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9"/>
  </p:notesMasterIdLst>
  <p:sldIdLst>
    <p:sldId id="272" r:id="rId3"/>
    <p:sldId id="342" r:id="rId4"/>
    <p:sldId id="310" r:id="rId5"/>
    <p:sldId id="340" r:id="rId6"/>
    <p:sldId id="332" r:id="rId7"/>
    <p:sldId id="333" r:id="rId8"/>
    <p:sldId id="348" r:id="rId9"/>
    <p:sldId id="349" r:id="rId10"/>
    <p:sldId id="350" r:id="rId11"/>
    <p:sldId id="351" r:id="rId12"/>
    <p:sldId id="352" r:id="rId13"/>
    <p:sldId id="353" r:id="rId14"/>
    <p:sldId id="356" r:id="rId15"/>
    <p:sldId id="355" r:id="rId16"/>
    <p:sldId id="354" r:id="rId17"/>
    <p:sldId id="305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we, Ulf" initials="S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87226" autoAdjust="0"/>
  </p:normalViewPr>
  <p:slideViewPr>
    <p:cSldViewPr snapToGrid="0">
      <p:cViewPr>
        <p:scale>
          <a:sx n="66" d="100"/>
          <a:sy n="66" d="100"/>
        </p:scale>
        <p:origin x="556" y="-2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E0D8-E498-4FF9-893E-B14FD7993216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5430-11F6-4F9C-B662-7F00B5FA6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6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Standard starting </a:t>
            </a:r>
            <a:r>
              <a:rPr lang="sv-SE" dirty="0" err="1" smtClean="0"/>
              <a:t>slide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2F8A5-1A7E-4F53-80A0-687F2EEC6D8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0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5430-11F6-4F9C-B662-7F00B5FA66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8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5430-11F6-4F9C-B662-7F00B5FA66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5430-11F6-4F9C-B662-7F00B5FA66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7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5430-11F6-4F9C-B662-7F00B5FA66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4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 the end –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could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text in black like ”</a:t>
            </a:r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!”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2F8A5-1A7E-4F53-80A0-687F2EEC6D8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61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1" y="388269"/>
            <a:ext cx="1944880" cy="1039266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3400424" y="4868734"/>
            <a:ext cx="8012305" cy="1110534"/>
          </a:xfrm>
        </p:spPr>
        <p:txBody>
          <a:bodyPr anchor="t">
            <a:norm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Welcome </a:t>
            </a:r>
            <a:r>
              <a:rPr lang="sv-SE" dirty="0" err="1" smtClean="0"/>
              <a:t>message</a:t>
            </a:r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1F7355-7733-4F27-8B20-3348BCC620CD}" type="datetimeFigureOut">
              <a:rPr lang="sv-SE" smtClean="0"/>
              <a:pPr/>
              <a:t>2019-02-06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387647"/>
            <a:ext cx="2250009" cy="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5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1112" b="16281"/>
          <a:stretch/>
        </p:blipFill>
        <p:spPr>
          <a:xfrm>
            <a:off x="-9525" y="2530475"/>
            <a:ext cx="12220576" cy="43465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3254820"/>
            <a:ext cx="10515600" cy="226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None/>
              <a:defRPr sz="4000" baseline="0"/>
            </a:lvl2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background</a:t>
            </a:r>
            <a:r>
              <a:rPr lang="sv-SE" dirty="0" smtClean="0"/>
              <a:t> text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CLICK HERE TO ADD HEADING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1264071"/>
            <a:ext cx="3152775" cy="168471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387647"/>
            <a:ext cx="2250009" cy="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left-jus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1825694"/>
            <a:ext cx="10515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 smtClean="0"/>
              <a:t>Picture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movie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media 6"/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825625"/>
            <a:ext cx="10515600" cy="34798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movie</a:t>
            </a:r>
            <a:r>
              <a:rPr lang="sv-SE" dirty="0" smtClean="0"/>
              <a:t> clip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2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Picture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Picture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1112" b="16281"/>
          <a:stretch/>
        </p:blipFill>
        <p:spPr>
          <a:xfrm>
            <a:off x="-9525" y="2530475"/>
            <a:ext cx="12220576" cy="43465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3254820"/>
            <a:ext cx="10515600" cy="2260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background</a:t>
            </a:r>
            <a:r>
              <a:rPr lang="sv-SE" dirty="0" smtClean="0"/>
              <a:t> text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CLICK HERE TO ADD HEADING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1264071"/>
            <a:ext cx="3152775" cy="168471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387647"/>
            <a:ext cx="2250009" cy="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6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45293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67A4-E9B7-9B48-AAB1-FBF47274887C}" type="datetimeFigureOut">
              <a:t>2019-02-06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EBC5-E9E3-C94E-A5CB-FCAE7E0EB72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06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0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left-jus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 userDrawn="1"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69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39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4655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383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60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947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36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530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351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65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 algn="l">
              <a:defRPr/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 baseline="0"/>
            </a:lvl4pPr>
            <a:lvl5pPr algn="r">
              <a:defRPr/>
            </a:lvl5pPr>
          </a:lstStyle>
          <a:p>
            <a:pPr lvl="0"/>
            <a:r>
              <a:rPr lang="sv-SE" dirty="0" smtClean="0"/>
              <a:t>Picture</a:t>
            </a:r>
          </a:p>
          <a:p>
            <a:pPr lvl="1"/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52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movie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/>
          <p:cNvSpPr>
            <a:spLocks noGrp="1"/>
          </p:cNvSpPr>
          <p:nvPr>
            <p:ph type="media" sz="quarter" idx="10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movie</a:t>
            </a:r>
            <a:r>
              <a:rPr lang="sv-SE" dirty="0" smtClean="0"/>
              <a:t> clip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5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4" hasCustomPrompt="1"/>
          </p:nvPr>
        </p:nvSpPr>
        <p:spPr>
          <a:xfrm>
            <a:off x="1997803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sp>
        <p:nvSpPr>
          <p:cNvPr id="22" name="Platshållare för innehåll 2"/>
          <p:cNvSpPr>
            <a:spLocks noGrp="1"/>
          </p:cNvSpPr>
          <p:nvPr>
            <p:ph sz="half" idx="15" hasCustomPrompt="1"/>
          </p:nvPr>
        </p:nvSpPr>
        <p:spPr>
          <a:xfrm>
            <a:off x="6930015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72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4" hasCustomPrompt="1"/>
          </p:nvPr>
        </p:nvSpPr>
        <p:spPr>
          <a:xfrm>
            <a:off x="1997803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Picture</a:t>
            </a:r>
          </a:p>
        </p:txBody>
      </p:sp>
      <p:sp>
        <p:nvSpPr>
          <p:cNvPr id="22" name="Platshållare för innehåll 2"/>
          <p:cNvSpPr>
            <a:spLocks noGrp="1"/>
          </p:cNvSpPr>
          <p:nvPr>
            <p:ph sz="half" idx="15" hasCustomPrompt="1"/>
          </p:nvPr>
        </p:nvSpPr>
        <p:spPr>
          <a:xfrm>
            <a:off x="6930015" y="1810821"/>
            <a:ext cx="4839602" cy="4351338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Picture</a:t>
            </a:r>
          </a:p>
          <a:p>
            <a:pPr lvl="0"/>
            <a:endParaRPr lang="sv-SE" dirty="0" smtClean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365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31"/>
          <p:cNvSpPr>
            <a:spLocks noGrp="1"/>
          </p:cNvSpPr>
          <p:nvPr>
            <p:ph sz="quarter" idx="18" hasCustomPrompt="1"/>
          </p:nvPr>
        </p:nvSpPr>
        <p:spPr>
          <a:xfrm>
            <a:off x="7819009" y="1806576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sp>
        <p:nvSpPr>
          <p:cNvPr id="7" name="Platshållare för innehåll 31"/>
          <p:cNvSpPr>
            <a:spLocks noGrp="1"/>
          </p:cNvSpPr>
          <p:nvPr>
            <p:ph sz="quarter" idx="16" hasCustomPrompt="1"/>
          </p:nvPr>
        </p:nvSpPr>
        <p:spPr>
          <a:xfrm>
            <a:off x="1987442" y="1806575"/>
            <a:ext cx="5589817" cy="433150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sp>
        <p:nvSpPr>
          <p:cNvPr id="16" name="Platshållare för innehåll 31"/>
          <p:cNvSpPr>
            <a:spLocks noGrp="1"/>
          </p:cNvSpPr>
          <p:nvPr>
            <p:ph sz="quarter" idx="19" hasCustomPrompt="1"/>
          </p:nvPr>
        </p:nvSpPr>
        <p:spPr>
          <a:xfrm>
            <a:off x="7832540" y="4058453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95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3 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31"/>
          <p:cNvSpPr>
            <a:spLocks noGrp="1"/>
          </p:cNvSpPr>
          <p:nvPr>
            <p:ph sz="quarter" idx="18" hasCustomPrompt="1"/>
          </p:nvPr>
        </p:nvSpPr>
        <p:spPr>
          <a:xfrm>
            <a:off x="1987442" y="1806575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sp>
        <p:nvSpPr>
          <p:cNvPr id="7" name="Platshållare för innehåll 31"/>
          <p:cNvSpPr>
            <a:spLocks noGrp="1"/>
          </p:cNvSpPr>
          <p:nvPr>
            <p:ph sz="quarter" idx="16" hasCustomPrompt="1"/>
          </p:nvPr>
        </p:nvSpPr>
        <p:spPr>
          <a:xfrm>
            <a:off x="6179800" y="1780692"/>
            <a:ext cx="5589817" cy="433150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sp>
        <p:nvSpPr>
          <p:cNvPr id="16" name="Platshållare för innehåll 31"/>
          <p:cNvSpPr>
            <a:spLocks noGrp="1"/>
          </p:cNvSpPr>
          <p:nvPr>
            <p:ph sz="quarter" idx="19" hasCustomPrompt="1"/>
          </p:nvPr>
        </p:nvSpPr>
        <p:spPr>
          <a:xfrm>
            <a:off x="1987442" y="4066691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7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here to add heading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7355-7733-4F27-8B20-3348BCC620CD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278-76FA-4AC1-9971-9B8E32594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1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3" r:id="rId4"/>
    <p:sldLayoutId id="2147483652" r:id="rId5"/>
    <p:sldLayoutId id="2147483661" r:id="rId6"/>
    <p:sldLayoutId id="2147483654" r:id="rId7"/>
    <p:sldLayoutId id="2147483662" r:id="rId8"/>
    <p:sldLayoutId id="2147483655" r:id="rId9"/>
    <p:sldLayoutId id="2147483650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4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A4CA-D7E4-41CB-A12B-3DEE12A0DC84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A631-3D22-4236-A064-20B662D780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22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441080" y="834563"/>
            <a:ext cx="8750920" cy="111053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E-navigation underway</a:t>
            </a:r>
            <a:r>
              <a:rPr lang="sv-SE" sz="2800" dirty="0" smtClean="0">
                <a:solidFill>
                  <a:schemeClr val="tx1"/>
                </a:solidFill>
              </a:rPr>
              <a:t/>
            </a:r>
            <a:br>
              <a:rPr lang="sv-SE" sz="2800" dirty="0" smtClean="0">
                <a:solidFill>
                  <a:schemeClr val="tx1"/>
                </a:solidFill>
              </a:rPr>
            </a:br>
            <a:r>
              <a:rPr lang="sv-SE" sz="2800" dirty="0" smtClean="0">
                <a:solidFill>
                  <a:schemeClr val="tx1"/>
                </a:solidFill>
              </a:rPr>
              <a:t/>
            </a:r>
            <a:br>
              <a:rPr lang="sv-SE" sz="2800" dirty="0" smtClean="0">
                <a:solidFill>
                  <a:schemeClr val="tx1"/>
                </a:solidFill>
              </a:rPr>
            </a:br>
            <a:r>
              <a:rPr lang="sv-SE" sz="2800" dirty="0" smtClean="0">
                <a:solidFill>
                  <a:schemeClr val="tx1"/>
                </a:solidFill>
              </a:rPr>
              <a:t>6 – 8 </a:t>
            </a:r>
            <a:r>
              <a:rPr lang="sv-SE" sz="2800" dirty="0" err="1" smtClean="0">
                <a:solidFill>
                  <a:schemeClr val="tx1"/>
                </a:solidFill>
              </a:rPr>
              <a:t>February</a:t>
            </a:r>
            <a:r>
              <a:rPr lang="sv-SE" sz="2800" dirty="0" smtClean="0">
                <a:solidFill>
                  <a:schemeClr val="tx1"/>
                </a:solidFill>
              </a:rPr>
              <a:t> 2019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3400424" y="4868734"/>
            <a:ext cx="8012305" cy="11105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sv-SE" b="0" dirty="0"/>
          </a:p>
          <a:p>
            <a:r>
              <a:rPr lang="en-US" b="0" dirty="0"/>
              <a:t>STM– testbed results, ongoing work and future developments </a:t>
            </a:r>
          </a:p>
        </p:txBody>
      </p:sp>
    </p:spTree>
    <p:extLst>
      <p:ext uri="{BB962C8B-B14F-4D97-AF65-F5344CB8AC3E}">
        <p14:creationId xmlns:p14="http://schemas.microsoft.com/office/powerpoint/2010/main" val="6879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- VTS</a:t>
            </a:r>
            <a:endParaRPr lang="sv-SE" dirty="0"/>
          </a:p>
        </p:txBody>
      </p: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10204558" cy="4721816"/>
          </a:xfrm>
        </p:spPr>
        <p:txBody>
          <a:bodyPr>
            <a:normAutofit/>
          </a:bodyPr>
          <a:lstStyle/>
          <a:p>
            <a:r>
              <a:rPr lang="en-US" i="1" dirty="0" smtClean="0"/>
              <a:t>“AIS </a:t>
            </a:r>
            <a:r>
              <a:rPr lang="en-US" i="1" dirty="0"/>
              <a:t>is the biggest progress I have seen. STM will be the </a:t>
            </a:r>
            <a:r>
              <a:rPr lang="en-US" i="1" dirty="0" smtClean="0"/>
              <a:t>next.”</a:t>
            </a:r>
            <a:br>
              <a:rPr lang="en-US" i="1" dirty="0" smtClean="0"/>
            </a:br>
            <a:r>
              <a:rPr lang="en-US" dirty="0" smtClean="0"/>
              <a:t>VTS Manager, </a:t>
            </a:r>
            <a:r>
              <a:rPr lang="en-US" dirty="0" err="1" smtClean="0"/>
              <a:t>Tarifa</a:t>
            </a:r>
            <a:r>
              <a:rPr lang="en-US" dirty="0" smtClean="0"/>
              <a:t>. 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sv-SE" i="1" dirty="0" smtClean="0"/>
              <a:t>”Radar, AIS, STM. </a:t>
            </a:r>
            <a:r>
              <a:rPr lang="en-GB" i="1" dirty="0"/>
              <a:t>T</a:t>
            </a:r>
            <a:r>
              <a:rPr lang="en-GB" i="1" dirty="0" smtClean="0"/>
              <a:t>hose </a:t>
            </a:r>
            <a:r>
              <a:rPr lang="en-GB" i="1" dirty="0"/>
              <a:t>steps are equal in the history of </a:t>
            </a:r>
            <a:r>
              <a:rPr lang="en-GB" i="1" dirty="0" smtClean="0"/>
              <a:t>VTS”</a:t>
            </a:r>
            <a:br>
              <a:rPr lang="en-GB" i="1" dirty="0" smtClean="0"/>
            </a:br>
            <a:r>
              <a:rPr lang="en-GB" dirty="0" smtClean="0"/>
              <a:t>VTS Training Officer, Gothenburg. 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Next: </a:t>
            </a:r>
            <a:r>
              <a:rPr lang="en-US" dirty="0" err="1" smtClean="0"/>
              <a:t>BaltSafe</a:t>
            </a:r>
            <a:r>
              <a:rPr lang="en-US" dirty="0" smtClean="0"/>
              <a:t> project: VTS in Sweden, Finland, Estonia</a:t>
            </a:r>
          </a:p>
          <a:p>
            <a:r>
              <a:rPr lang="en-US" dirty="0" smtClean="0"/>
              <a:t>RFQ from India – route exchange with RTZ</a:t>
            </a:r>
          </a:p>
          <a:p>
            <a:r>
              <a:rPr lang="en-US" dirty="0" err="1" smtClean="0"/>
              <a:t>LoI</a:t>
            </a:r>
            <a:r>
              <a:rPr lang="en-US" dirty="0" smtClean="0"/>
              <a:t> from Croatia – STM compatible for situational awareness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3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– SAR</a:t>
            </a:r>
            <a:endParaRPr lang="sv-SE" dirty="0"/>
          </a:p>
        </p:txBody>
      </p:sp>
      <p:sp>
        <p:nvSpPr>
          <p:cNvPr id="5" name="Platshållare för innehåll 1"/>
          <p:cNvSpPr txBox="1">
            <a:spLocks/>
          </p:cNvSpPr>
          <p:nvPr/>
        </p:nvSpPr>
        <p:spPr>
          <a:xfrm>
            <a:off x="2139842" y="1958975"/>
            <a:ext cx="10204558" cy="472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Less risk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misunderstanding</a:t>
            </a:r>
            <a:endParaRPr lang="sv-SE" dirty="0" smtClean="0"/>
          </a:p>
          <a:p>
            <a:r>
              <a:rPr lang="sv-SE" dirty="0" err="1" smtClean="0"/>
              <a:t>Reduced</a:t>
            </a:r>
            <a:r>
              <a:rPr lang="sv-SE" dirty="0" smtClean="0"/>
              <a:t> administrative </a:t>
            </a:r>
            <a:r>
              <a:rPr lang="sv-SE" dirty="0" err="1" smtClean="0"/>
              <a:t>load</a:t>
            </a:r>
            <a:r>
              <a:rPr lang="sv-SE" dirty="0" smtClean="0"/>
              <a:t> on SAR </a:t>
            </a:r>
            <a:r>
              <a:rPr lang="sv-SE" dirty="0" err="1" smtClean="0"/>
              <a:t>units</a:t>
            </a:r>
            <a:endParaRPr lang="sv-SE" dirty="0" smtClean="0"/>
          </a:p>
          <a:p>
            <a:r>
              <a:rPr lang="sv-SE" dirty="0" smtClean="0"/>
              <a:t>Potential for </a:t>
            </a:r>
            <a:r>
              <a:rPr lang="sv-SE" dirty="0" err="1" smtClean="0"/>
              <a:t>reduced</a:t>
            </a:r>
            <a:r>
              <a:rPr lang="sv-SE" dirty="0" smtClean="0"/>
              <a:t> </a:t>
            </a:r>
            <a:r>
              <a:rPr lang="sv-SE" dirty="0" err="1" smtClean="0"/>
              <a:t>response</a:t>
            </a:r>
            <a:r>
              <a:rPr lang="sv-SE" dirty="0" smtClean="0"/>
              <a:t> </a:t>
            </a:r>
            <a:r>
              <a:rPr lang="sv-SE" dirty="0" err="1" smtClean="0"/>
              <a:t>times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Introduced</a:t>
            </a:r>
            <a:r>
              <a:rPr lang="sv-SE" dirty="0" smtClean="0"/>
              <a:t> in Swedish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SAR system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sz="2000" dirty="0" smtClean="0"/>
              <a:t>Source: EMSN  SAR </a:t>
            </a:r>
            <a:r>
              <a:rPr lang="sv-SE" sz="2000" dirty="0" err="1" smtClean="0"/>
              <a:t>campaigns</a:t>
            </a:r>
            <a:endParaRPr lang="sv-SE" sz="2000" dirty="0" smtClean="0"/>
          </a:p>
        </p:txBody>
      </p:sp>
      <p:pic>
        <p:nvPicPr>
          <p:cNvPr id="8" name="Bildobjekt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06" y="3501906"/>
            <a:ext cx="6227135" cy="335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0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– </a:t>
            </a:r>
            <a:r>
              <a:rPr lang="sv-SE" dirty="0" err="1" smtClean="0"/>
              <a:t>Icebreaking</a:t>
            </a:r>
            <a:endParaRPr lang="sv-SE" dirty="0"/>
          </a:p>
        </p:txBody>
      </p:sp>
      <p:sp>
        <p:nvSpPr>
          <p:cNvPr id="8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10204558" cy="4721816"/>
          </a:xfrm>
        </p:spPr>
        <p:txBody>
          <a:bodyPr>
            <a:normAutofit/>
          </a:bodyPr>
          <a:lstStyle/>
          <a:p>
            <a:r>
              <a:rPr lang="sv-SE" dirty="0" smtClean="0"/>
              <a:t>Swedish and </a:t>
            </a:r>
            <a:r>
              <a:rPr lang="sv-SE" dirty="0" err="1" smtClean="0"/>
              <a:t>Finnish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icebreaker</a:t>
            </a:r>
            <a:r>
              <a:rPr lang="sv-SE" dirty="0" smtClean="0"/>
              <a:t> management</a:t>
            </a:r>
            <a:br>
              <a:rPr lang="sv-SE" dirty="0" smtClean="0"/>
            </a:br>
            <a:r>
              <a:rPr lang="sv-SE" dirty="0" smtClean="0"/>
              <a:t>system </a:t>
            </a:r>
            <a:r>
              <a:rPr lang="sv-SE" dirty="0" err="1" smtClean="0"/>
              <a:t>IBNet</a:t>
            </a:r>
            <a:endParaRPr lang="sv-SE" dirty="0" smtClean="0"/>
          </a:p>
          <a:p>
            <a:r>
              <a:rPr lang="sv-SE" dirty="0" err="1" smtClean="0"/>
              <a:t>First</a:t>
            </a:r>
            <a:r>
              <a:rPr lang="sv-SE" dirty="0" smtClean="0"/>
              <a:t> live </a:t>
            </a:r>
            <a:r>
              <a:rPr lang="sv-SE" dirty="0" err="1" smtClean="0"/>
              <a:t>interactions</a:t>
            </a:r>
            <a:endParaRPr lang="en-US" dirty="0"/>
          </a:p>
          <a:p>
            <a:r>
              <a:rPr lang="en-US" dirty="0" smtClean="0"/>
              <a:t>Interoperable with </a:t>
            </a:r>
            <a:br>
              <a:rPr lang="en-US" dirty="0" smtClean="0"/>
            </a:br>
            <a:r>
              <a:rPr lang="en-US" dirty="0" smtClean="0"/>
              <a:t>regular (STM) ships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Original voyage plan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sv-SE" dirty="0" smtClean="0"/>
          </a:p>
        </p:txBody>
      </p:sp>
      <p:pic>
        <p:nvPicPr>
          <p:cNvPr id="9" name="Bildobjekt 8"/>
          <p:cNvPicPr/>
          <p:nvPr/>
        </p:nvPicPr>
        <p:blipFill rotWithShape="1">
          <a:blip r:embed="rId3"/>
          <a:srcRect l="57459" t="1885" r="15780" b="20837"/>
          <a:stretch/>
        </p:blipFill>
        <p:spPr bwMode="auto">
          <a:xfrm>
            <a:off x="6549657" y="1429505"/>
            <a:ext cx="6001686" cy="5308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64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– </a:t>
            </a:r>
            <a:r>
              <a:rPr lang="sv-SE" dirty="0" err="1" smtClean="0"/>
              <a:t>Icebreaking</a:t>
            </a:r>
            <a:endParaRPr lang="sv-SE" dirty="0"/>
          </a:p>
        </p:txBody>
      </p:sp>
      <p:sp>
        <p:nvSpPr>
          <p:cNvPr id="8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10204558" cy="4721816"/>
          </a:xfrm>
        </p:spPr>
        <p:txBody>
          <a:bodyPr>
            <a:normAutofit/>
          </a:bodyPr>
          <a:lstStyle/>
          <a:p>
            <a:r>
              <a:rPr lang="sv-SE" dirty="0" smtClean="0"/>
              <a:t>Swedish and </a:t>
            </a:r>
            <a:r>
              <a:rPr lang="sv-SE" dirty="0" err="1" smtClean="0"/>
              <a:t>Finnish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icebreaker</a:t>
            </a:r>
            <a:r>
              <a:rPr lang="sv-SE" dirty="0" smtClean="0"/>
              <a:t> management</a:t>
            </a:r>
            <a:br>
              <a:rPr lang="sv-SE" dirty="0" smtClean="0"/>
            </a:br>
            <a:r>
              <a:rPr lang="sv-SE" dirty="0" smtClean="0"/>
              <a:t>system </a:t>
            </a:r>
            <a:r>
              <a:rPr lang="sv-SE" dirty="0" err="1" smtClean="0"/>
              <a:t>IBNet</a:t>
            </a:r>
            <a:endParaRPr lang="sv-SE" dirty="0" smtClean="0"/>
          </a:p>
          <a:p>
            <a:r>
              <a:rPr lang="sv-SE" dirty="0" err="1" smtClean="0"/>
              <a:t>First</a:t>
            </a:r>
            <a:r>
              <a:rPr lang="sv-SE" dirty="0" smtClean="0"/>
              <a:t> live </a:t>
            </a:r>
            <a:r>
              <a:rPr lang="sv-SE" dirty="0" err="1" smtClean="0"/>
              <a:t>interactions</a:t>
            </a:r>
            <a:endParaRPr lang="en-US" dirty="0"/>
          </a:p>
          <a:p>
            <a:r>
              <a:rPr lang="en-US" dirty="0" smtClean="0"/>
              <a:t>Interoperable with </a:t>
            </a:r>
            <a:br>
              <a:rPr lang="en-US" dirty="0" smtClean="0"/>
            </a:br>
            <a:r>
              <a:rPr lang="en-US" dirty="0" smtClean="0"/>
              <a:t>regular (STM) ships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Icebreaker </a:t>
            </a:r>
            <a:r>
              <a:rPr lang="en-US" dirty="0" err="1" smtClean="0"/>
              <a:t>dirway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sv-SE" dirty="0" smtClean="0"/>
          </a:p>
        </p:txBody>
      </p:sp>
      <p:pic>
        <p:nvPicPr>
          <p:cNvPr id="5" name="Bildobjekt 4"/>
          <p:cNvPicPr/>
          <p:nvPr/>
        </p:nvPicPr>
        <p:blipFill rotWithShape="1">
          <a:blip r:embed="rId3"/>
          <a:srcRect l="56954" t="-313" r="16083" b="20837"/>
          <a:stretch/>
        </p:blipFill>
        <p:spPr bwMode="auto">
          <a:xfrm>
            <a:off x="6790289" y="1261800"/>
            <a:ext cx="5828431" cy="5408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47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– </a:t>
            </a:r>
            <a:r>
              <a:rPr lang="sv-SE" dirty="0" err="1" smtClean="0"/>
              <a:t>Icebreaking</a:t>
            </a:r>
            <a:endParaRPr lang="sv-SE" dirty="0"/>
          </a:p>
        </p:txBody>
      </p:sp>
      <p:pic>
        <p:nvPicPr>
          <p:cNvPr id="6" name="Bildobjekt 5"/>
          <p:cNvPicPr/>
          <p:nvPr/>
        </p:nvPicPr>
        <p:blipFill rotWithShape="1">
          <a:blip r:embed="rId3"/>
          <a:srcRect l="57257" t="-313" r="16083" b="20523"/>
          <a:stretch/>
        </p:blipFill>
        <p:spPr bwMode="auto">
          <a:xfrm>
            <a:off x="6549656" y="1429505"/>
            <a:ext cx="5642344" cy="5428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10204558" cy="4721816"/>
          </a:xfrm>
        </p:spPr>
        <p:txBody>
          <a:bodyPr>
            <a:normAutofit/>
          </a:bodyPr>
          <a:lstStyle/>
          <a:p>
            <a:r>
              <a:rPr lang="sv-SE" dirty="0" smtClean="0"/>
              <a:t>Swedish and </a:t>
            </a:r>
            <a:r>
              <a:rPr lang="sv-SE" dirty="0" err="1" smtClean="0"/>
              <a:t>Finnish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icebreaker</a:t>
            </a:r>
            <a:r>
              <a:rPr lang="sv-SE" dirty="0" smtClean="0"/>
              <a:t> management</a:t>
            </a:r>
            <a:br>
              <a:rPr lang="sv-SE" dirty="0" smtClean="0"/>
            </a:br>
            <a:r>
              <a:rPr lang="sv-SE" dirty="0" smtClean="0"/>
              <a:t>system </a:t>
            </a:r>
            <a:r>
              <a:rPr lang="sv-SE" dirty="0" err="1" smtClean="0"/>
              <a:t>IBNet</a:t>
            </a:r>
            <a:endParaRPr lang="sv-SE" dirty="0" smtClean="0"/>
          </a:p>
          <a:p>
            <a:r>
              <a:rPr lang="sv-SE" dirty="0" err="1" smtClean="0"/>
              <a:t>First</a:t>
            </a:r>
            <a:r>
              <a:rPr lang="sv-SE" dirty="0" smtClean="0"/>
              <a:t> live </a:t>
            </a:r>
            <a:r>
              <a:rPr lang="sv-SE" dirty="0" err="1" smtClean="0"/>
              <a:t>interactions</a:t>
            </a:r>
            <a:endParaRPr lang="en-US" dirty="0"/>
          </a:p>
          <a:p>
            <a:r>
              <a:rPr lang="en-US" dirty="0" smtClean="0"/>
              <a:t>Interoperable with </a:t>
            </a:r>
            <a:br>
              <a:rPr lang="en-US" dirty="0" smtClean="0"/>
            </a:br>
            <a:r>
              <a:rPr lang="en-US" dirty="0" smtClean="0"/>
              <a:t>regular (STM) ships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Updated voyage plan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161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…and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endParaRPr lang="sv-SE" dirty="0"/>
          </a:p>
        </p:txBody>
      </p:sp>
      <p:sp>
        <p:nvSpPr>
          <p:cNvPr id="10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10204558" cy="4721816"/>
          </a:xfrm>
        </p:spPr>
        <p:txBody>
          <a:bodyPr>
            <a:normAutofit/>
          </a:bodyPr>
          <a:lstStyle/>
          <a:p>
            <a:r>
              <a:rPr lang="sv-SE" dirty="0" smtClean="0"/>
              <a:t>BIMCO STM </a:t>
            </a:r>
            <a:r>
              <a:rPr lang="sv-SE" dirty="0" err="1" smtClean="0"/>
              <a:t>clause</a:t>
            </a:r>
            <a:endParaRPr lang="sv-SE" dirty="0" smtClean="0"/>
          </a:p>
          <a:p>
            <a:r>
              <a:rPr lang="sv-SE" dirty="0" err="1" smtClean="0"/>
              <a:t>Engaging</a:t>
            </a:r>
            <a:r>
              <a:rPr lang="sv-SE" dirty="0" smtClean="0"/>
              <a:t> in the MCP </a:t>
            </a:r>
            <a:r>
              <a:rPr lang="sv-SE" dirty="0" err="1" smtClean="0"/>
              <a:t>consortium</a:t>
            </a:r>
            <a:endParaRPr lang="sv-SE" dirty="0" smtClean="0"/>
          </a:p>
          <a:p>
            <a:r>
              <a:rPr lang="sv-SE" dirty="0" err="1" smtClean="0"/>
              <a:t>Inspiring</a:t>
            </a:r>
            <a:r>
              <a:rPr lang="sv-SE" dirty="0" smtClean="0"/>
              <a:t> the STM </a:t>
            </a:r>
            <a:r>
              <a:rPr lang="sv-SE" dirty="0" err="1" smtClean="0"/>
              <a:t>industry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endParaRPr lang="sv-SE" dirty="0" smtClean="0"/>
          </a:p>
          <a:p>
            <a:r>
              <a:rPr lang="sv-SE" dirty="0" smtClean="0"/>
              <a:t>Interoperable </a:t>
            </a:r>
            <a:r>
              <a:rPr lang="sv-SE" dirty="0" err="1" smtClean="0"/>
              <a:t>projects</a:t>
            </a:r>
            <a:endParaRPr lang="sv-SE" dirty="0" smtClean="0"/>
          </a:p>
          <a:p>
            <a:pPr lvl="1"/>
            <a:r>
              <a:rPr lang="sv-SE" dirty="0" err="1" smtClean="0"/>
              <a:t>BaltSafe</a:t>
            </a:r>
            <a:endParaRPr lang="sv-SE" dirty="0" smtClean="0"/>
          </a:p>
          <a:p>
            <a:pPr lvl="1"/>
            <a:r>
              <a:rPr lang="sv-SE" dirty="0" err="1" smtClean="0"/>
              <a:t>EfficientFlow</a:t>
            </a:r>
            <a:endParaRPr lang="sv-SE" dirty="0" smtClean="0"/>
          </a:p>
          <a:p>
            <a:pPr lvl="1"/>
            <a:r>
              <a:rPr lang="sv-SE" dirty="0" smtClean="0"/>
              <a:t>Ports </a:t>
            </a:r>
            <a:r>
              <a:rPr lang="sv-SE" dirty="0" err="1" smtClean="0"/>
              <a:t>of</a:t>
            </a:r>
            <a:r>
              <a:rPr lang="sv-SE" dirty="0" smtClean="0"/>
              <a:t> Call – </a:t>
            </a:r>
            <a:r>
              <a:rPr lang="sv-SE" dirty="0" err="1" smtClean="0"/>
              <a:t>awaiting</a:t>
            </a:r>
            <a:r>
              <a:rPr lang="sv-SE" dirty="0"/>
              <a:t> </a:t>
            </a:r>
            <a:r>
              <a:rPr lang="sv-SE" dirty="0" err="1" smtClean="0"/>
              <a:t>evaluation</a:t>
            </a:r>
            <a:endParaRPr lang="en-US" dirty="0"/>
          </a:p>
          <a:p>
            <a:r>
              <a:rPr lang="en-US" dirty="0" smtClean="0"/>
              <a:t>SMART Navigation and SESAME II interoperability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190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 flipH="1">
            <a:off x="4649617" y="3318570"/>
            <a:ext cx="7035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/>
              <a:t>Thank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you</a:t>
            </a:r>
            <a:r>
              <a:rPr lang="sv-SE" sz="3200" b="1" dirty="0" smtClean="0"/>
              <a:t>! </a:t>
            </a:r>
          </a:p>
          <a:p>
            <a:endParaRPr lang="sv-SE" sz="3200" b="1" dirty="0"/>
          </a:p>
          <a:p>
            <a:r>
              <a:rPr lang="sv-SE" sz="3200" b="1" dirty="0" smtClean="0"/>
              <a:t>Per Se</a:t>
            </a:r>
            <a:r>
              <a:rPr lang="sv-SE" sz="3200" b="1" dirty="0"/>
              <a:t>tterberg</a:t>
            </a:r>
          </a:p>
          <a:p>
            <a:r>
              <a:rPr lang="sv-SE" sz="3200" b="1" dirty="0" smtClean="0">
                <a:solidFill>
                  <a:schemeClr val="bg1"/>
                </a:solidFill>
              </a:rPr>
              <a:t>Swedish </a:t>
            </a:r>
            <a:r>
              <a:rPr lang="sv-SE" sz="3200" b="1" dirty="0" err="1">
                <a:solidFill>
                  <a:schemeClr val="bg1"/>
                </a:solidFill>
              </a:rPr>
              <a:t>Maritime</a:t>
            </a:r>
            <a:r>
              <a:rPr lang="sv-SE" sz="3200" b="1" dirty="0">
                <a:solidFill>
                  <a:schemeClr val="bg1"/>
                </a:solidFill>
              </a:rPr>
              <a:t> Administration</a:t>
            </a:r>
          </a:p>
          <a:p>
            <a:endParaRPr lang="sv-SE" sz="3200" b="1" dirty="0">
              <a:solidFill>
                <a:schemeClr val="bg1"/>
              </a:solidFill>
            </a:endParaRPr>
          </a:p>
          <a:p>
            <a:r>
              <a:rPr lang="sv-SE" sz="3200" b="1" dirty="0" err="1">
                <a:solidFill>
                  <a:schemeClr val="bg1"/>
                </a:solidFill>
              </a:rPr>
              <a:t>Operational</a:t>
            </a:r>
            <a:r>
              <a:rPr lang="sv-SE" sz="3200" b="1" dirty="0">
                <a:solidFill>
                  <a:schemeClr val="bg1"/>
                </a:solidFill>
              </a:rPr>
              <a:t> Project Manager</a:t>
            </a:r>
          </a:p>
          <a:p>
            <a:r>
              <a:rPr lang="sv-SE" sz="3200" b="1" dirty="0">
                <a:solidFill>
                  <a:schemeClr val="bg1"/>
                </a:solidFill>
              </a:rPr>
              <a:t>STM </a:t>
            </a:r>
            <a:r>
              <a:rPr lang="sv-SE" sz="3200" b="1" dirty="0" err="1">
                <a:solidFill>
                  <a:schemeClr val="bg1"/>
                </a:solidFill>
              </a:rPr>
              <a:t>Validation</a:t>
            </a:r>
            <a:r>
              <a:rPr lang="sv-SE" sz="3200" b="1" dirty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0694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/>
          <p:cNvSpPr txBox="1">
            <a:spLocks/>
          </p:cNvSpPr>
          <p:nvPr/>
        </p:nvSpPr>
        <p:spPr>
          <a:xfrm>
            <a:off x="3089389" y="548681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Sea Traffic Management</a:t>
            </a:r>
            <a:endParaRPr lang="sv-SE" sz="3200" dirty="0"/>
          </a:p>
        </p:txBody>
      </p:sp>
      <p:sp>
        <p:nvSpPr>
          <p:cNvPr id="5" name="textruta 4"/>
          <p:cNvSpPr txBox="1"/>
          <p:nvPr/>
        </p:nvSpPr>
        <p:spPr>
          <a:xfrm>
            <a:off x="3089389" y="2216964"/>
            <a:ext cx="7156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63850" algn="l"/>
              </a:tabLst>
            </a:pPr>
            <a:r>
              <a:rPr lang="sv-SE" sz="3200" dirty="0" err="1" smtClean="0"/>
              <a:t>Enable</a:t>
            </a:r>
            <a:r>
              <a:rPr lang="sv-SE" sz="3200" dirty="0" smtClean="0"/>
              <a:t> </a:t>
            </a:r>
            <a:r>
              <a:rPr lang="sv-SE" sz="3200" dirty="0" err="1" smtClean="0"/>
              <a:t>efficient</a:t>
            </a:r>
            <a:r>
              <a:rPr lang="sv-SE" sz="3200" dirty="0" smtClean="0"/>
              <a:t> </a:t>
            </a:r>
            <a:r>
              <a:rPr lang="sv-SE" sz="3200" dirty="0" err="1" smtClean="0"/>
              <a:t>exchange</a:t>
            </a:r>
            <a:r>
              <a:rPr lang="sv-SE" sz="3200" dirty="0" smtClean="0"/>
              <a:t>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smtClean="0">
                <a:solidFill>
                  <a:schemeClr val="accent1"/>
                </a:solidFill>
              </a:rPr>
              <a:t>information</a:t>
            </a:r>
            <a:r>
              <a:rPr lang="sv-SE" sz="3200" dirty="0" smtClean="0"/>
              <a:t> </a:t>
            </a:r>
            <a:r>
              <a:rPr lang="sv-SE" sz="3200" dirty="0" err="1" smtClean="0"/>
              <a:t>between</a:t>
            </a:r>
            <a:r>
              <a:rPr lang="sv-SE" sz="3200" dirty="0" smtClean="0"/>
              <a:t> </a:t>
            </a:r>
            <a:r>
              <a:rPr lang="sv-SE" sz="3200" dirty="0" err="1" smtClean="0"/>
              <a:t>maritime</a:t>
            </a:r>
            <a:r>
              <a:rPr lang="sv-SE" sz="3200" dirty="0" smtClean="0"/>
              <a:t> </a:t>
            </a:r>
            <a:r>
              <a:rPr lang="sv-SE" sz="3200" dirty="0" err="1" smtClean="0">
                <a:solidFill>
                  <a:schemeClr val="accent1"/>
                </a:solidFill>
              </a:rPr>
              <a:t>stakeholders</a:t>
            </a:r>
            <a:r>
              <a:rPr lang="sv-SE" sz="3200" dirty="0" smtClean="0">
                <a:solidFill>
                  <a:schemeClr val="accent1"/>
                </a:solidFill>
              </a:rPr>
              <a:t> </a:t>
            </a:r>
            <a:r>
              <a:rPr lang="sv-SE" sz="3200" dirty="0" err="1" smtClean="0"/>
              <a:t>through</a:t>
            </a:r>
            <a:r>
              <a:rPr lang="sv-SE" sz="3200" dirty="0" smtClean="0"/>
              <a:t> </a:t>
            </a:r>
            <a:r>
              <a:rPr lang="sv-SE" sz="3200" dirty="0" smtClean="0">
                <a:solidFill>
                  <a:schemeClr val="accent1"/>
                </a:solidFill>
              </a:rPr>
              <a:t>standards</a:t>
            </a:r>
            <a:r>
              <a:rPr lang="sv-SE" sz="3200" dirty="0" smtClean="0"/>
              <a:t>.</a:t>
            </a:r>
            <a:endParaRPr lang="sv-SE" sz="3200" dirty="0"/>
          </a:p>
          <a:p>
            <a:pPr>
              <a:tabLst>
                <a:tab pos="2863850" algn="l"/>
              </a:tabLst>
            </a:pPr>
            <a:endParaRPr lang="sv-SE" sz="3200" dirty="0" smtClean="0"/>
          </a:p>
          <a:p>
            <a:pPr>
              <a:tabLst>
                <a:tab pos="2863850" algn="l"/>
              </a:tabLst>
            </a:pPr>
            <a:r>
              <a:rPr lang="sv-SE" sz="3200" dirty="0" smtClean="0"/>
              <a:t>A </a:t>
            </a:r>
            <a:r>
              <a:rPr lang="sv-SE" sz="3200" dirty="0" err="1">
                <a:solidFill>
                  <a:schemeClr val="accent1"/>
                </a:solidFill>
              </a:rPr>
              <a:t>decentralized</a:t>
            </a:r>
            <a:r>
              <a:rPr lang="sv-SE" sz="3200" dirty="0">
                <a:solidFill>
                  <a:schemeClr val="accent1"/>
                </a:solidFill>
              </a:rPr>
              <a:t> service </a:t>
            </a:r>
            <a:r>
              <a:rPr lang="sv-SE" sz="3200" dirty="0" err="1">
                <a:solidFill>
                  <a:schemeClr val="accent1"/>
                </a:solidFill>
              </a:rPr>
              <a:t>ecosystem</a:t>
            </a:r>
            <a:r>
              <a:rPr lang="sv-SE" sz="3200" dirty="0" smtClean="0"/>
              <a:t> for </a:t>
            </a:r>
            <a:r>
              <a:rPr lang="sv-SE" sz="3200" dirty="0" err="1" smtClean="0"/>
              <a:t>ships</a:t>
            </a:r>
            <a:r>
              <a:rPr lang="sv-SE" sz="3200" dirty="0" smtClean="0"/>
              <a:t>, ports and </a:t>
            </a:r>
            <a:r>
              <a:rPr lang="sv-SE" sz="3200" dirty="0" err="1" smtClean="0"/>
              <a:t>authorities</a:t>
            </a:r>
            <a:r>
              <a:rPr lang="sv-SE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8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 txBox="1">
            <a:spLocks/>
          </p:cNvSpPr>
          <p:nvPr/>
        </p:nvSpPr>
        <p:spPr>
          <a:xfrm>
            <a:off x="3100018" y="548681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STM Validation Project</a:t>
            </a:r>
            <a:endParaRPr lang="sv-SE" sz="3200" dirty="0"/>
          </a:p>
        </p:txBody>
      </p:sp>
      <p:sp>
        <p:nvSpPr>
          <p:cNvPr id="9" name="textruta 8"/>
          <p:cNvSpPr txBox="1"/>
          <p:nvPr/>
        </p:nvSpPr>
        <p:spPr>
          <a:xfrm>
            <a:off x="3100018" y="1972415"/>
            <a:ext cx="9091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63850" algn="l"/>
              </a:tabLst>
            </a:pPr>
            <a:r>
              <a:rPr lang="sv-SE" sz="3200" dirty="0" smtClean="0"/>
              <a:t>Partnership:	39 partners from 13 </a:t>
            </a:r>
            <a:r>
              <a:rPr lang="sv-SE" sz="3200" dirty="0" err="1" smtClean="0"/>
              <a:t>countries</a:t>
            </a:r>
            <a:endParaRPr lang="sv-SE" sz="3200" dirty="0" smtClean="0"/>
          </a:p>
          <a:p>
            <a:pPr>
              <a:tabLst>
                <a:tab pos="2959100" algn="l"/>
              </a:tabLst>
            </a:pPr>
            <a:r>
              <a:rPr lang="sv-SE" sz="3200" dirty="0" smtClean="0"/>
              <a:t>Total budget: 	appr.43 million Euro</a:t>
            </a:r>
          </a:p>
          <a:p>
            <a:pPr>
              <a:tabLst>
                <a:tab pos="2959100" algn="l"/>
              </a:tabLst>
            </a:pPr>
            <a:r>
              <a:rPr lang="sv-SE" sz="3200" dirty="0" smtClean="0"/>
              <a:t>EC </a:t>
            </a:r>
            <a:r>
              <a:rPr lang="sv-SE" sz="3200" dirty="0" err="1" smtClean="0"/>
              <a:t>contribution</a:t>
            </a:r>
            <a:r>
              <a:rPr lang="sv-SE" sz="3200" dirty="0" smtClean="0"/>
              <a:t>: 50%</a:t>
            </a:r>
          </a:p>
          <a:p>
            <a:pPr>
              <a:tabLst>
                <a:tab pos="2959100" algn="l"/>
              </a:tabLst>
            </a:pPr>
            <a:r>
              <a:rPr lang="sv-SE" sz="3200" dirty="0" err="1" smtClean="0"/>
              <a:t>Timeframe</a:t>
            </a:r>
            <a:r>
              <a:rPr lang="sv-SE" sz="3200" dirty="0" smtClean="0"/>
              <a:t>: 	2015 – </a:t>
            </a:r>
            <a:r>
              <a:rPr lang="sv-SE" sz="3200" strike="dblStrike" dirty="0" smtClean="0"/>
              <a:t>2018</a:t>
            </a:r>
            <a:r>
              <a:rPr lang="sv-SE" sz="3200" dirty="0" smtClean="0"/>
              <a:t> 30 </a:t>
            </a:r>
            <a:r>
              <a:rPr lang="sv-SE" sz="3200" dirty="0"/>
              <a:t>J</a:t>
            </a:r>
            <a:r>
              <a:rPr lang="sv-SE" sz="3200" dirty="0" smtClean="0"/>
              <a:t>une 2019</a:t>
            </a:r>
          </a:p>
        </p:txBody>
      </p:sp>
    </p:spTree>
    <p:extLst>
      <p:ext uri="{BB962C8B-B14F-4D97-AF65-F5344CB8AC3E}">
        <p14:creationId xmlns:p14="http://schemas.microsoft.com/office/powerpoint/2010/main" val="16362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set </a:t>
            </a:r>
            <a:r>
              <a:rPr lang="sv-SE" dirty="0" err="1" smtClean="0"/>
              <a:t>out</a:t>
            </a:r>
            <a:r>
              <a:rPr lang="sv-SE" dirty="0" smtClean="0"/>
              <a:t> do </a:t>
            </a:r>
            <a:r>
              <a:rPr lang="sv-SE" dirty="0" err="1" smtClean="0"/>
              <a:t>to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Validate the </a:t>
            </a:r>
            <a:r>
              <a:rPr lang="en-US" dirty="0"/>
              <a:t>architecture of STM, usability of Maritime </a:t>
            </a:r>
            <a:r>
              <a:rPr lang="en-US" dirty="0" smtClean="0"/>
              <a:t>Connectivity Platform</a:t>
            </a:r>
          </a:p>
          <a:p>
            <a:r>
              <a:rPr lang="en-US" dirty="0" smtClean="0"/>
              <a:t>Validate </a:t>
            </a:r>
            <a:r>
              <a:rPr lang="en-US" dirty="0"/>
              <a:t>STM </a:t>
            </a:r>
            <a:r>
              <a:rPr lang="en-US" dirty="0" smtClean="0"/>
              <a:t>concept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emonstrate </a:t>
            </a:r>
            <a:r>
              <a:rPr lang="en-US" dirty="0"/>
              <a:t>the STM concept </a:t>
            </a:r>
            <a:r>
              <a:rPr lang="en-US" dirty="0" smtClean="0"/>
              <a:t>in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ive test beds</a:t>
            </a:r>
          </a:p>
          <a:p>
            <a:pPr lvl="1"/>
            <a:r>
              <a:rPr lang="en-US" dirty="0" smtClean="0"/>
              <a:t>European </a:t>
            </a:r>
            <a:r>
              <a:rPr lang="en-US" dirty="0"/>
              <a:t>Maritime Simulator </a:t>
            </a:r>
            <a:r>
              <a:rPr lang="en-US" dirty="0" smtClean="0"/>
              <a:t>Network</a:t>
            </a: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86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9779267" y="5305287"/>
            <a:ext cx="2242687" cy="594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9" name="Picture 18" descr="http://s3-eu-west-1.amazonaws.com/stm-stmvalidation/uploads/20160421134251/n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58" y="3103558"/>
            <a:ext cx="2551195" cy="9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99" y="75347"/>
            <a:ext cx="2757743" cy="8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3" y="2033520"/>
            <a:ext cx="1783397" cy="10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89" y="1024131"/>
            <a:ext cx="1906841" cy="79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elcome.com/wp-content/uploads/2013/12/SAAB-Technologies-Transponders-Logo-108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61" y="4850763"/>
            <a:ext cx="2099043" cy="20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iala-aism.org/content/uploads/2016/07/5608ce2cc8401e86e559835388bf92f1-300x2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10" y="3753685"/>
            <a:ext cx="1542024" cy="147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5" y="2338299"/>
            <a:ext cx="3467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:\Users\perset01\AppData\Local\Microsoft\Windows\Temporary Internet Files\Content.IE5\X9ZUELPQ\egore911-recyclin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05" y="1734490"/>
            <a:ext cx="3119399" cy="33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/>
          <p:cNvSpPr/>
          <p:nvPr/>
        </p:nvSpPr>
        <p:spPr>
          <a:xfrm rot="19716690">
            <a:off x="3190271" y="2627286"/>
            <a:ext cx="57181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7200" b="1" cap="none" spc="0" dirty="0" smtClean="0">
                <a:ln/>
                <a:solidFill>
                  <a:srgbClr val="6D9B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Interoperable</a:t>
            </a:r>
            <a:r>
              <a:rPr lang="sv-SE" sz="7200" b="1" cap="none" spc="0" dirty="0" smtClean="0">
                <a:ln/>
                <a:solidFill>
                  <a:srgbClr val="6D9B43"/>
                </a:solidFill>
                <a:effectLst/>
              </a:rPr>
              <a:t>!</a:t>
            </a:r>
            <a:endParaRPr lang="sv-SE" sz="7200" b="1" cap="none" spc="0" dirty="0">
              <a:ln/>
              <a:solidFill>
                <a:srgbClr val="6D9B43"/>
              </a:solidFill>
              <a:effectLst/>
            </a:endParaRPr>
          </a:p>
        </p:txBody>
      </p:sp>
      <p:pic>
        <p:nvPicPr>
          <p:cNvPr id="19" name="Picture 4" descr="http://www.tricorona.se/wp-content/uploads/2017/09/SMHIlogosva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92" y="4429172"/>
            <a:ext cx="989040" cy="5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navicon.dk/site/images/new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71" y="5644868"/>
            <a:ext cx="1312972" cy="8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sjofartstidningen.se/assets/2014/04/ssp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49" y="5426652"/>
            <a:ext cx="1056706" cy="6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sjofartsverket.se/pages/1605/SjoV_eng_rak_svart_100-m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267" y="2178353"/>
            <a:ext cx="2273537" cy="6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www.spatineo.com/wp-content/uploads/2014/06/LiVi_E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92" y="1124758"/>
            <a:ext cx="1458247" cy="8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upload.wikimedia.org/wikipedia/it/8/81/Logo_Costa_Crocier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19" y="5541329"/>
            <a:ext cx="1127382" cy="7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://tts.cimne.com/RMOP/img/logo_CIMNE_foote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94" y="4769073"/>
            <a:ext cx="905383" cy="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ile:Emblem of Airbus (2001–2010).s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8" y="5709937"/>
            <a:ext cx="2339918" cy="4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Bildresultat för port of rotterda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57" y="866676"/>
            <a:ext cx="1306643" cy="11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Bildresultat för port of gothenbur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14" y="253406"/>
            <a:ext cx="2082586" cy="11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latshållare för innehåll 1"/>
          <p:cNvSpPr>
            <a:spLocks noGrp="1"/>
          </p:cNvSpPr>
          <p:nvPr>
            <p:ph idx="1"/>
          </p:nvPr>
        </p:nvSpPr>
        <p:spPr>
          <a:xfrm>
            <a:off x="8255000" y="85417"/>
            <a:ext cx="1854200" cy="642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STM ports</a:t>
            </a:r>
          </a:p>
        </p:txBody>
      </p:sp>
    </p:spTree>
    <p:extLst>
      <p:ext uri="{BB962C8B-B14F-4D97-AF65-F5344CB8AC3E}">
        <p14:creationId xmlns:p14="http://schemas.microsoft.com/office/powerpoint/2010/main" val="38002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perset01\Desktop\20180413_104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10" y="445957"/>
            <a:ext cx="8549390" cy="64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- ports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9782175" cy="5147118"/>
          </a:xfrm>
        </p:spPr>
        <p:txBody>
          <a:bodyPr>
            <a:normAutofit/>
          </a:bodyPr>
          <a:lstStyle/>
          <a:p>
            <a:r>
              <a:rPr lang="en-US" dirty="0" smtClean="0"/>
              <a:t>Considerable waiting times verified</a:t>
            </a:r>
            <a:br>
              <a:rPr lang="en-US" dirty="0" smtClean="0"/>
            </a:br>
            <a:r>
              <a:rPr lang="en-US" dirty="0" smtClean="0"/>
              <a:t>Example: 26% of total turnaround time</a:t>
            </a:r>
          </a:p>
          <a:p>
            <a:r>
              <a:rPr lang="en-US" dirty="0" smtClean="0"/>
              <a:t>Inefficient information management</a:t>
            </a:r>
            <a:br>
              <a:rPr lang="en-US" dirty="0" smtClean="0"/>
            </a:br>
            <a:r>
              <a:rPr lang="en-US" dirty="0" smtClean="0"/>
              <a:t>verified (duplicate, inconsistent, …)</a:t>
            </a:r>
          </a:p>
          <a:p>
            <a:r>
              <a:rPr lang="en-US" dirty="0" smtClean="0"/>
              <a:t> STM in ports has the potential to</a:t>
            </a:r>
          </a:p>
          <a:p>
            <a:pPr lvl="1"/>
            <a:r>
              <a:rPr lang="en-US" dirty="0" smtClean="0"/>
              <a:t>Increase situational awareness (92%)</a:t>
            </a:r>
          </a:p>
          <a:p>
            <a:pPr lvl="1"/>
            <a:r>
              <a:rPr lang="en-US" dirty="0" smtClean="0"/>
              <a:t>Improve time </a:t>
            </a:r>
            <a:br>
              <a:rPr lang="en-US" dirty="0" smtClean="0"/>
            </a:br>
            <a:r>
              <a:rPr lang="en-US" dirty="0" smtClean="0"/>
              <a:t>estimates (72%)</a:t>
            </a:r>
          </a:p>
          <a:p>
            <a:pPr lvl="1"/>
            <a:r>
              <a:rPr lang="en-US" dirty="0" smtClean="0"/>
              <a:t>Give better access</a:t>
            </a:r>
            <a:br>
              <a:rPr lang="en-US" dirty="0" smtClean="0"/>
            </a:br>
            <a:r>
              <a:rPr lang="en-US" dirty="0" smtClean="0"/>
              <a:t> to information (68%)</a:t>
            </a:r>
          </a:p>
          <a:p>
            <a:pPr marL="0" indent="0">
              <a:buNone/>
            </a:pPr>
            <a:r>
              <a:rPr lang="en-US" sz="2000" dirty="0" smtClean="0"/>
              <a:t>Source: Port CDM validation report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78" y="1219170"/>
            <a:ext cx="3040619" cy="31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47" y="4549857"/>
            <a:ext cx="6146753" cy="230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- ports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9782175" cy="514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BUT…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majority says the </a:t>
            </a:r>
            <a:r>
              <a:rPr lang="en-US" dirty="0" err="1" smtClean="0"/>
              <a:t>PortCDM</a:t>
            </a:r>
            <a:r>
              <a:rPr lang="en-US" dirty="0" smtClean="0"/>
              <a:t> demonstrator did </a:t>
            </a:r>
            <a:r>
              <a:rPr lang="en-US" u="sng" dirty="0" smtClean="0"/>
              <a:t>not yet </a:t>
            </a:r>
            <a:r>
              <a:rPr lang="en-US" dirty="0" smtClean="0"/>
              <a:t>change their way of working.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this, it is vital that</a:t>
            </a:r>
          </a:p>
          <a:p>
            <a:r>
              <a:rPr lang="en-US" dirty="0" smtClean="0"/>
              <a:t>Functionality is built into regular systems</a:t>
            </a:r>
          </a:p>
          <a:p>
            <a:r>
              <a:rPr lang="en-US" dirty="0" smtClean="0"/>
              <a:t>All actors participate</a:t>
            </a:r>
            <a:endParaRPr lang="en-US" dirty="0" smtClean="0"/>
          </a:p>
          <a:p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8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</a:t>
            </a:r>
            <a:r>
              <a:rPr lang="sv-SE" dirty="0" err="1" smtClean="0"/>
              <a:t>results</a:t>
            </a:r>
            <a:r>
              <a:rPr lang="sv-SE" dirty="0" smtClean="0"/>
              <a:t> - </a:t>
            </a:r>
            <a:r>
              <a:rPr lang="sv-SE" dirty="0" err="1" smtClean="0"/>
              <a:t>ships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7442" y="1806575"/>
            <a:ext cx="9782175" cy="5147118"/>
          </a:xfrm>
        </p:spPr>
        <p:txBody>
          <a:bodyPr>
            <a:normAutofit/>
          </a:bodyPr>
          <a:lstStyle/>
          <a:p>
            <a:r>
              <a:rPr lang="en-US" dirty="0" smtClean="0"/>
              <a:t>Less VHF traffic with ship-to-ship route exchange (36%)</a:t>
            </a:r>
          </a:p>
          <a:p>
            <a:r>
              <a:rPr lang="en-US" dirty="0" smtClean="0"/>
              <a:t>A potential for reduced number of accidents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BUT…</a:t>
            </a:r>
            <a:endParaRPr lang="en-US" dirty="0" smtClean="0"/>
          </a:p>
          <a:p>
            <a:r>
              <a:rPr lang="en-US" dirty="0" smtClean="0"/>
              <a:t>Uncertainties </a:t>
            </a:r>
            <a:r>
              <a:rPr lang="en-US" dirty="0"/>
              <a:t>of limited liability </a:t>
            </a:r>
            <a:r>
              <a:rPr lang="en-US" dirty="0" smtClean="0"/>
              <a:t>(</a:t>
            </a:r>
            <a:r>
              <a:rPr lang="en-US" dirty="0"/>
              <a:t>LLMC 1976)</a:t>
            </a:r>
          </a:p>
          <a:p>
            <a:r>
              <a:rPr lang="en-US" dirty="0" smtClean="0"/>
              <a:t>Need to be accepted by shipping companies</a:t>
            </a:r>
          </a:p>
          <a:p>
            <a:r>
              <a:rPr lang="en-US" dirty="0" smtClean="0"/>
              <a:t>Requires further studies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Sources: EMSN campaigns, Legal Aspects report, Training needs report.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3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M_template_powerpoint.potx [Skrivskyddad]" id="{62267696-DB8E-4D4A-8292-C405F50CCEA1}" vid="{70AB8E17-D1C8-4167-97AF-7B4CA7044A51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11460</TotalTime>
  <Words>314</Words>
  <Application>Microsoft Office PowerPoint</Application>
  <PresentationFormat>Bredbild</PresentationFormat>
  <Paragraphs>114</Paragraphs>
  <Slides>16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Office-tema</vt:lpstr>
      <vt:lpstr>Anpassad formgivning</vt:lpstr>
      <vt:lpstr>E-navigation underway  6 – 8 February 2019</vt:lpstr>
      <vt:lpstr>PowerPoint-presentation</vt:lpstr>
      <vt:lpstr>PowerPoint-presentation</vt:lpstr>
      <vt:lpstr>What we set out do to</vt:lpstr>
      <vt:lpstr>PowerPoint-presentation</vt:lpstr>
      <vt:lpstr>PowerPoint-presentation</vt:lpstr>
      <vt:lpstr>Project results - ports</vt:lpstr>
      <vt:lpstr>Project results - ports</vt:lpstr>
      <vt:lpstr>Project results - ships</vt:lpstr>
      <vt:lpstr>Project results - VTS</vt:lpstr>
      <vt:lpstr>Project results – SAR</vt:lpstr>
      <vt:lpstr>Project results – Icebreaking</vt:lpstr>
      <vt:lpstr>Project results – Icebreaking</vt:lpstr>
      <vt:lpstr>Project results – Icebreaking</vt:lpstr>
      <vt:lpstr>…and these are also project results</vt:lpstr>
      <vt:lpstr>PowerPoint-presentation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Holmqvist, Linda</dc:creator>
  <cp:lastModifiedBy>Setterberg, Per</cp:lastModifiedBy>
  <cp:revision>113</cp:revision>
  <dcterms:created xsi:type="dcterms:W3CDTF">2017-11-07T09:33:48Z</dcterms:created>
  <dcterms:modified xsi:type="dcterms:W3CDTF">2019-02-06T23:27:57Z</dcterms:modified>
</cp:coreProperties>
</file>