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øren Westerskov" initials="SW" lastIdx="1" clrIdx="0">
    <p:extLst>
      <p:ext uri="{19B8F6BF-5375-455C-9EA6-DF929625EA0E}">
        <p15:presenceInfo xmlns:p15="http://schemas.microsoft.com/office/powerpoint/2012/main" userId="S-1-5-21-2813130566-3302290340-3675494983-31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9" autoAdjust="0"/>
    <p:restoredTop sz="94660"/>
  </p:normalViewPr>
  <p:slideViewPr>
    <p:cSldViewPr snapToGrid="0">
      <p:cViewPr varScale="1">
        <p:scale>
          <a:sx n="66" d="100"/>
          <a:sy n="66" d="100"/>
        </p:scale>
        <p:origin x="11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03T17:06:47.137" idx="1">
    <p:pos x="5002" y="230"/>
    <p:text>Bedre overskrift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78B978-5904-44E5-81CC-8C581170337D}" type="doc">
      <dgm:prSet loTypeId="urn:microsoft.com/office/officeart/2005/8/layout/chevron1" loCatId="process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da-DK"/>
        </a:p>
      </dgm:t>
    </dgm:pt>
    <dgm:pt modelId="{EC295A28-3DCA-43B5-AF94-3B612D5019A8}">
      <dgm:prSet phldrT="[Tekst]" custT="1"/>
      <dgm:spPr/>
      <dgm:t>
        <a:bodyPr/>
        <a:lstStyle/>
        <a:p>
          <a:r>
            <a:rPr lang="en-US" sz="1800" noProof="0" dirty="0">
              <a:latin typeface="+mn-lt"/>
            </a:rPr>
            <a:t>The Vision for the use of Drones </a:t>
          </a:r>
        </a:p>
      </dgm:t>
    </dgm:pt>
    <dgm:pt modelId="{CFAFD090-359C-4896-8F1D-27FECDE58011}" type="parTrans" cxnId="{308EC565-0F14-45A7-AD55-FE2C732A870C}">
      <dgm:prSet/>
      <dgm:spPr/>
      <dgm:t>
        <a:bodyPr/>
        <a:lstStyle/>
        <a:p>
          <a:endParaRPr lang="en-US" sz="1800" noProof="0" dirty="0">
            <a:latin typeface="+mn-lt"/>
          </a:endParaRPr>
        </a:p>
      </dgm:t>
    </dgm:pt>
    <dgm:pt modelId="{000D1F6F-A2AC-4B99-80A8-FDCEA12E7830}" type="sibTrans" cxnId="{308EC565-0F14-45A7-AD55-FE2C732A870C}">
      <dgm:prSet/>
      <dgm:spPr/>
      <dgm:t>
        <a:bodyPr/>
        <a:lstStyle/>
        <a:p>
          <a:endParaRPr lang="en-US" sz="1800" noProof="0" dirty="0">
            <a:latin typeface="+mn-lt"/>
          </a:endParaRPr>
        </a:p>
      </dgm:t>
    </dgm:pt>
    <dgm:pt modelId="{3E2BBA0F-8936-4A62-A773-38E87DF4EA60}">
      <dgm:prSet phldrT="[Tekst]" custT="1"/>
      <dgm:spPr/>
      <dgm:t>
        <a:bodyPr/>
        <a:lstStyle/>
        <a:p>
          <a:r>
            <a:rPr lang="en-US" sz="1800" noProof="0" dirty="0">
              <a:latin typeface="+mn-lt"/>
            </a:rPr>
            <a:t>The process of using new technologies</a:t>
          </a:r>
        </a:p>
      </dgm:t>
    </dgm:pt>
    <dgm:pt modelId="{F7BD35AC-CD64-4C63-9C5B-9C925D47887F}" type="parTrans" cxnId="{466E870F-A8A7-4B51-9F6D-DF750AEAC28F}">
      <dgm:prSet/>
      <dgm:spPr/>
      <dgm:t>
        <a:bodyPr/>
        <a:lstStyle/>
        <a:p>
          <a:endParaRPr lang="en-US" sz="1800" noProof="0" dirty="0">
            <a:latin typeface="+mn-lt"/>
          </a:endParaRPr>
        </a:p>
      </dgm:t>
    </dgm:pt>
    <dgm:pt modelId="{D64C2F0C-075C-4549-A981-EA399A7BC692}" type="sibTrans" cxnId="{466E870F-A8A7-4B51-9F6D-DF750AEAC28F}">
      <dgm:prSet/>
      <dgm:spPr/>
      <dgm:t>
        <a:bodyPr/>
        <a:lstStyle/>
        <a:p>
          <a:endParaRPr lang="en-US" sz="1800" noProof="0" dirty="0">
            <a:latin typeface="+mn-lt"/>
          </a:endParaRPr>
        </a:p>
      </dgm:t>
    </dgm:pt>
    <dgm:pt modelId="{40C61FAA-167F-45B8-B562-F5CBFA4E0D07}">
      <dgm:prSet phldrT="[Tekst]" custT="1"/>
      <dgm:spPr/>
      <dgm:t>
        <a:bodyPr/>
        <a:lstStyle/>
        <a:p>
          <a:r>
            <a:rPr lang="en-US" sz="1600" noProof="0" dirty="0">
              <a:latin typeface="+mn-lt"/>
            </a:rPr>
            <a:t>Graduating Situational awareness</a:t>
          </a:r>
        </a:p>
      </dgm:t>
    </dgm:pt>
    <dgm:pt modelId="{CA1654F8-53E9-4989-8EC6-1B8D701540F9}" type="parTrans" cxnId="{A151BAA9-ED0C-4539-AD59-DC41C38056BE}">
      <dgm:prSet/>
      <dgm:spPr/>
      <dgm:t>
        <a:bodyPr/>
        <a:lstStyle/>
        <a:p>
          <a:endParaRPr lang="en-US" sz="1800" noProof="0" dirty="0">
            <a:latin typeface="+mn-lt"/>
          </a:endParaRPr>
        </a:p>
      </dgm:t>
    </dgm:pt>
    <dgm:pt modelId="{F124AB8A-CE4A-4953-B385-F2B945BCDD6F}" type="sibTrans" cxnId="{A151BAA9-ED0C-4539-AD59-DC41C38056BE}">
      <dgm:prSet/>
      <dgm:spPr/>
      <dgm:t>
        <a:bodyPr/>
        <a:lstStyle/>
        <a:p>
          <a:endParaRPr lang="en-US" sz="1800" noProof="0" dirty="0">
            <a:latin typeface="+mn-lt"/>
          </a:endParaRPr>
        </a:p>
      </dgm:t>
    </dgm:pt>
    <dgm:pt modelId="{BD6A484B-D0B1-461B-BD6C-751E9EAD5C4B}">
      <dgm:prSet phldrT="[Tekst]" custT="1"/>
      <dgm:spPr/>
      <dgm:t>
        <a:bodyPr/>
        <a:lstStyle/>
        <a:p>
          <a:r>
            <a:rPr lang="en-US" sz="1800" noProof="0" dirty="0">
              <a:latin typeface="+mn-lt"/>
            </a:rPr>
            <a:t>How far have we come?</a:t>
          </a:r>
        </a:p>
      </dgm:t>
    </dgm:pt>
    <dgm:pt modelId="{D6F02C04-03C1-4B8A-B201-EC027F10950E}" type="parTrans" cxnId="{D86280AA-2F00-4377-8088-CA588783C3EB}">
      <dgm:prSet/>
      <dgm:spPr/>
      <dgm:t>
        <a:bodyPr/>
        <a:lstStyle/>
        <a:p>
          <a:endParaRPr lang="en-US" sz="1800" noProof="0" dirty="0">
            <a:latin typeface="+mn-lt"/>
          </a:endParaRPr>
        </a:p>
      </dgm:t>
    </dgm:pt>
    <dgm:pt modelId="{3C9BB609-8312-4542-B736-A15F67A9F051}" type="sibTrans" cxnId="{D86280AA-2F00-4377-8088-CA588783C3EB}">
      <dgm:prSet/>
      <dgm:spPr/>
      <dgm:t>
        <a:bodyPr/>
        <a:lstStyle/>
        <a:p>
          <a:endParaRPr lang="en-US" sz="1800" noProof="0" dirty="0">
            <a:latin typeface="+mn-lt"/>
          </a:endParaRPr>
        </a:p>
      </dgm:t>
    </dgm:pt>
    <dgm:pt modelId="{1EFFB75E-DA23-4165-B46A-287ED89B3068}">
      <dgm:prSet phldrT="[Tekst]" custT="1"/>
      <dgm:spPr/>
      <dgm:t>
        <a:bodyPr/>
        <a:lstStyle/>
        <a:p>
          <a:r>
            <a:rPr lang="en-US" sz="1600" noProof="0" dirty="0">
              <a:latin typeface="+mn-lt"/>
            </a:rPr>
            <a:t>Thoughts and visualization</a:t>
          </a:r>
        </a:p>
      </dgm:t>
    </dgm:pt>
    <dgm:pt modelId="{A1C32643-91B6-4099-B8D8-B5E8A8F00094}" type="parTrans" cxnId="{C678BD01-9308-4262-B793-B37A76E66640}">
      <dgm:prSet/>
      <dgm:spPr/>
      <dgm:t>
        <a:bodyPr/>
        <a:lstStyle/>
        <a:p>
          <a:endParaRPr lang="en-US" sz="1800" noProof="0" dirty="0">
            <a:latin typeface="+mn-lt"/>
          </a:endParaRPr>
        </a:p>
      </dgm:t>
    </dgm:pt>
    <dgm:pt modelId="{046ECD6E-C018-47CA-A5A8-C5019A6F2AA0}" type="sibTrans" cxnId="{C678BD01-9308-4262-B793-B37A76E66640}">
      <dgm:prSet/>
      <dgm:spPr/>
      <dgm:t>
        <a:bodyPr/>
        <a:lstStyle/>
        <a:p>
          <a:endParaRPr lang="en-US" sz="1800" noProof="0" dirty="0">
            <a:latin typeface="+mn-lt"/>
          </a:endParaRPr>
        </a:p>
      </dgm:t>
    </dgm:pt>
    <dgm:pt modelId="{1EE149AA-7827-4BD4-8BFC-FA81702973EB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noProof="0" dirty="0">
              <a:latin typeface="+mn-lt"/>
            </a:rPr>
            <a:t>COWI report 2014 </a:t>
          </a:r>
        </a:p>
      </dgm:t>
    </dgm:pt>
    <dgm:pt modelId="{D9C5449F-018A-45A9-B02A-9B5A7FAF84C0}" type="parTrans" cxnId="{3CB65E23-256D-4273-9E79-142F3570DC12}">
      <dgm:prSet/>
      <dgm:spPr/>
      <dgm:t>
        <a:bodyPr/>
        <a:lstStyle/>
        <a:p>
          <a:endParaRPr lang="en-US" sz="1800" noProof="0" dirty="0"/>
        </a:p>
      </dgm:t>
    </dgm:pt>
    <dgm:pt modelId="{27EDAAB5-1404-412D-B13E-D00434AB7400}" type="sibTrans" cxnId="{3CB65E23-256D-4273-9E79-142F3570DC12}">
      <dgm:prSet/>
      <dgm:spPr/>
      <dgm:t>
        <a:bodyPr/>
        <a:lstStyle/>
        <a:p>
          <a:endParaRPr lang="en-US" sz="1800" noProof="0" dirty="0"/>
        </a:p>
      </dgm:t>
    </dgm:pt>
    <dgm:pt modelId="{B6BB8B3F-9764-4C2D-8788-E9BD655050CE}">
      <dgm:prSet phldrT="[Tekst]" custT="1"/>
      <dgm:spPr/>
      <dgm:t>
        <a:bodyPr/>
        <a:lstStyle/>
        <a:p>
          <a:endParaRPr lang="en-US" sz="1600" noProof="0" dirty="0">
            <a:latin typeface="+mn-lt"/>
          </a:endParaRPr>
        </a:p>
      </dgm:t>
    </dgm:pt>
    <dgm:pt modelId="{A847A7CE-A2AA-46F3-8DFE-D8CB112BEB4F}" type="parTrans" cxnId="{2CC89945-2C86-48EA-ACC3-AABDD7A001C6}">
      <dgm:prSet/>
      <dgm:spPr/>
      <dgm:t>
        <a:bodyPr/>
        <a:lstStyle/>
        <a:p>
          <a:endParaRPr lang="en-US" sz="1800" noProof="0" dirty="0"/>
        </a:p>
      </dgm:t>
    </dgm:pt>
    <dgm:pt modelId="{313DC2E7-1C4D-4AF9-ADE9-6FBB527B2468}" type="sibTrans" cxnId="{2CC89945-2C86-48EA-ACC3-AABDD7A001C6}">
      <dgm:prSet/>
      <dgm:spPr/>
      <dgm:t>
        <a:bodyPr/>
        <a:lstStyle/>
        <a:p>
          <a:endParaRPr lang="en-US" sz="1800" noProof="0" dirty="0"/>
        </a:p>
      </dgm:t>
    </dgm:pt>
    <dgm:pt modelId="{4925DF22-FBE8-485B-81E1-7C4A8968A02A}">
      <dgm:prSet phldrT="[Tekst]" custT="1"/>
      <dgm:spPr/>
      <dgm:t>
        <a:bodyPr/>
        <a:lstStyle/>
        <a:p>
          <a:pPr>
            <a:buNone/>
          </a:pPr>
          <a:endParaRPr lang="en-US" sz="1600" noProof="0" dirty="0">
            <a:latin typeface="+mn-lt"/>
          </a:endParaRPr>
        </a:p>
      </dgm:t>
    </dgm:pt>
    <dgm:pt modelId="{3BAD3E8C-F63E-4A7B-B238-BAAF01A8B1B7}" type="parTrans" cxnId="{6A4265E1-9599-4146-AC1E-9EAA1FA0CB9D}">
      <dgm:prSet/>
      <dgm:spPr/>
      <dgm:t>
        <a:bodyPr/>
        <a:lstStyle/>
        <a:p>
          <a:endParaRPr lang="en-US" sz="1800" noProof="0" dirty="0"/>
        </a:p>
      </dgm:t>
    </dgm:pt>
    <dgm:pt modelId="{6ED5FD00-08D3-4652-A4C1-A9389D16F99A}" type="sibTrans" cxnId="{6A4265E1-9599-4146-AC1E-9EAA1FA0CB9D}">
      <dgm:prSet/>
      <dgm:spPr/>
      <dgm:t>
        <a:bodyPr/>
        <a:lstStyle/>
        <a:p>
          <a:endParaRPr lang="en-US" sz="1800" noProof="0" dirty="0"/>
        </a:p>
      </dgm:t>
    </dgm:pt>
    <dgm:pt modelId="{0AE40805-A765-42CD-BB55-30C6F46F3DA5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noProof="0" dirty="0">
              <a:latin typeface="+mn-lt"/>
            </a:rPr>
            <a:t>Vision for shore based pilotage</a:t>
          </a:r>
        </a:p>
      </dgm:t>
    </dgm:pt>
    <dgm:pt modelId="{60EF0F18-E8CF-4CD5-9B52-6ECF7FB12F73}" type="parTrans" cxnId="{D0D79445-3393-4A5B-AA75-DA39711A35E7}">
      <dgm:prSet/>
      <dgm:spPr/>
      <dgm:t>
        <a:bodyPr/>
        <a:lstStyle/>
        <a:p>
          <a:endParaRPr lang="en-US" sz="1800" noProof="0" dirty="0"/>
        </a:p>
      </dgm:t>
    </dgm:pt>
    <dgm:pt modelId="{F7C833D9-E3B9-4666-9BE2-0BC72580D5BA}" type="sibTrans" cxnId="{D0D79445-3393-4A5B-AA75-DA39711A35E7}">
      <dgm:prSet/>
      <dgm:spPr/>
      <dgm:t>
        <a:bodyPr/>
        <a:lstStyle/>
        <a:p>
          <a:endParaRPr lang="en-US" sz="1800" noProof="0" dirty="0"/>
        </a:p>
      </dgm:t>
    </dgm:pt>
    <dgm:pt modelId="{1C7BBB6D-3EA3-4A9B-8346-8352100BCC1B}">
      <dgm:prSet phldrT="[Tekst]" custT="1"/>
      <dgm:spPr/>
      <dgm:t>
        <a:bodyPr/>
        <a:lstStyle/>
        <a:p>
          <a:pPr>
            <a:buFont typeface="Arial" panose="020B0604020202020204" pitchFamily="34" charset="0"/>
            <a:buNone/>
          </a:pPr>
          <a:endParaRPr lang="en-US" sz="1600" noProof="0" dirty="0">
            <a:latin typeface="+mn-lt"/>
          </a:endParaRPr>
        </a:p>
      </dgm:t>
    </dgm:pt>
    <dgm:pt modelId="{7F1AFAFB-9B22-4DA8-AD04-EEDE1BEC89DF}" type="parTrans" cxnId="{E6D78D94-AFC5-46EA-B451-E477CE8B1FED}">
      <dgm:prSet/>
      <dgm:spPr/>
      <dgm:t>
        <a:bodyPr/>
        <a:lstStyle/>
        <a:p>
          <a:endParaRPr lang="en-US" sz="1800" noProof="0" dirty="0"/>
        </a:p>
      </dgm:t>
    </dgm:pt>
    <dgm:pt modelId="{89558457-5086-4337-9217-B97531A4A68F}" type="sibTrans" cxnId="{E6D78D94-AFC5-46EA-B451-E477CE8B1FED}">
      <dgm:prSet/>
      <dgm:spPr/>
      <dgm:t>
        <a:bodyPr/>
        <a:lstStyle/>
        <a:p>
          <a:endParaRPr lang="en-US" sz="1800" noProof="0" dirty="0"/>
        </a:p>
      </dgm:t>
    </dgm:pt>
    <dgm:pt modelId="{A6056A5A-67CD-4C31-B44A-AA3921A6F6B5}">
      <dgm:prSet phldrT="[Tekst]" custT="1"/>
      <dgm:spPr/>
      <dgm:t>
        <a:bodyPr/>
        <a:lstStyle/>
        <a:p>
          <a:endParaRPr lang="en-US" sz="1600" noProof="0" dirty="0">
            <a:latin typeface="+mn-lt"/>
          </a:endParaRPr>
        </a:p>
      </dgm:t>
    </dgm:pt>
    <dgm:pt modelId="{2BE3068A-F1B0-4FA1-A060-4902857A4A5D}" type="parTrans" cxnId="{D0833A8A-6F78-49E7-BA76-ECCDEB8D7E89}">
      <dgm:prSet/>
      <dgm:spPr/>
      <dgm:t>
        <a:bodyPr/>
        <a:lstStyle/>
        <a:p>
          <a:endParaRPr lang="en-US" sz="1800" noProof="0" dirty="0"/>
        </a:p>
      </dgm:t>
    </dgm:pt>
    <dgm:pt modelId="{94C9F42C-4451-4DF4-B4F8-BD51BB229A6C}" type="sibTrans" cxnId="{D0833A8A-6F78-49E7-BA76-ECCDEB8D7E89}">
      <dgm:prSet/>
      <dgm:spPr/>
      <dgm:t>
        <a:bodyPr/>
        <a:lstStyle/>
        <a:p>
          <a:endParaRPr lang="en-US" sz="1800" noProof="0" dirty="0"/>
        </a:p>
      </dgm:t>
    </dgm:pt>
    <dgm:pt modelId="{0AFC0FBD-29D7-4F01-8B51-E183FF7DF308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noProof="0" dirty="0">
              <a:latin typeface="+mn-lt"/>
            </a:rPr>
            <a:t>Piloting as a control problem</a:t>
          </a:r>
        </a:p>
      </dgm:t>
    </dgm:pt>
    <dgm:pt modelId="{00370104-D062-4FE0-84D5-8715EBD1DC54}" type="parTrans" cxnId="{1BA6F021-2791-4D7C-B946-5C814507BE83}">
      <dgm:prSet/>
      <dgm:spPr/>
      <dgm:t>
        <a:bodyPr/>
        <a:lstStyle/>
        <a:p>
          <a:endParaRPr lang="en-US" noProof="0" dirty="0"/>
        </a:p>
      </dgm:t>
    </dgm:pt>
    <dgm:pt modelId="{293EEFE5-35BF-4FB6-B24A-D23AB6E446D6}" type="sibTrans" cxnId="{1BA6F021-2791-4D7C-B946-5C814507BE83}">
      <dgm:prSet/>
      <dgm:spPr/>
      <dgm:t>
        <a:bodyPr/>
        <a:lstStyle/>
        <a:p>
          <a:endParaRPr lang="en-US" noProof="0" dirty="0"/>
        </a:p>
      </dgm:t>
    </dgm:pt>
    <dgm:pt modelId="{AA90D6E7-BB82-41D8-9B16-6EE9EE5235E4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600" noProof="0" dirty="0">
              <a:latin typeface="+mn-lt"/>
            </a:rPr>
            <a:t>Who are VesCo Systems</a:t>
          </a:r>
        </a:p>
      </dgm:t>
    </dgm:pt>
    <dgm:pt modelId="{674B6943-38A5-4C03-8947-8B59FA02D679}" type="parTrans" cxnId="{F76FA896-5BF4-4D52-AD5C-DBA16A7B611C}">
      <dgm:prSet/>
      <dgm:spPr/>
      <dgm:t>
        <a:bodyPr/>
        <a:lstStyle/>
        <a:p>
          <a:endParaRPr lang="en-US" noProof="0" dirty="0"/>
        </a:p>
      </dgm:t>
    </dgm:pt>
    <dgm:pt modelId="{35C0C8D0-C16A-45A9-B1A0-E733B7ABE445}" type="sibTrans" cxnId="{F76FA896-5BF4-4D52-AD5C-DBA16A7B611C}">
      <dgm:prSet/>
      <dgm:spPr/>
      <dgm:t>
        <a:bodyPr/>
        <a:lstStyle/>
        <a:p>
          <a:endParaRPr lang="en-US" noProof="0" dirty="0"/>
        </a:p>
      </dgm:t>
    </dgm:pt>
    <dgm:pt modelId="{B597483D-BC38-4908-A922-3BA7F4C927A2}">
      <dgm:prSet phldrT="[Tekst]" custT="1"/>
      <dgm:spPr/>
      <dgm:t>
        <a:bodyPr/>
        <a:lstStyle/>
        <a:p>
          <a:r>
            <a:rPr lang="en-US" sz="1600" noProof="0" dirty="0">
              <a:latin typeface="+mn-lt"/>
            </a:rPr>
            <a:t>Redundancy and stability</a:t>
          </a:r>
        </a:p>
      </dgm:t>
    </dgm:pt>
    <dgm:pt modelId="{6330C620-81E0-4E2E-994B-056B0F23AC0C}" type="parTrans" cxnId="{8208D074-038A-49FD-8C52-128BB4238A45}">
      <dgm:prSet/>
      <dgm:spPr/>
    </dgm:pt>
    <dgm:pt modelId="{89C02462-711A-4A2A-9ECF-222931F0C442}" type="sibTrans" cxnId="{8208D074-038A-49FD-8C52-128BB4238A45}">
      <dgm:prSet/>
      <dgm:spPr/>
    </dgm:pt>
    <dgm:pt modelId="{D78F585E-C3FE-4F50-8A71-7716D95F2511}">
      <dgm:prSet phldrT="[Tekst]" custT="1"/>
      <dgm:spPr/>
      <dgm:t>
        <a:bodyPr/>
        <a:lstStyle/>
        <a:p>
          <a:r>
            <a:rPr lang="en-US" sz="1600" noProof="0" dirty="0">
              <a:latin typeface="+mn-lt"/>
            </a:rPr>
            <a:t>Will the ships buy shore based pilotage?</a:t>
          </a:r>
        </a:p>
      </dgm:t>
    </dgm:pt>
    <dgm:pt modelId="{43F3A847-C272-404D-9EE3-E18DA7EF54D4}" type="parTrans" cxnId="{730A3AE1-7312-43A6-8D11-D95DCD3817DA}">
      <dgm:prSet/>
      <dgm:spPr/>
    </dgm:pt>
    <dgm:pt modelId="{CA4E045F-A84A-489B-A228-BD131B085749}" type="sibTrans" cxnId="{730A3AE1-7312-43A6-8D11-D95DCD3817DA}">
      <dgm:prSet/>
      <dgm:spPr/>
    </dgm:pt>
    <dgm:pt modelId="{BFDB2E21-B9EA-4C0C-BAA7-5EBF25C52B95}" type="pres">
      <dgm:prSet presAssocID="{2C78B978-5904-44E5-81CC-8C581170337D}" presName="Name0" presStyleCnt="0">
        <dgm:presLayoutVars>
          <dgm:dir/>
          <dgm:animLvl val="lvl"/>
          <dgm:resizeHandles val="exact"/>
        </dgm:presLayoutVars>
      </dgm:prSet>
      <dgm:spPr/>
    </dgm:pt>
    <dgm:pt modelId="{CE29E393-D528-4A3E-AAE2-49661693E2DD}" type="pres">
      <dgm:prSet presAssocID="{EC295A28-3DCA-43B5-AF94-3B612D5019A8}" presName="composite" presStyleCnt="0"/>
      <dgm:spPr/>
    </dgm:pt>
    <dgm:pt modelId="{934D3F52-EE9B-49EB-BC4E-85E5F7E4E23C}" type="pres">
      <dgm:prSet presAssocID="{EC295A28-3DCA-43B5-AF94-3B612D5019A8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586F851-15B5-4FDA-80C9-0B9BFC653F26}" type="pres">
      <dgm:prSet presAssocID="{EC295A28-3DCA-43B5-AF94-3B612D5019A8}" presName="desTx" presStyleLbl="revTx" presStyleIdx="0" presStyleCnt="3">
        <dgm:presLayoutVars>
          <dgm:bulletEnabled val="1"/>
        </dgm:presLayoutVars>
      </dgm:prSet>
      <dgm:spPr/>
    </dgm:pt>
    <dgm:pt modelId="{12B6B950-CBE3-47BF-8D19-61A91E7D00CD}" type="pres">
      <dgm:prSet presAssocID="{000D1F6F-A2AC-4B99-80A8-FDCEA12E7830}" presName="space" presStyleCnt="0"/>
      <dgm:spPr/>
    </dgm:pt>
    <dgm:pt modelId="{7AC8FB5B-BCAA-4A50-AFCE-2597AF0483A5}" type="pres">
      <dgm:prSet presAssocID="{3E2BBA0F-8936-4A62-A773-38E87DF4EA60}" presName="composite" presStyleCnt="0"/>
      <dgm:spPr/>
    </dgm:pt>
    <dgm:pt modelId="{DEA6A5A9-7861-4874-B093-835C525533D2}" type="pres">
      <dgm:prSet presAssocID="{3E2BBA0F-8936-4A62-A773-38E87DF4EA60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AA0AD15-9715-4173-8C39-4B5DBFA6B360}" type="pres">
      <dgm:prSet presAssocID="{3E2BBA0F-8936-4A62-A773-38E87DF4EA60}" presName="desTx" presStyleLbl="revTx" presStyleIdx="1" presStyleCnt="3">
        <dgm:presLayoutVars>
          <dgm:bulletEnabled val="1"/>
        </dgm:presLayoutVars>
      </dgm:prSet>
      <dgm:spPr/>
    </dgm:pt>
    <dgm:pt modelId="{AB5E44B4-A797-46B5-AD6C-23A596728D7E}" type="pres">
      <dgm:prSet presAssocID="{D64C2F0C-075C-4549-A981-EA399A7BC692}" presName="space" presStyleCnt="0"/>
      <dgm:spPr/>
    </dgm:pt>
    <dgm:pt modelId="{4B1ED8D9-0565-4C6C-8C65-86811FC4DEE0}" type="pres">
      <dgm:prSet presAssocID="{BD6A484B-D0B1-461B-BD6C-751E9EAD5C4B}" presName="composite" presStyleCnt="0"/>
      <dgm:spPr/>
    </dgm:pt>
    <dgm:pt modelId="{EF385319-1E2F-433B-A24F-B99D24097C40}" type="pres">
      <dgm:prSet presAssocID="{BD6A484B-D0B1-461B-BD6C-751E9EAD5C4B}" presName="par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7F28B1F1-AA9C-426A-8843-B2112E05A4E3}" type="pres">
      <dgm:prSet presAssocID="{BD6A484B-D0B1-461B-BD6C-751E9EAD5C4B}" presName="desTx" presStyleLbl="revTx" presStyleIdx="2" presStyleCnt="3">
        <dgm:presLayoutVars>
          <dgm:bulletEnabled val="1"/>
        </dgm:presLayoutVars>
      </dgm:prSet>
      <dgm:spPr/>
    </dgm:pt>
  </dgm:ptLst>
  <dgm:cxnLst>
    <dgm:cxn modelId="{99831E00-E478-4342-B31A-EC96A4EA1D83}" type="presOf" srcId="{1EFFB75E-DA23-4165-B46A-287ED89B3068}" destId="{7F28B1F1-AA9C-426A-8843-B2112E05A4E3}" srcOrd="0" destOrd="0" presId="urn:microsoft.com/office/officeart/2005/8/layout/chevron1"/>
    <dgm:cxn modelId="{C678BD01-9308-4262-B793-B37A76E66640}" srcId="{BD6A484B-D0B1-461B-BD6C-751E9EAD5C4B}" destId="{1EFFB75E-DA23-4165-B46A-287ED89B3068}" srcOrd="0" destOrd="0" parTransId="{A1C32643-91B6-4099-B8D8-B5E8A8F00094}" sibTransId="{046ECD6E-C018-47CA-A5A8-C5019A6F2AA0}"/>
    <dgm:cxn modelId="{466E870F-A8A7-4B51-9F6D-DF750AEAC28F}" srcId="{2C78B978-5904-44E5-81CC-8C581170337D}" destId="{3E2BBA0F-8936-4A62-A773-38E87DF4EA60}" srcOrd="1" destOrd="0" parTransId="{F7BD35AC-CD64-4C63-9C5B-9C925D47887F}" sibTransId="{D64C2F0C-075C-4549-A981-EA399A7BC692}"/>
    <dgm:cxn modelId="{A1A54719-41A7-FB47-A2CA-0D2A478B40BA}" type="presOf" srcId="{1EE149AA-7827-4BD4-8BFC-FA81702973EB}" destId="{D586F851-15B5-4FDA-80C9-0B9BFC653F26}" srcOrd="0" destOrd="1" presId="urn:microsoft.com/office/officeart/2005/8/layout/chevron1"/>
    <dgm:cxn modelId="{1BA6F021-2791-4D7C-B946-5C814507BE83}" srcId="{EC295A28-3DCA-43B5-AF94-3B612D5019A8}" destId="{0AFC0FBD-29D7-4F01-8B51-E183FF7DF308}" srcOrd="2" destOrd="0" parTransId="{00370104-D062-4FE0-84D5-8715EBD1DC54}" sibTransId="{293EEFE5-35BF-4FB6-B24A-D23AB6E446D6}"/>
    <dgm:cxn modelId="{3CB65E23-256D-4273-9E79-142F3570DC12}" srcId="{EC295A28-3DCA-43B5-AF94-3B612D5019A8}" destId="{1EE149AA-7827-4BD4-8BFC-FA81702973EB}" srcOrd="1" destOrd="0" parTransId="{D9C5449F-018A-45A9-B02A-9B5A7FAF84C0}" sibTransId="{27EDAAB5-1404-412D-B13E-D00434AB7400}"/>
    <dgm:cxn modelId="{8E525A3B-B5D7-7940-B29E-521CE03B8EBE}" type="presOf" srcId="{EC295A28-3DCA-43B5-AF94-3B612D5019A8}" destId="{934D3F52-EE9B-49EB-BC4E-85E5F7E4E23C}" srcOrd="0" destOrd="0" presId="urn:microsoft.com/office/officeart/2005/8/layout/chevron1"/>
    <dgm:cxn modelId="{698C6F63-71D3-B44E-8256-BC3F48492265}" type="presOf" srcId="{3E2BBA0F-8936-4A62-A773-38E87DF4EA60}" destId="{DEA6A5A9-7861-4874-B093-835C525533D2}" srcOrd="0" destOrd="0" presId="urn:microsoft.com/office/officeart/2005/8/layout/chevron1"/>
    <dgm:cxn modelId="{D0D79445-3393-4A5B-AA75-DA39711A35E7}" srcId="{EC295A28-3DCA-43B5-AF94-3B612D5019A8}" destId="{0AE40805-A765-42CD-BB55-30C6F46F3DA5}" srcOrd="3" destOrd="0" parTransId="{60EF0F18-E8CF-4CD5-9B52-6ECF7FB12F73}" sibTransId="{F7C833D9-E3B9-4666-9BE2-0BC72580D5BA}"/>
    <dgm:cxn modelId="{2CC89945-2C86-48EA-ACC3-AABDD7A001C6}" srcId="{EC295A28-3DCA-43B5-AF94-3B612D5019A8}" destId="{B6BB8B3F-9764-4C2D-8788-E9BD655050CE}" srcOrd="6" destOrd="0" parTransId="{A847A7CE-A2AA-46F3-8DFE-D8CB112BEB4F}" sibTransId="{313DC2E7-1C4D-4AF9-ADE9-6FBB527B2468}"/>
    <dgm:cxn modelId="{308EC565-0F14-45A7-AD55-FE2C732A870C}" srcId="{2C78B978-5904-44E5-81CC-8C581170337D}" destId="{EC295A28-3DCA-43B5-AF94-3B612D5019A8}" srcOrd="0" destOrd="0" parTransId="{CFAFD090-359C-4896-8F1D-27FECDE58011}" sibTransId="{000D1F6F-A2AC-4B99-80A8-FDCEA12E7830}"/>
    <dgm:cxn modelId="{7BDA254D-5424-4E22-A11A-274D450C4B1D}" type="presOf" srcId="{D78F585E-C3FE-4F50-8A71-7716D95F2511}" destId="{7F28B1F1-AA9C-426A-8843-B2112E05A4E3}" srcOrd="0" destOrd="1" presId="urn:microsoft.com/office/officeart/2005/8/layout/chevron1"/>
    <dgm:cxn modelId="{5FA2B571-D9F7-45DF-9A8C-9BFEF1FDC30B}" type="presOf" srcId="{0AFC0FBD-29D7-4F01-8B51-E183FF7DF308}" destId="{D586F851-15B5-4FDA-80C9-0B9BFC653F26}" srcOrd="0" destOrd="2" presId="urn:microsoft.com/office/officeart/2005/8/layout/chevron1"/>
    <dgm:cxn modelId="{8208D074-038A-49FD-8C52-128BB4238A45}" srcId="{3E2BBA0F-8936-4A62-A773-38E87DF4EA60}" destId="{B597483D-BC38-4908-A922-3BA7F4C927A2}" srcOrd="1" destOrd="0" parTransId="{6330C620-81E0-4E2E-994B-056B0F23AC0C}" sibTransId="{89C02462-711A-4A2A-9ECF-222931F0C442}"/>
    <dgm:cxn modelId="{4F24817A-95B7-9049-8C13-7DEAF6B76FC2}" type="presOf" srcId="{B6BB8B3F-9764-4C2D-8788-E9BD655050CE}" destId="{D586F851-15B5-4FDA-80C9-0B9BFC653F26}" srcOrd="0" destOrd="6" presId="urn:microsoft.com/office/officeart/2005/8/layout/chevron1"/>
    <dgm:cxn modelId="{D0833A8A-6F78-49E7-BA76-ECCDEB8D7E89}" srcId="{BD6A484B-D0B1-461B-BD6C-751E9EAD5C4B}" destId="{A6056A5A-67CD-4C31-B44A-AA3921A6F6B5}" srcOrd="2" destOrd="0" parTransId="{2BE3068A-F1B0-4FA1-A060-4902857A4A5D}" sibTransId="{94C9F42C-4451-4DF4-B4F8-BD51BB229A6C}"/>
    <dgm:cxn modelId="{71C8958E-06B0-4F99-A747-487322E9E125}" type="presOf" srcId="{B597483D-BC38-4908-A922-3BA7F4C927A2}" destId="{5AA0AD15-9715-4173-8C39-4B5DBFA6B360}" srcOrd="0" destOrd="1" presId="urn:microsoft.com/office/officeart/2005/8/layout/chevron1"/>
    <dgm:cxn modelId="{2C5B2292-9E48-6541-9222-A10A0D492E7C}" type="presOf" srcId="{0AE40805-A765-42CD-BB55-30C6F46F3DA5}" destId="{D586F851-15B5-4FDA-80C9-0B9BFC653F26}" srcOrd="0" destOrd="3" presId="urn:microsoft.com/office/officeart/2005/8/layout/chevron1"/>
    <dgm:cxn modelId="{E6D78D94-AFC5-46EA-B451-E477CE8B1FED}" srcId="{EC295A28-3DCA-43B5-AF94-3B612D5019A8}" destId="{1C7BBB6D-3EA3-4A9B-8346-8352100BCC1B}" srcOrd="4" destOrd="0" parTransId="{7F1AFAFB-9B22-4DA8-AD04-EEDE1BEC89DF}" sibTransId="{89558457-5086-4337-9217-B97531A4A68F}"/>
    <dgm:cxn modelId="{40C9DE95-59C3-4A4B-B941-CCD07EDA7236}" type="presOf" srcId="{1C7BBB6D-3EA3-4A9B-8346-8352100BCC1B}" destId="{D586F851-15B5-4FDA-80C9-0B9BFC653F26}" srcOrd="0" destOrd="4" presId="urn:microsoft.com/office/officeart/2005/8/layout/chevron1"/>
    <dgm:cxn modelId="{F76FA896-5BF4-4D52-AD5C-DBA16A7B611C}" srcId="{EC295A28-3DCA-43B5-AF94-3B612D5019A8}" destId="{AA90D6E7-BB82-41D8-9B16-6EE9EE5235E4}" srcOrd="0" destOrd="0" parTransId="{674B6943-38A5-4C03-8947-8B59FA02D679}" sibTransId="{35C0C8D0-C16A-45A9-B1A0-E733B7ABE445}"/>
    <dgm:cxn modelId="{90B9BF9B-035B-A549-926B-CE4C58FBA3DC}" type="presOf" srcId="{BD6A484B-D0B1-461B-BD6C-751E9EAD5C4B}" destId="{EF385319-1E2F-433B-A24F-B99D24097C40}" srcOrd="0" destOrd="0" presId="urn:microsoft.com/office/officeart/2005/8/layout/chevron1"/>
    <dgm:cxn modelId="{A151BAA9-ED0C-4539-AD59-DC41C38056BE}" srcId="{3E2BBA0F-8936-4A62-A773-38E87DF4EA60}" destId="{40C61FAA-167F-45B8-B562-F5CBFA4E0D07}" srcOrd="0" destOrd="0" parTransId="{CA1654F8-53E9-4989-8EC6-1B8D701540F9}" sibTransId="{F124AB8A-CE4A-4953-B385-F2B945BCDD6F}"/>
    <dgm:cxn modelId="{D86280AA-2F00-4377-8088-CA588783C3EB}" srcId="{2C78B978-5904-44E5-81CC-8C581170337D}" destId="{BD6A484B-D0B1-461B-BD6C-751E9EAD5C4B}" srcOrd="2" destOrd="0" parTransId="{D6F02C04-03C1-4B8A-B201-EC027F10950E}" sibTransId="{3C9BB609-8312-4542-B736-A15F67A9F051}"/>
    <dgm:cxn modelId="{EFA562D3-706F-B94B-BBCE-CE2680873FF4}" type="presOf" srcId="{40C61FAA-167F-45B8-B562-F5CBFA4E0D07}" destId="{5AA0AD15-9715-4173-8C39-4B5DBFA6B360}" srcOrd="0" destOrd="0" presId="urn:microsoft.com/office/officeart/2005/8/layout/chevron1"/>
    <dgm:cxn modelId="{159A59DA-4269-442C-862C-47BAFB602A8E}" type="presOf" srcId="{AA90D6E7-BB82-41D8-9B16-6EE9EE5235E4}" destId="{D586F851-15B5-4FDA-80C9-0B9BFC653F26}" srcOrd="0" destOrd="0" presId="urn:microsoft.com/office/officeart/2005/8/layout/chevron1"/>
    <dgm:cxn modelId="{730A3AE1-7312-43A6-8D11-D95DCD3817DA}" srcId="{BD6A484B-D0B1-461B-BD6C-751E9EAD5C4B}" destId="{D78F585E-C3FE-4F50-8A71-7716D95F2511}" srcOrd="1" destOrd="0" parTransId="{43F3A847-C272-404D-9EE3-E18DA7EF54D4}" sibTransId="{CA4E045F-A84A-489B-A228-BD131B085749}"/>
    <dgm:cxn modelId="{6A4265E1-9599-4146-AC1E-9EAA1FA0CB9D}" srcId="{EC295A28-3DCA-43B5-AF94-3B612D5019A8}" destId="{4925DF22-FBE8-485B-81E1-7C4A8968A02A}" srcOrd="5" destOrd="0" parTransId="{3BAD3E8C-F63E-4A7B-B238-BAAF01A8B1B7}" sibTransId="{6ED5FD00-08D3-4652-A4C1-A9389D16F99A}"/>
    <dgm:cxn modelId="{C5000FE2-B349-7B49-B469-AD29C5D900B3}" type="presOf" srcId="{2C78B978-5904-44E5-81CC-8C581170337D}" destId="{BFDB2E21-B9EA-4C0C-BAA7-5EBF25C52B95}" srcOrd="0" destOrd="0" presId="urn:microsoft.com/office/officeart/2005/8/layout/chevron1"/>
    <dgm:cxn modelId="{87E1AEE4-CFC4-1241-9C44-AA61EFCA76D0}" type="presOf" srcId="{A6056A5A-67CD-4C31-B44A-AA3921A6F6B5}" destId="{7F28B1F1-AA9C-426A-8843-B2112E05A4E3}" srcOrd="0" destOrd="2" presId="urn:microsoft.com/office/officeart/2005/8/layout/chevron1"/>
    <dgm:cxn modelId="{B5CEBFE7-9F35-B648-81C7-C4E6AFA0EA2B}" type="presOf" srcId="{4925DF22-FBE8-485B-81E1-7C4A8968A02A}" destId="{D586F851-15B5-4FDA-80C9-0B9BFC653F26}" srcOrd="0" destOrd="5" presId="urn:microsoft.com/office/officeart/2005/8/layout/chevron1"/>
    <dgm:cxn modelId="{54D6A900-CB7D-9040-BB40-9A57BEC9100D}" type="presParOf" srcId="{BFDB2E21-B9EA-4C0C-BAA7-5EBF25C52B95}" destId="{CE29E393-D528-4A3E-AAE2-49661693E2DD}" srcOrd="0" destOrd="0" presId="urn:microsoft.com/office/officeart/2005/8/layout/chevron1"/>
    <dgm:cxn modelId="{5B355511-C406-124C-A468-A21170AED793}" type="presParOf" srcId="{CE29E393-D528-4A3E-AAE2-49661693E2DD}" destId="{934D3F52-EE9B-49EB-BC4E-85E5F7E4E23C}" srcOrd="0" destOrd="0" presId="urn:microsoft.com/office/officeart/2005/8/layout/chevron1"/>
    <dgm:cxn modelId="{DCB149CF-D9B5-E642-A012-6BF9B160ED0D}" type="presParOf" srcId="{CE29E393-D528-4A3E-AAE2-49661693E2DD}" destId="{D586F851-15B5-4FDA-80C9-0B9BFC653F26}" srcOrd="1" destOrd="0" presId="urn:microsoft.com/office/officeart/2005/8/layout/chevron1"/>
    <dgm:cxn modelId="{789CBD91-9CA2-FE47-9D2F-F57007380051}" type="presParOf" srcId="{BFDB2E21-B9EA-4C0C-BAA7-5EBF25C52B95}" destId="{12B6B950-CBE3-47BF-8D19-61A91E7D00CD}" srcOrd="1" destOrd="0" presId="urn:microsoft.com/office/officeart/2005/8/layout/chevron1"/>
    <dgm:cxn modelId="{94AF9A8E-5D5B-204F-914C-E68F9B954A99}" type="presParOf" srcId="{BFDB2E21-B9EA-4C0C-BAA7-5EBF25C52B95}" destId="{7AC8FB5B-BCAA-4A50-AFCE-2597AF0483A5}" srcOrd="2" destOrd="0" presId="urn:microsoft.com/office/officeart/2005/8/layout/chevron1"/>
    <dgm:cxn modelId="{866355B8-EFAA-ED4C-8692-1F4E38480828}" type="presParOf" srcId="{7AC8FB5B-BCAA-4A50-AFCE-2597AF0483A5}" destId="{DEA6A5A9-7861-4874-B093-835C525533D2}" srcOrd="0" destOrd="0" presId="urn:microsoft.com/office/officeart/2005/8/layout/chevron1"/>
    <dgm:cxn modelId="{560FB89D-14DF-0949-B9ED-07143D6D03AC}" type="presParOf" srcId="{7AC8FB5B-BCAA-4A50-AFCE-2597AF0483A5}" destId="{5AA0AD15-9715-4173-8C39-4B5DBFA6B360}" srcOrd="1" destOrd="0" presId="urn:microsoft.com/office/officeart/2005/8/layout/chevron1"/>
    <dgm:cxn modelId="{2C06DCA7-528A-B34B-B880-037DCF86020C}" type="presParOf" srcId="{BFDB2E21-B9EA-4C0C-BAA7-5EBF25C52B95}" destId="{AB5E44B4-A797-46B5-AD6C-23A596728D7E}" srcOrd="3" destOrd="0" presId="urn:microsoft.com/office/officeart/2005/8/layout/chevron1"/>
    <dgm:cxn modelId="{61BA762E-B6BB-B64E-98BB-1DDBFD423F82}" type="presParOf" srcId="{BFDB2E21-B9EA-4C0C-BAA7-5EBF25C52B95}" destId="{4B1ED8D9-0565-4C6C-8C65-86811FC4DEE0}" srcOrd="4" destOrd="0" presId="urn:microsoft.com/office/officeart/2005/8/layout/chevron1"/>
    <dgm:cxn modelId="{66F42C50-5CC5-D545-82B0-F1375DCCF11C}" type="presParOf" srcId="{4B1ED8D9-0565-4C6C-8C65-86811FC4DEE0}" destId="{EF385319-1E2F-433B-A24F-B99D24097C40}" srcOrd="0" destOrd="0" presId="urn:microsoft.com/office/officeart/2005/8/layout/chevron1"/>
    <dgm:cxn modelId="{FD990254-4765-D240-883E-A5CCCFD6CECD}" type="presParOf" srcId="{4B1ED8D9-0565-4C6C-8C65-86811FC4DEE0}" destId="{7F28B1F1-AA9C-426A-8843-B2112E05A4E3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D3F52-EE9B-49EB-BC4E-85E5F7E4E23C}">
      <dsp:nvSpPr>
        <dsp:cNvPr id="0" name=""/>
        <dsp:cNvSpPr/>
      </dsp:nvSpPr>
      <dsp:spPr>
        <a:xfrm>
          <a:off x="3182" y="28575"/>
          <a:ext cx="2604313" cy="594000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latin typeface="+mn-lt"/>
            </a:rPr>
            <a:t>The Vision for the use of Drones </a:t>
          </a:r>
        </a:p>
      </dsp:txBody>
      <dsp:txXfrm>
        <a:off x="300182" y="28575"/>
        <a:ext cx="2010313" cy="594000"/>
      </dsp:txXfrm>
    </dsp:sp>
    <dsp:sp modelId="{D586F851-15B5-4FDA-80C9-0B9BFC653F26}">
      <dsp:nvSpPr>
        <dsp:cNvPr id="0" name=""/>
        <dsp:cNvSpPr/>
      </dsp:nvSpPr>
      <dsp:spPr>
        <a:xfrm>
          <a:off x="3182" y="696825"/>
          <a:ext cx="2083450" cy="24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noProof="0" dirty="0">
              <a:latin typeface="+mn-lt"/>
            </a:rPr>
            <a:t>Who are VesCo Systems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noProof="0" dirty="0">
              <a:latin typeface="+mn-lt"/>
            </a:rPr>
            <a:t>COWI report 2014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noProof="0" dirty="0">
              <a:latin typeface="+mn-lt"/>
            </a:rPr>
            <a:t>Piloting as a control problem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600" kern="1200" noProof="0" dirty="0">
              <a:latin typeface="+mn-lt"/>
            </a:rPr>
            <a:t>Vision for shore based pilotage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600" kern="1200" noProof="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noProof="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noProof="0" dirty="0">
            <a:latin typeface="+mn-lt"/>
          </a:endParaRPr>
        </a:p>
      </dsp:txBody>
      <dsp:txXfrm>
        <a:off x="3182" y="696825"/>
        <a:ext cx="2083450" cy="2475000"/>
      </dsp:txXfrm>
    </dsp:sp>
    <dsp:sp modelId="{DEA6A5A9-7861-4874-B093-835C525533D2}">
      <dsp:nvSpPr>
        <dsp:cNvPr id="0" name=""/>
        <dsp:cNvSpPr/>
      </dsp:nvSpPr>
      <dsp:spPr>
        <a:xfrm>
          <a:off x="2391495" y="28575"/>
          <a:ext cx="2604313" cy="594000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latin typeface="+mn-lt"/>
            </a:rPr>
            <a:t>The process of using new technologies</a:t>
          </a:r>
        </a:p>
      </dsp:txBody>
      <dsp:txXfrm>
        <a:off x="2688495" y="28575"/>
        <a:ext cx="2010313" cy="594000"/>
      </dsp:txXfrm>
    </dsp:sp>
    <dsp:sp modelId="{5AA0AD15-9715-4173-8C39-4B5DBFA6B360}">
      <dsp:nvSpPr>
        <dsp:cNvPr id="0" name=""/>
        <dsp:cNvSpPr/>
      </dsp:nvSpPr>
      <dsp:spPr>
        <a:xfrm>
          <a:off x="2391495" y="696825"/>
          <a:ext cx="2083450" cy="24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+mn-lt"/>
            </a:rPr>
            <a:t>Graduating Situational awareness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+mn-lt"/>
            </a:rPr>
            <a:t>Redundancy and stability</a:t>
          </a:r>
        </a:p>
      </dsp:txBody>
      <dsp:txXfrm>
        <a:off x="2391495" y="696825"/>
        <a:ext cx="2083450" cy="2475000"/>
      </dsp:txXfrm>
    </dsp:sp>
    <dsp:sp modelId="{EF385319-1E2F-433B-A24F-B99D24097C40}">
      <dsp:nvSpPr>
        <dsp:cNvPr id="0" name=""/>
        <dsp:cNvSpPr/>
      </dsp:nvSpPr>
      <dsp:spPr>
        <a:xfrm>
          <a:off x="4779808" y="28575"/>
          <a:ext cx="2604313" cy="594000"/>
        </a:xfrm>
        <a:prstGeom prst="chevron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lumMod val="110000"/>
                <a:satMod val="105000"/>
                <a:tint val="67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3000"/>
                <a:tint val="73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latin typeface="+mn-lt"/>
            </a:rPr>
            <a:t>How far have we come?</a:t>
          </a:r>
        </a:p>
      </dsp:txBody>
      <dsp:txXfrm>
        <a:off x="5076808" y="28575"/>
        <a:ext cx="2010313" cy="594000"/>
      </dsp:txXfrm>
    </dsp:sp>
    <dsp:sp modelId="{7F28B1F1-AA9C-426A-8843-B2112E05A4E3}">
      <dsp:nvSpPr>
        <dsp:cNvPr id="0" name=""/>
        <dsp:cNvSpPr/>
      </dsp:nvSpPr>
      <dsp:spPr>
        <a:xfrm>
          <a:off x="4779808" y="696825"/>
          <a:ext cx="2083450" cy="247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+mn-lt"/>
            </a:rPr>
            <a:t>Thoughts and visualization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noProof="0" dirty="0">
              <a:latin typeface="+mn-lt"/>
            </a:rPr>
            <a:t>Will the ships buy shore based pilotage?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noProof="0" dirty="0">
            <a:latin typeface="+mn-lt"/>
          </a:endParaRPr>
        </a:p>
      </dsp:txBody>
      <dsp:txXfrm>
        <a:off x="4779808" y="696825"/>
        <a:ext cx="2083450" cy="2475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60800"/>
            <a:ext cx="5599800" cy="2260800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52153"/>
            <a:ext cx="4455000" cy="139940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Minion Pro" panose="020405030503060202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32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A170-9F34-44FA-854D-9F62B6B83BDC}" type="datetimeFigureOut">
              <a:rPr lang="da-DK" smtClean="0"/>
              <a:t>06-02-2019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32F-89AA-460E-869E-29519EEE3C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2388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A170-9F34-44FA-854D-9F62B6B83BDC}" type="datetimeFigureOut">
              <a:rPr lang="da-DK" smtClean="0"/>
              <a:t>06-02-2019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32F-89AA-460E-869E-29519EEE3C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937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A170-9F34-44FA-854D-9F62B6B83BDC}" type="datetimeFigureOut">
              <a:rPr lang="da-DK" smtClean="0"/>
              <a:t>06-02-2019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32F-89AA-460E-869E-29519EEE3C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787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A170-9F34-44FA-854D-9F62B6B83BDC}" type="datetimeFigureOut">
              <a:rPr lang="da-DK" smtClean="0"/>
              <a:t>06-02-2019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32F-89AA-460E-869E-29519EEE3C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483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A170-9F34-44FA-854D-9F62B6B83BDC}" type="datetimeFigureOut">
              <a:rPr lang="da-DK" smtClean="0"/>
              <a:t>06-02-2019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32F-89AA-460E-869E-29519EEE3C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606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A170-9F34-44FA-854D-9F62B6B83BDC}" type="datetimeFigureOut">
              <a:rPr lang="da-DK" smtClean="0"/>
              <a:t>06-02-2019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32F-89AA-460E-869E-29519EEE3C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5414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A170-9F34-44FA-854D-9F62B6B83BDC}" type="datetimeFigureOut">
              <a:rPr lang="da-DK" smtClean="0"/>
              <a:t>06-02-2019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32F-89AA-460E-869E-29519EEE3C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397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A170-9F34-44FA-854D-9F62B6B83BDC}" type="datetimeFigureOut">
              <a:rPr lang="da-DK" smtClean="0"/>
              <a:t>06-02-2019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32F-89AA-460E-869E-29519EEE3C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778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A170-9F34-44FA-854D-9F62B6B83BDC}" type="datetimeFigureOut">
              <a:rPr lang="da-DK" smtClean="0"/>
              <a:t>06-02-2019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32F-89AA-460E-869E-29519EEE3C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556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CA170-9F34-44FA-854D-9F62B6B83BDC}" type="datetimeFigureOut">
              <a:rPr lang="da-DK" smtClean="0"/>
              <a:t>06-02-2019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29232F-89AA-460E-869E-29519EEE3C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569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CA170-9F34-44FA-854D-9F62B6B83BDC}" type="datetimeFigureOut">
              <a:rPr lang="da-DK" smtClean="0"/>
              <a:t>06-02-2019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9232F-89AA-460E-869E-29519EEE3CA1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1"/>
          <p:cNvPicPr>
            <a:picLocks noChangeAspect="1"/>
          </p:cNvPicPr>
          <p:nvPr userDrawn="1"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816" b="22917"/>
          <a:stretch>
            <a:fillRect/>
          </a:stretch>
        </p:blipFill>
        <p:spPr bwMode="auto">
          <a:xfrm>
            <a:off x="0" y="3098800"/>
            <a:ext cx="23114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63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Helvetica Neue" panose="02000503000000020004" pitchFamily="2"/>
          <a:ea typeface="Helvetica Neue" panose="02000503000000020004" pitchFamily="2"/>
          <a:cs typeface="Helvetica Neue" panose="02000503000000020004" pitchFamily="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Minion Pro" panose="020405030503060202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3933" y="587451"/>
            <a:ext cx="5599800" cy="2260800"/>
          </a:xfrm>
        </p:spPr>
        <p:txBody>
          <a:bodyPr>
            <a:normAutofit fontScale="90000"/>
          </a:bodyPr>
          <a:lstStyle/>
          <a:p>
            <a:r>
              <a:rPr lang="en-US" dirty="0"/>
              <a:t>Drones – an aid to increased Situational Awareness in pilotage operations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573933" y="3728328"/>
            <a:ext cx="4455000" cy="704568"/>
          </a:xfrm>
        </p:spPr>
        <p:txBody>
          <a:bodyPr>
            <a:normAutofit fontScale="62500" lnSpcReduction="20000"/>
          </a:bodyPr>
          <a:lstStyle/>
          <a:p>
            <a:r>
              <a:rPr lang="da-DK" sz="4300" dirty="0"/>
              <a:t>VesCo Systems, Remote Pilot </a:t>
            </a:r>
            <a:r>
              <a:rPr lang="da-DK" sz="2800" dirty="0" err="1"/>
              <a:t>supported</a:t>
            </a:r>
            <a:r>
              <a:rPr lang="da-DK" sz="2800" dirty="0"/>
              <a:t> by the Danish Maritime Fond</a:t>
            </a:r>
          </a:p>
        </p:txBody>
      </p:sp>
    </p:spTree>
    <p:extLst>
      <p:ext uri="{BB962C8B-B14F-4D97-AF65-F5344CB8AC3E}">
        <p14:creationId xmlns:p14="http://schemas.microsoft.com/office/powerpoint/2010/main" val="2938880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8F8D4C5E-EB8D-4F84-B55A-14F83F432FB4}"/>
              </a:ext>
            </a:extLst>
          </p:cNvPr>
          <p:cNvSpPr txBox="1">
            <a:spLocks/>
          </p:cNvSpPr>
          <p:nvPr/>
        </p:nvSpPr>
        <p:spPr>
          <a:xfrm>
            <a:off x="427038" y="274638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r>
              <a:rPr lang="en-US" altLang="da-DK" dirty="0"/>
              <a:t>How far have we come?</a:t>
            </a:r>
            <a:br>
              <a:rPr lang="en-US" altLang="da-DK" dirty="0"/>
            </a:br>
            <a:endParaRPr lang="en-US" alt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867627A4-B3D7-48B4-9D29-223157DCD6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9" t="50000" r="27895" b="16737"/>
          <a:stretch/>
        </p:blipFill>
        <p:spPr>
          <a:xfrm>
            <a:off x="111403" y="2769910"/>
            <a:ext cx="8921193" cy="3303631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7D8EFD0-73AB-4FEE-B4B2-D6F3C72F1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37" t="86257" r="30421" b="8129"/>
          <a:stretch/>
        </p:blipFill>
        <p:spPr>
          <a:xfrm>
            <a:off x="7676348" y="6150543"/>
            <a:ext cx="991402" cy="288759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D05C40B-B976-4FE0-B195-B83DDD2598E9}"/>
              </a:ext>
            </a:extLst>
          </p:cNvPr>
          <p:cNvSpPr/>
          <p:nvPr/>
        </p:nvSpPr>
        <p:spPr>
          <a:xfrm>
            <a:off x="427038" y="874566"/>
            <a:ext cx="84570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34343"/>
                </a:solidFill>
                <a:latin typeface="Helvetica Neue" panose="02000503000000020004"/>
              </a:rPr>
              <a:t>System 2: Delivery of equipment package enabling shore-based piloting</a:t>
            </a:r>
          </a:p>
          <a:p>
            <a:r>
              <a:rPr lang="en-US" sz="1600" dirty="0">
                <a:solidFill>
                  <a:srgbClr val="434343"/>
                </a:solidFill>
                <a:latin typeface="Helvetica Neue" panose="02000503000000020004"/>
              </a:rPr>
              <a:t>RemotePilot consists of two systems. System 2 is a fleet of drones dedicated to only</a:t>
            </a:r>
          </a:p>
          <a:p>
            <a:r>
              <a:rPr lang="en-US" sz="1600" dirty="0">
                <a:solidFill>
                  <a:srgbClr val="434343"/>
                </a:solidFill>
                <a:latin typeface="Helvetica Neue" panose="02000503000000020004"/>
              </a:rPr>
              <a:t>carry out an equipment package (iPad, communication, GNSS, cameras etc.) for</a:t>
            </a:r>
          </a:p>
          <a:p>
            <a:r>
              <a:rPr lang="en-US" sz="1600" dirty="0">
                <a:solidFill>
                  <a:srgbClr val="434343"/>
                </a:solidFill>
                <a:latin typeface="Helvetica Neue" panose="02000503000000020004"/>
              </a:rPr>
              <a:t>enabling shore-based piloting to vessels requesting pilotage.</a:t>
            </a:r>
            <a:endParaRPr lang="da-DK" sz="1600" dirty="0"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2776257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2CF02361-6990-4182-B09C-FAE37E3E01FF}"/>
              </a:ext>
            </a:extLst>
          </p:cNvPr>
          <p:cNvSpPr txBox="1">
            <a:spLocks/>
          </p:cNvSpPr>
          <p:nvPr/>
        </p:nvSpPr>
        <p:spPr>
          <a:xfrm>
            <a:off x="427038" y="274638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r>
              <a:rPr lang="en-US" altLang="da-DK" dirty="0"/>
              <a:t>How far have we come?</a:t>
            </a:r>
            <a:br>
              <a:rPr lang="en-US" altLang="da-DK" dirty="0"/>
            </a:br>
            <a:endParaRPr lang="en-US" alt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945F18C8-1793-498A-BF4B-DE6B990509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15" t="25252" r="28316" b="13181"/>
          <a:stretch/>
        </p:blipFill>
        <p:spPr>
          <a:xfrm>
            <a:off x="1241659" y="1268413"/>
            <a:ext cx="6805061" cy="477370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A163387-EBA1-4682-8BE2-346A43B50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737" t="86257" r="30421" b="8129"/>
          <a:stretch/>
        </p:blipFill>
        <p:spPr>
          <a:xfrm>
            <a:off x="7676348" y="6150543"/>
            <a:ext cx="991402" cy="28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541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261CE619-FFFC-4998-980F-7CA1FD6FF5E6}"/>
              </a:ext>
            </a:extLst>
          </p:cNvPr>
          <p:cNvSpPr txBox="1">
            <a:spLocks/>
          </p:cNvSpPr>
          <p:nvPr/>
        </p:nvSpPr>
        <p:spPr>
          <a:xfrm>
            <a:off x="427038" y="274638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r>
              <a:rPr lang="en-US" altLang="da-DK" dirty="0"/>
              <a:t>How far have we come?</a:t>
            </a:r>
            <a:br>
              <a:rPr lang="en-US" altLang="da-DK" dirty="0"/>
            </a:br>
            <a:endParaRPr lang="en-US" alt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332C16CF-A21F-4B36-8734-C3A876697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429"/>
          <a:stretch/>
        </p:blipFill>
        <p:spPr>
          <a:xfrm>
            <a:off x="888574" y="1559102"/>
            <a:ext cx="7734099" cy="5024260"/>
          </a:xfrm>
          <a:prstGeom prst="rect">
            <a:avLst/>
          </a:prstGeom>
        </p:spPr>
      </p:pic>
      <p:sp>
        <p:nvSpPr>
          <p:cNvPr id="7" name="Titel 2">
            <a:extLst>
              <a:ext uri="{FF2B5EF4-FFF2-40B4-BE49-F238E27FC236}">
                <a16:creationId xmlns:a16="http://schemas.microsoft.com/office/drawing/2014/main" id="{D965AE72-9880-4AED-ABC6-52474DD71097}"/>
              </a:ext>
            </a:extLst>
          </p:cNvPr>
          <p:cNvSpPr txBox="1">
            <a:spLocks/>
          </p:cNvSpPr>
          <p:nvPr/>
        </p:nvSpPr>
        <p:spPr>
          <a:xfrm>
            <a:off x="14714" y="916870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r>
              <a:rPr lang="en-US" altLang="da-DK" sz="2000" dirty="0"/>
              <a:t>Visualization on the Portable Pilot Unit (PPU)</a:t>
            </a:r>
            <a:br>
              <a:rPr lang="en-US" altLang="da-DK" sz="2000" dirty="0"/>
            </a:br>
            <a:endParaRPr lang="en-US" altLang="da-DK" sz="2000" dirty="0"/>
          </a:p>
        </p:txBody>
      </p:sp>
    </p:spTree>
    <p:extLst>
      <p:ext uri="{BB962C8B-B14F-4D97-AF65-F5344CB8AC3E}">
        <p14:creationId xmlns:p14="http://schemas.microsoft.com/office/powerpoint/2010/main" val="2248677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09C4C703-25EF-402B-9F3D-145D32FEE59F}"/>
              </a:ext>
            </a:extLst>
          </p:cNvPr>
          <p:cNvSpPr txBox="1">
            <a:spLocks/>
          </p:cNvSpPr>
          <p:nvPr/>
        </p:nvSpPr>
        <p:spPr>
          <a:xfrm>
            <a:off x="427038" y="274638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r>
              <a:rPr lang="en-US" altLang="da-DK" dirty="0"/>
              <a:t>How far have we come?</a:t>
            </a:r>
            <a:br>
              <a:rPr lang="en-US" altLang="da-DK" dirty="0"/>
            </a:br>
            <a:endParaRPr lang="en-US" alt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5878A13-74EA-4894-9B10-BF47DE97E05E}"/>
              </a:ext>
            </a:extLst>
          </p:cNvPr>
          <p:cNvSpPr txBox="1">
            <a:spLocks/>
          </p:cNvSpPr>
          <p:nvPr/>
        </p:nvSpPr>
        <p:spPr>
          <a:xfrm>
            <a:off x="413343" y="1145407"/>
            <a:ext cx="8254407" cy="5534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>
              <a:lnSpc>
                <a:spcPct val="110000"/>
              </a:lnSpc>
            </a:pPr>
            <a:endParaRPr lang="en-US" sz="2800" dirty="0"/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Still testing – Issues like, perception, visibility, weather, language skills, batteries etc.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Will it work?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Legislation?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Will the ships use the product?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If it works in port, it will also be at path to shore based pilotage for sea pilotage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Increased safety for marine pilots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Increased pilotage availability for more ships due to lower cost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More reliant and efficient operation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721052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01FBD1D-97B1-4EFF-B655-CB937EF96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054" y="3429000"/>
            <a:ext cx="3176291" cy="3493311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F21EC5DC-D57A-4ED5-A78C-968594AE6E6A}"/>
              </a:ext>
            </a:extLst>
          </p:cNvPr>
          <p:cNvSpPr txBox="1">
            <a:spLocks/>
          </p:cNvSpPr>
          <p:nvPr/>
        </p:nvSpPr>
        <p:spPr>
          <a:xfrm>
            <a:off x="427038" y="274638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endParaRPr lang="en-US" altLang="da-DK" dirty="0"/>
          </a:p>
          <a:p>
            <a:pPr algn="ctr"/>
            <a:r>
              <a:rPr lang="en-US" altLang="da-DK" sz="8300" dirty="0"/>
              <a:t>The future was here </a:t>
            </a:r>
            <a:br>
              <a:rPr lang="en-US" altLang="da-DK" sz="6000" dirty="0"/>
            </a:br>
            <a:endParaRPr lang="en-US" altLang="da-DK" sz="6000" dirty="0"/>
          </a:p>
        </p:txBody>
      </p:sp>
      <p:sp>
        <p:nvSpPr>
          <p:cNvPr id="7" name="Titel 2">
            <a:extLst>
              <a:ext uri="{FF2B5EF4-FFF2-40B4-BE49-F238E27FC236}">
                <a16:creationId xmlns:a16="http://schemas.microsoft.com/office/drawing/2014/main" id="{4B5811AF-8D18-4E8A-BAE1-0532A6BB5ED4}"/>
              </a:ext>
            </a:extLst>
          </p:cNvPr>
          <p:cNvSpPr txBox="1">
            <a:spLocks/>
          </p:cNvSpPr>
          <p:nvPr/>
        </p:nvSpPr>
        <p:spPr>
          <a:xfrm>
            <a:off x="451644" y="2833353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r>
              <a:rPr lang="en-US" altLang="da-DK" dirty="0"/>
              <a:t>Thank you </a:t>
            </a:r>
            <a:r>
              <a:rPr lang="en-US" altLang="da-DK" dirty="0">
                <a:sym typeface="Wingdings" panose="05000000000000000000" pitchFamily="2" charset="2"/>
              </a:rPr>
              <a:t></a:t>
            </a:r>
            <a:br>
              <a:rPr lang="en-US" altLang="da-DK" dirty="0"/>
            </a:br>
            <a:endParaRPr lang="en-US" altLang="da-DK" dirty="0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A0469B04-5DCA-4F90-BF4D-FFC0E7DF8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211" t="46860" r="4000" b="35965"/>
          <a:stretch/>
        </p:blipFill>
        <p:spPr>
          <a:xfrm>
            <a:off x="6593304" y="329824"/>
            <a:ext cx="1443789" cy="88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8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FFFA6485-BDE3-4F11-8F0D-75629E051C75}"/>
              </a:ext>
            </a:extLst>
          </p:cNvPr>
          <p:cNvSpPr txBox="1">
            <a:spLocks/>
          </p:cNvSpPr>
          <p:nvPr/>
        </p:nvSpPr>
        <p:spPr>
          <a:xfrm>
            <a:off x="427038" y="274638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r>
              <a:rPr lang="en-US" altLang="da-DK"/>
              <a:t>Roadmap of this presentation</a:t>
            </a:r>
            <a:br>
              <a:rPr lang="en-US" altLang="da-DK"/>
            </a:br>
            <a:endParaRPr lang="en-US" altLang="da-DK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4334F25-CB58-4C82-8C44-D1391090B1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7710707"/>
              </p:ext>
            </p:extLst>
          </p:nvPr>
        </p:nvGraphicFramePr>
        <p:xfrm>
          <a:off x="1438421" y="2651177"/>
          <a:ext cx="7387304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3068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63C8E9B1-2640-47B6-AC77-8EA48E7540A1}"/>
              </a:ext>
            </a:extLst>
          </p:cNvPr>
          <p:cNvSpPr txBox="1">
            <a:spLocks/>
          </p:cNvSpPr>
          <p:nvPr/>
        </p:nvSpPr>
        <p:spPr>
          <a:xfrm>
            <a:off x="427038" y="274638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r>
              <a:rPr lang="da-DK" altLang="da-DK" dirty="0"/>
              <a:t>The Vision for the </a:t>
            </a:r>
            <a:r>
              <a:rPr lang="da-DK" altLang="da-DK" dirty="0" err="1"/>
              <a:t>use</a:t>
            </a:r>
            <a:r>
              <a:rPr lang="da-DK" altLang="da-DK" dirty="0"/>
              <a:t> of Drones</a:t>
            </a:r>
            <a:br>
              <a:rPr lang="da-DK" altLang="da-DK" dirty="0"/>
            </a:br>
            <a:endParaRPr lang="da-DK" alt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EAA41DB-C598-4CE0-BEBF-029872A06B4B}"/>
              </a:ext>
            </a:extLst>
          </p:cNvPr>
          <p:cNvSpPr txBox="1">
            <a:spLocks/>
          </p:cNvSpPr>
          <p:nvPr/>
        </p:nvSpPr>
        <p:spPr>
          <a:xfrm>
            <a:off x="991402" y="1078028"/>
            <a:ext cx="6934129" cy="5168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r>
              <a:rPr lang="en-US" sz="2900" dirty="0"/>
              <a:t>VesCo Systems – a joint venture between:</a:t>
            </a:r>
          </a:p>
          <a:p>
            <a:endParaRPr lang="en-US" dirty="0"/>
          </a:p>
          <a:p>
            <a:r>
              <a:rPr lang="en-US" dirty="0"/>
              <a:t>Blue Oceans Robotics</a:t>
            </a:r>
          </a:p>
          <a:p>
            <a:endParaRPr lang="en-US" dirty="0"/>
          </a:p>
          <a:p>
            <a:r>
              <a:rPr lang="en-US" dirty="0"/>
              <a:t>Third Element Aviation</a:t>
            </a:r>
          </a:p>
          <a:p>
            <a:endParaRPr lang="en-US" dirty="0"/>
          </a:p>
          <a:p>
            <a:r>
              <a:rPr lang="en-US" dirty="0"/>
              <a:t>DanPilot</a:t>
            </a:r>
          </a:p>
          <a:p>
            <a:endParaRPr lang="en-US" dirty="0"/>
          </a:p>
          <a:p>
            <a:r>
              <a:rPr lang="en-US" sz="2500" dirty="0"/>
              <a:t>Supported by the Danish Maritime Fond</a:t>
            </a:r>
          </a:p>
          <a:p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6B9670D-8850-40B5-B38F-3DB62A301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5" t="18889" r="78316" b="66889"/>
          <a:stretch/>
        </p:blipFill>
        <p:spPr>
          <a:xfrm>
            <a:off x="5599957" y="2071803"/>
            <a:ext cx="2024541" cy="85427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08EC3AA-85BA-478B-ACFE-3A13EBC39C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4" t="19637" r="83263" b="67450"/>
          <a:stretch/>
        </p:blipFill>
        <p:spPr>
          <a:xfrm>
            <a:off x="5956627" y="3093460"/>
            <a:ext cx="1212783" cy="66414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9D26FC0B-9B2C-4143-B8AC-B49B63DB63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25" t="17766" r="74737" b="54538"/>
          <a:stretch/>
        </p:blipFill>
        <p:spPr>
          <a:xfrm>
            <a:off x="6132018" y="3924983"/>
            <a:ext cx="861999" cy="1124916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85652EC4-E7BF-47F8-9594-0A44D0ED26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9" t="16269" r="74947" b="69509"/>
          <a:stretch/>
        </p:blipFill>
        <p:spPr>
          <a:xfrm>
            <a:off x="5539010" y="5536897"/>
            <a:ext cx="214643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75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D9E88853-1D36-47F9-B833-4A8AA02D59F9}"/>
              </a:ext>
            </a:extLst>
          </p:cNvPr>
          <p:cNvSpPr txBox="1">
            <a:spLocks/>
          </p:cNvSpPr>
          <p:nvPr/>
        </p:nvSpPr>
        <p:spPr>
          <a:xfrm>
            <a:off x="427038" y="274638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r>
              <a:rPr lang="en-US" altLang="da-DK"/>
              <a:t>The Vision for the use of Drones</a:t>
            </a:r>
            <a:br>
              <a:rPr lang="en-US" altLang="da-DK"/>
            </a:br>
            <a:endParaRPr lang="en-US" altLang="da-DK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58023B5-895B-43E2-86CC-859CEFA91B76}"/>
              </a:ext>
            </a:extLst>
          </p:cNvPr>
          <p:cNvSpPr txBox="1">
            <a:spLocks/>
          </p:cNvSpPr>
          <p:nvPr/>
        </p:nvSpPr>
        <p:spPr>
          <a:xfrm>
            <a:off x="644892" y="847024"/>
            <a:ext cx="7738711" cy="1915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/>
              <a:t>COWI concluded in 2014 that the best potential for shore based pilotage would be for sea pilotage relating to specific areas in Danish waters based on safety assessment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65209BC-2371-4676-BC02-5F8C1036D6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21" t="44339" r="30421" b="21227"/>
          <a:stretch/>
        </p:blipFill>
        <p:spPr>
          <a:xfrm>
            <a:off x="2464067" y="3065385"/>
            <a:ext cx="6203683" cy="3450999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5A92F32-32AF-478A-971A-AD0CB4B41838}"/>
              </a:ext>
            </a:extLst>
          </p:cNvPr>
          <p:cNvSpPr/>
          <p:nvPr/>
        </p:nvSpPr>
        <p:spPr>
          <a:xfrm>
            <a:off x="4175646" y="3121223"/>
            <a:ext cx="50453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Safety assessment of shore based pilotage in the three scenarios </a:t>
            </a:r>
            <a:endParaRPr lang="da-DK" sz="1400" b="1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DA33149-7237-4500-8D77-DA410BB6D67E}"/>
              </a:ext>
            </a:extLst>
          </p:cNvPr>
          <p:cNvSpPr/>
          <p:nvPr/>
        </p:nvSpPr>
        <p:spPr>
          <a:xfrm>
            <a:off x="1039528" y="6516384"/>
            <a:ext cx="94785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/>
              <a:t>Source: COWI, November 2014, DMA. Technological Assessment ofthe possibility of shore based pilotage in Danish Waters.</a:t>
            </a:r>
          </a:p>
        </p:txBody>
      </p:sp>
    </p:spTree>
    <p:extLst>
      <p:ext uri="{BB962C8B-B14F-4D97-AF65-F5344CB8AC3E}">
        <p14:creationId xmlns:p14="http://schemas.microsoft.com/office/powerpoint/2010/main" val="4073484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60C5FA1A-A432-4F31-83E3-27B7AD4CF73A}"/>
              </a:ext>
            </a:extLst>
          </p:cNvPr>
          <p:cNvSpPr txBox="1">
            <a:spLocks/>
          </p:cNvSpPr>
          <p:nvPr/>
        </p:nvSpPr>
        <p:spPr>
          <a:xfrm>
            <a:off x="427038" y="274638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r>
              <a:rPr lang="en-US" altLang="da-DK"/>
              <a:t>The Vision for the use of Drones</a:t>
            </a:r>
            <a:br>
              <a:rPr lang="en-US" altLang="da-DK"/>
            </a:br>
            <a:endParaRPr lang="en-US" altLang="da-DK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279BB6DE-7DBE-4492-A925-30D31DFAEFBC}"/>
              </a:ext>
            </a:extLst>
          </p:cNvPr>
          <p:cNvSpPr txBox="1">
            <a:spLocks/>
          </p:cNvSpPr>
          <p:nvPr/>
        </p:nvSpPr>
        <p:spPr>
          <a:xfrm>
            <a:off x="427038" y="885525"/>
            <a:ext cx="8289924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da-DK" sz="5100" dirty="0"/>
              <a:t>”If everything else remains unchanged remote pilotage will always lead to less efficient control of the systems” </a:t>
            </a:r>
          </a:p>
          <a:p>
            <a:pPr algn="r">
              <a:lnSpc>
                <a:spcPct val="120000"/>
              </a:lnSpc>
            </a:pPr>
            <a:r>
              <a:rPr lang="en-US" altLang="da-DK" sz="1700" dirty="0"/>
              <a:t>(Karl Bruno &amp; Margareta </a:t>
            </a:r>
            <a:r>
              <a:rPr lang="en-US" altLang="da-DK" sz="1700" dirty="0" err="1"/>
              <a:t>Lützhöft</a:t>
            </a:r>
            <a:r>
              <a:rPr lang="en-US" altLang="da-DK" sz="1700" dirty="0"/>
              <a:t>)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37FB323-1613-49C2-A889-463713EBC4F6}"/>
              </a:ext>
            </a:extLst>
          </p:cNvPr>
          <p:cNvSpPr/>
          <p:nvPr/>
        </p:nvSpPr>
        <p:spPr>
          <a:xfrm>
            <a:off x="943276" y="6452557"/>
            <a:ext cx="857380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/>
              <a:t>Source: Karl Bruno &amp; </a:t>
            </a:r>
            <a:r>
              <a:rPr lang="da-DK" sz="1100" dirty="0" err="1"/>
              <a:t>Margerate</a:t>
            </a:r>
            <a:r>
              <a:rPr lang="da-DK" sz="1100" dirty="0"/>
              <a:t> </a:t>
            </a:r>
            <a:r>
              <a:rPr lang="da-DK" sz="1100" dirty="0" err="1"/>
              <a:t>Lützhöft</a:t>
            </a:r>
            <a:r>
              <a:rPr lang="da-DK" sz="1100" dirty="0"/>
              <a:t>,  </a:t>
            </a:r>
            <a:r>
              <a:rPr lang="da-DK" sz="1100" dirty="0" err="1"/>
              <a:t>Shore</a:t>
            </a:r>
            <a:r>
              <a:rPr lang="da-DK" sz="1100" dirty="0"/>
              <a:t> </a:t>
            </a:r>
            <a:r>
              <a:rPr lang="da-DK" sz="1100" dirty="0" err="1"/>
              <a:t>based</a:t>
            </a:r>
            <a:r>
              <a:rPr lang="da-DK" sz="1100" dirty="0"/>
              <a:t> </a:t>
            </a:r>
            <a:r>
              <a:rPr lang="da-DK" sz="1100" dirty="0" err="1"/>
              <a:t>Pilotage</a:t>
            </a:r>
            <a:r>
              <a:rPr lang="da-DK" sz="1100" dirty="0"/>
              <a:t>: Pilot or Autopilot? </a:t>
            </a:r>
            <a:r>
              <a:rPr lang="da-DK" sz="1100" dirty="0" err="1"/>
              <a:t>Piloting</a:t>
            </a:r>
            <a:r>
              <a:rPr lang="da-DK" sz="1100" dirty="0"/>
              <a:t> as a </a:t>
            </a:r>
            <a:r>
              <a:rPr lang="da-DK" sz="1100" dirty="0" err="1"/>
              <a:t>control</a:t>
            </a:r>
            <a:r>
              <a:rPr lang="da-DK" sz="1100" dirty="0"/>
              <a:t> problem, Journal of Navigator, 2009</a:t>
            </a:r>
          </a:p>
        </p:txBody>
      </p:sp>
      <p:sp>
        <p:nvSpPr>
          <p:cNvPr id="9" name="Titel 2">
            <a:extLst>
              <a:ext uri="{FF2B5EF4-FFF2-40B4-BE49-F238E27FC236}">
                <a16:creationId xmlns:a16="http://schemas.microsoft.com/office/drawing/2014/main" id="{E499156D-BC71-4BA4-BBD7-417BE522C954}"/>
              </a:ext>
            </a:extLst>
          </p:cNvPr>
          <p:cNvSpPr txBox="1">
            <a:spLocks/>
          </p:cNvSpPr>
          <p:nvPr/>
        </p:nvSpPr>
        <p:spPr>
          <a:xfrm>
            <a:off x="598689" y="2395630"/>
            <a:ext cx="8289924" cy="18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da-DK" sz="6000" dirty="0"/>
              <a:t>Conviction: ”That the issue of remote pilotage is best discussed in the context of Control and not in the context of Technology”						</a:t>
            </a:r>
            <a:r>
              <a:rPr lang="en-US" altLang="da-DK" sz="2000" dirty="0"/>
              <a:t>(Karl Bruno &amp; Margareta </a:t>
            </a:r>
            <a:r>
              <a:rPr lang="en-US" altLang="da-DK" sz="2000" dirty="0" err="1"/>
              <a:t>Lützhöft</a:t>
            </a:r>
            <a:r>
              <a:rPr lang="en-US" altLang="da-DK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9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C658DBA1-2C45-4A82-96F8-C180D2657104}"/>
              </a:ext>
            </a:extLst>
          </p:cNvPr>
          <p:cNvSpPr txBox="1">
            <a:spLocks/>
          </p:cNvSpPr>
          <p:nvPr/>
        </p:nvSpPr>
        <p:spPr>
          <a:xfrm>
            <a:off x="427038" y="274638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r>
              <a:rPr lang="en-US" altLang="da-DK" dirty="0"/>
              <a:t>The Vision for the use of Drones</a:t>
            </a:r>
            <a:br>
              <a:rPr lang="en-US" altLang="da-DK" dirty="0"/>
            </a:br>
            <a:endParaRPr lang="en-US" alt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AA01012B-9C04-46FB-AE5F-7E9E97A8DFF1}"/>
              </a:ext>
            </a:extLst>
          </p:cNvPr>
          <p:cNvSpPr txBox="1">
            <a:spLocks/>
          </p:cNvSpPr>
          <p:nvPr/>
        </p:nvSpPr>
        <p:spPr>
          <a:xfrm>
            <a:off x="644892" y="847024"/>
            <a:ext cx="8072070" cy="19154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/>
              <a:t>Our goal is to take advantage of the increased potential in new technologies and thereby increase the control i.e. Situational Awareness focusing on the marine harbor pilotage operations.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17316D52-EA89-4A9F-9385-A467376131D8}"/>
              </a:ext>
            </a:extLst>
          </p:cNvPr>
          <p:cNvSpPr txBox="1">
            <a:spLocks/>
          </p:cNvSpPr>
          <p:nvPr/>
        </p:nvSpPr>
        <p:spPr>
          <a:xfrm>
            <a:off x="644892" y="2608447"/>
            <a:ext cx="8422105" cy="370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/>
              <a:t>Thus the vision for shores based pilotage is that a harbor pilotage operation is to be performed at least to the same level of quality as if the pilot were on board the vessel ensuring: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Increased safety for marine pilots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Making harbor pilotage available for more ships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More efficient pilotage operations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68738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9F1AF287-7E4C-425A-98F4-8018FDF6474B}"/>
              </a:ext>
            </a:extLst>
          </p:cNvPr>
          <p:cNvSpPr txBox="1">
            <a:spLocks/>
          </p:cNvSpPr>
          <p:nvPr/>
        </p:nvSpPr>
        <p:spPr>
          <a:xfrm>
            <a:off x="427038" y="274638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r>
              <a:rPr lang="en-US" altLang="da-DK" dirty="0"/>
              <a:t>The process of using new technologies</a:t>
            </a:r>
            <a:br>
              <a:rPr lang="en-US" altLang="da-DK" dirty="0"/>
            </a:br>
            <a:endParaRPr lang="en-US" altLang="da-DK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5457625-8F92-4B05-A843-A20FF37473D7}"/>
              </a:ext>
            </a:extLst>
          </p:cNvPr>
          <p:cNvSpPr txBox="1">
            <a:spLocks/>
          </p:cNvSpPr>
          <p:nvPr/>
        </p:nvSpPr>
        <p:spPr>
          <a:xfrm>
            <a:off x="231006" y="1069908"/>
            <a:ext cx="8072070" cy="12882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/>
              <a:t>Control = Situational Awareness (SA)</a:t>
            </a:r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280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D36EADC-0A6A-444D-AA34-3020520DC506}"/>
              </a:ext>
            </a:extLst>
          </p:cNvPr>
          <p:cNvSpPr/>
          <p:nvPr/>
        </p:nvSpPr>
        <p:spPr>
          <a:xfrm>
            <a:off x="6322036" y="137906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Autonomy levels (AL) adapted from Lloyds Register</a:t>
            </a:r>
            <a:endParaRPr lang="da-DK" sz="100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D31A6CA-BE1E-4BDC-B31C-5E44FA8B2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89" t="37040" r="51053" b="16073"/>
          <a:stretch/>
        </p:blipFill>
        <p:spPr>
          <a:xfrm>
            <a:off x="6352104" y="1604531"/>
            <a:ext cx="2560890" cy="5133034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DE3B4517-5107-4D47-8DED-68C1ECA0C9B1}"/>
              </a:ext>
            </a:extLst>
          </p:cNvPr>
          <p:cNvSpPr txBox="1">
            <a:spLocks/>
          </p:cNvSpPr>
          <p:nvPr/>
        </p:nvSpPr>
        <p:spPr>
          <a:xfrm>
            <a:off x="413343" y="1939515"/>
            <a:ext cx="5574087" cy="3335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/>
              <a:t>We need to define the Situational Awareness Level (SAL) in relation to Shores Based Pilotage</a:t>
            </a:r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4026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F65544CB-BB6C-4FC3-BEB4-8D0D3BCD8810}"/>
              </a:ext>
            </a:extLst>
          </p:cNvPr>
          <p:cNvSpPr txBox="1">
            <a:spLocks/>
          </p:cNvSpPr>
          <p:nvPr/>
        </p:nvSpPr>
        <p:spPr>
          <a:xfrm>
            <a:off x="427038" y="274638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r>
              <a:rPr lang="en-US" altLang="da-DK" dirty="0"/>
              <a:t>The process of using new technologies</a:t>
            </a:r>
            <a:br>
              <a:rPr lang="en-US" altLang="da-DK" dirty="0"/>
            </a:br>
            <a:endParaRPr lang="en-US" alt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D23639E-C3D7-46F8-B537-CD3AB0EC5C50}"/>
              </a:ext>
            </a:extLst>
          </p:cNvPr>
          <p:cNvSpPr txBox="1">
            <a:spLocks/>
          </p:cNvSpPr>
          <p:nvPr/>
        </p:nvSpPr>
        <p:spPr>
          <a:xfrm>
            <a:off x="427038" y="2038662"/>
            <a:ext cx="8254407" cy="4057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/>
              <a:t>This means: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Working with experienced experts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A Safety </a:t>
            </a:r>
            <a:r>
              <a:rPr lang="en-US" sz="2800" dirty="0" err="1"/>
              <a:t>ll</a:t>
            </a:r>
            <a:r>
              <a:rPr lang="en-US" sz="2800" dirty="0"/>
              <a:t> approach – why does it work?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Securing communication stability and redundancy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Making sure that perception and communication is supported visually on board and ashore (the pilot), bird eye view, helm position, engine orders i.e. the requirement to the HMI interface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Make an effort to mitigate the fact that the Captain of a ship and the marine pilot is not standing besides each other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2800" dirty="0"/>
          </a:p>
          <a:p>
            <a:pPr>
              <a:lnSpc>
                <a:spcPct val="10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1837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2">
            <a:extLst>
              <a:ext uri="{FF2B5EF4-FFF2-40B4-BE49-F238E27FC236}">
                <a16:creationId xmlns:a16="http://schemas.microsoft.com/office/drawing/2014/main" id="{E0DF3872-842C-4E46-A9F1-FFA94CE3D60C}"/>
              </a:ext>
            </a:extLst>
          </p:cNvPr>
          <p:cNvSpPr txBox="1">
            <a:spLocks/>
          </p:cNvSpPr>
          <p:nvPr/>
        </p:nvSpPr>
        <p:spPr>
          <a:xfrm>
            <a:off x="427038" y="274638"/>
            <a:ext cx="8240712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Helvetica Neue" panose="02000503000000020004" pitchFamily="2"/>
                <a:ea typeface="Helvetica Neue" panose="02000503000000020004" pitchFamily="2"/>
                <a:cs typeface="Helvetica Neue" panose="02000503000000020004" pitchFamily="2"/>
              </a:defRPr>
            </a:lvl1pPr>
          </a:lstStyle>
          <a:p>
            <a:pPr algn="ctr"/>
            <a:r>
              <a:rPr lang="en-US" altLang="da-DK" dirty="0"/>
              <a:t>How far have we come?</a:t>
            </a:r>
            <a:br>
              <a:rPr lang="en-US" altLang="da-DK" dirty="0"/>
            </a:br>
            <a:endParaRPr lang="en-US" alt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A25DEA3-8BB6-4E9F-8872-38A726D35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9" t="50000" r="27894" b="16550"/>
          <a:stretch/>
        </p:blipFill>
        <p:spPr>
          <a:xfrm>
            <a:off x="84235" y="2839453"/>
            <a:ext cx="8926317" cy="331109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B6A8B4C-E167-43E9-B06B-FFDED1494C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7" t="86257" r="30421" b="8129"/>
          <a:stretch/>
        </p:blipFill>
        <p:spPr>
          <a:xfrm>
            <a:off x="7676348" y="6150543"/>
            <a:ext cx="991402" cy="288759"/>
          </a:xfrm>
          <a:prstGeom prst="rect">
            <a:avLst/>
          </a:prstGeom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858F14D8-6993-4C67-9C5C-4FA64EB0ADA1}"/>
              </a:ext>
            </a:extLst>
          </p:cNvPr>
          <p:cNvSpPr/>
          <p:nvPr/>
        </p:nvSpPr>
        <p:spPr>
          <a:xfrm>
            <a:off x="427038" y="875899"/>
            <a:ext cx="84859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434343"/>
                </a:solidFill>
                <a:latin typeface="Helvetica Neue" panose="02000503000000020004"/>
              </a:rPr>
              <a:t>System 1: Aerial overview of entrance and berth areas</a:t>
            </a:r>
          </a:p>
          <a:p>
            <a:r>
              <a:rPr lang="en-US" sz="1600" dirty="0">
                <a:solidFill>
                  <a:srgbClr val="434343"/>
                </a:solidFill>
                <a:latin typeface="Helvetica Neue" panose="02000503000000020004"/>
              </a:rPr>
              <a:t>RemotePilot consists of two systems. System 1 is a fleet of drones dedicated to only</a:t>
            </a:r>
          </a:p>
          <a:p>
            <a:r>
              <a:rPr lang="en-US" sz="1600" dirty="0">
                <a:solidFill>
                  <a:srgbClr val="434343"/>
                </a:solidFill>
                <a:latin typeface="Helvetica Neue" panose="02000503000000020004"/>
              </a:rPr>
              <a:t>provide an aerial overview to the pilot of the entrance and berth areas during port</a:t>
            </a:r>
          </a:p>
          <a:p>
            <a:r>
              <a:rPr lang="en-US" sz="1600" dirty="0">
                <a:solidFill>
                  <a:srgbClr val="434343"/>
                </a:solidFill>
                <a:latin typeface="Helvetica Neue" panose="02000503000000020004"/>
              </a:rPr>
              <a:t>pilotage operations, and possibly to verify/calibrate the positioning of the SafePilot</a:t>
            </a:r>
          </a:p>
          <a:p>
            <a:r>
              <a:rPr lang="en-US" sz="1600" dirty="0">
                <a:solidFill>
                  <a:srgbClr val="434343"/>
                </a:solidFill>
                <a:latin typeface="Helvetica Neue" panose="02000503000000020004"/>
              </a:rPr>
              <a:t>system in combination with an overlay on top of the real-time </a:t>
            </a:r>
            <a:r>
              <a:rPr lang="en-US" sz="1600" dirty="0" err="1">
                <a:solidFill>
                  <a:srgbClr val="434343"/>
                </a:solidFill>
                <a:latin typeface="Helvetica Neue" panose="02000503000000020004"/>
              </a:rPr>
              <a:t>videofeed</a:t>
            </a:r>
            <a:r>
              <a:rPr lang="en-US" sz="1600" dirty="0">
                <a:solidFill>
                  <a:srgbClr val="434343"/>
                </a:solidFill>
                <a:latin typeface="Helvetica Neue" panose="02000503000000020004"/>
              </a:rPr>
              <a:t>.</a:t>
            </a:r>
            <a:endParaRPr lang="da-DK" sz="1600" dirty="0"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2980381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4" id="{5AD6787E-D78D-44F8-8B6E-9821F8EE1CE0}" vid="{662CDD16-F14D-40D4-B7CF-CD76E73FDE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DanPilot PowerPoint master blå 4-3 format</Template>
  <TotalTime>1917</TotalTime>
  <Words>709</Words>
  <Application>Microsoft Office PowerPoint</Application>
  <PresentationFormat>Skærmshow (4:3)</PresentationFormat>
  <Paragraphs>80</Paragraphs>
  <Slides>14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20" baseType="lpstr">
      <vt:lpstr>Arial</vt:lpstr>
      <vt:lpstr>Calibri</vt:lpstr>
      <vt:lpstr>Helvetica Neue</vt:lpstr>
      <vt:lpstr>Minion Pro</vt:lpstr>
      <vt:lpstr>Wingdings</vt:lpstr>
      <vt:lpstr>Office-tema</vt:lpstr>
      <vt:lpstr>Drones – an aid to increased Situational Awareness in pilotage operations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Drones – an aid to increased Situational Awareness</dc:title>
  <dc:creator>Søren Westerskov</dc:creator>
  <cp:lastModifiedBy>Søren Westerskov</cp:lastModifiedBy>
  <cp:revision>29</cp:revision>
  <dcterms:created xsi:type="dcterms:W3CDTF">2019-01-29T15:27:13Z</dcterms:created>
  <dcterms:modified xsi:type="dcterms:W3CDTF">2019-02-06T17:00:34Z</dcterms:modified>
</cp:coreProperties>
</file>