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22" r:id="rId2"/>
    <p:sldId id="320" r:id="rId3"/>
    <p:sldId id="321" r:id="rId4"/>
    <p:sldId id="302" r:id="rId5"/>
    <p:sldId id="312" r:id="rId6"/>
    <p:sldId id="303" r:id="rId7"/>
    <p:sldId id="308" r:id="rId8"/>
    <p:sldId id="297" r:id="rId9"/>
    <p:sldId id="309" r:id="rId10"/>
    <p:sldId id="310" r:id="rId11"/>
    <p:sldId id="323" r:id="rId12"/>
    <p:sldId id="318" r:id="rId13"/>
    <p:sldId id="317" r:id="rId14"/>
    <p:sldId id="324" r:id="rId15"/>
    <p:sldId id="325" r:id="rId16"/>
    <p:sldId id="327" r:id="rId17"/>
    <p:sldId id="326" r:id="rId18"/>
    <p:sldId id="319" r:id="rId19"/>
  </p:sldIdLst>
  <p:sldSz cx="9144000" cy="6858000" type="screen4x3"/>
  <p:notesSz cx="6797675" cy="9926638"/>
  <p:embeddedFontLst>
    <p:embeddedFont>
      <p:font typeface="맑은 고딕" pitchFamily="50" charset="-127"/>
      <p:regular r:id="rId22"/>
      <p:bold r:id="rId23"/>
    </p:embeddedFont>
    <p:embeddedFont>
      <p:font typeface="HY그래픽" pitchFamily="18" charset="-127"/>
      <p:regular r:id="rId24"/>
    </p:embeddedFont>
    <p:embeddedFont>
      <p:font typeface="Aharoni" charset="-79"/>
      <p:bold r:id="rId25"/>
    </p:embeddedFont>
    <p:embeddedFont>
      <p:font typeface="HY견고딕" pitchFamily="18" charset="-127"/>
      <p:regular r:id="rId26"/>
    </p:embeddedFont>
    <p:embeddedFont>
      <p:font typeface="Arial Black" pitchFamily="34" charset="0"/>
      <p:bold r:id="rId27"/>
    </p:embeddedFont>
    <p:embeddedFont>
      <p:font typeface="HY헤드라인M" pitchFamily="18" charset="-127"/>
      <p:regular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40" userDrawn="1">
          <p15:clr>
            <a:srgbClr val="A4A3A4"/>
          </p15:clr>
        </p15:guide>
        <p15:guide id="3" pos="5508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00274"/>
    <a:srgbClr val="BA5102"/>
    <a:srgbClr val="3A6B00"/>
    <a:srgbClr val="FEE000"/>
    <a:srgbClr val="103E8B"/>
    <a:srgbClr val="FC6E04"/>
    <a:srgbClr val="35418E"/>
    <a:srgbClr val="C53A03"/>
    <a:srgbClr val="006276"/>
    <a:srgbClr val="4A56A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45" autoAdjust="0"/>
  </p:normalViewPr>
  <p:slideViewPr>
    <p:cSldViewPr showGuides="1">
      <p:cViewPr varScale="1">
        <p:scale>
          <a:sx n="51" d="100"/>
          <a:sy n="51" d="100"/>
        </p:scale>
        <p:origin x="-1716" y="-72"/>
      </p:cViewPr>
      <p:guideLst>
        <p:guide orient="horz" pos="2160"/>
        <p:guide pos="240"/>
        <p:guide pos="550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7" d="100"/>
          <a:sy n="47" d="100"/>
        </p:scale>
        <p:origin x="-2828" y="-52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A2665ECC-C298-4A1A-AAF5-2745014E9B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60BF3A26-7042-44C9-85E7-709D570A31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993A-9E3D-4FAE-B010-D2B5A8356A35}" type="datetimeFigureOut">
              <a:rPr lang="ko-KR" altLang="en-US" smtClean="0"/>
              <a:pPr/>
              <a:t>2019-02-07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7C8EF18-B489-4C42-A356-C18D23E2AE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4174B8E7-BEEF-4CDA-8120-1B83BF7994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78201-9462-4727-8108-B41A97B7D3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74558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64AC4-60EF-470E-B20E-B10D02DBED0D}" type="datetimeFigureOut">
              <a:rPr lang="ko-KR" altLang="en-US" smtClean="0"/>
              <a:pPr/>
              <a:t>2019-02-07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2D8F4-4A79-45AD-A984-F303C2675B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011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3EBD5-E39A-4DCD-B013-8427F6DED3C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06252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3EBD5-E39A-4DCD-B013-8427F6DED3C8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6647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454103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394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394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5367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ㅇ</a:t>
            </a:r>
            <a:r>
              <a:rPr lang="ko-KR" altLang="en-US" dirty="0"/>
              <a:t> 해상물류의 스마트화와 연관업계를 지원하고 일자리를 </a:t>
            </a:r>
            <a:r>
              <a:rPr lang="ko-KR" altLang="en-US" dirty="0" smtClean="0"/>
              <a:t>창출하겠습니다</a:t>
            </a:r>
            <a:r>
              <a:rPr lang="en-US" altLang="ko-KR" dirty="0" smtClean="0"/>
              <a:t>.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ㅇ</a:t>
            </a:r>
            <a:r>
              <a:rPr lang="ko-KR" altLang="en-US" dirty="0"/>
              <a:t> 관련 설비를 제작하고 시스템을 개발하는 연관 업계에 대하여</a:t>
            </a:r>
            <a:endParaRPr lang="en-US" altLang="ko-KR" dirty="0"/>
          </a:p>
          <a:p>
            <a:r>
              <a:rPr lang="ko-KR" altLang="en-US" dirty="0"/>
              <a:t>    기업이 필요로 하는 </a:t>
            </a:r>
            <a:r>
              <a:rPr lang="en-US" altLang="ko-KR" dirty="0"/>
              <a:t>R&amp;D</a:t>
            </a:r>
            <a:r>
              <a:rPr lang="ko-KR" altLang="en-US" baseline="0" dirty="0"/>
              <a:t> 및</a:t>
            </a:r>
            <a:r>
              <a:rPr lang="en-US" altLang="ko-KR" dirty="0"/>
              <a:t> </a:t>
            </a:r>
            <a:r>
              <a:rPr lang="ko-KR" altLang="en-US" dirty="0"/>
              <a:t>해외시장 진출 지원을 추진하겠습니다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ㅇ</a:t>
            </a:r>
            <a:r>
              <a:rPr lang="ko-KR" altLang="en-US" dirty="0"/>
              <a:t> </a:t>
            </a:r>
            <a:r>
              <a:rPr lang="ko-KR" altLang="en-US" dirty="0" err="1"/>
              <a:t>해기분야</a:t>
            </a:r>
            <a:r>
              <a:rPr lang="en-US" altLang="ko-KR" dirty="0"/>
              <a:t>, </a:t>
            </a:r>
            <a:r>
              <a:rPr lang="ko-KR" altLang="en-US" dirty="0"/>
              <a:t>컨테이너물류 분야 등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/>
              <a:t>분야별 </a:t>
            </a:r>
            <a:r>
              <a:rPr lang="ko-KR" altLang="en-US" dirty="0" err="1"/>
              <a:t>스타트업</a:t>
            </a:r>
            <a:r>
              <a:rPr lang="ko-KR" altLang="en-US" dirty="0"/>
              <a:t> 육성을 전담하는 센터를 설립하고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/>
              <a:t>인재양성에서부터 서비스개발</a:t>
            </a:r>
            <a:r>
              <a:rPr lang="en-US" altLang="ko-KR" dirty="0"/>
              <a:t>, </a:t>
            </a:r>
            <a:r>
              <a:rPr lang="ko-KR" altLang="en-US" dirty="0"/>
              <a:t>투자유치까지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/>
              <a:t>종합적으로 지원하는 프로그램을 만들 계획입니다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 err="1"/>
              <a:t>ㅇ</a:t>
            </a:r>
            <a:r>
              <a:rPr lang="ko-KR" altLang="en-US" dirty="0"/>
              <a:t> 지능화 등으로 인해 새롭게 만들어지는 일자리에 대한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/>
              <a:t>전문인력 양성을 준비하는 한편</a:t>
            </a:r>
            <a:r>
              <a:rPr lang="en-US" altLang="ko-KR" dirty="0"/>
              <a:t>, </a:t>
            </a:r>
          </a:p>
          <a:p>
            <a:r>
              <a:rPr lang="en-US" altLang="ko-KR" dirty="0"/>
              <a:t>    </a:t>
            </a:r>
            <a:r>
              <a:rPr lang="ko-KR" altLang="en-US" dirty="0"/>
              <a:t>자동화로 인해 전환되는 일자리에 대해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 err="1"/>
              <a:t>노사정</a:t>
            </a:r>
            <a:r>
              <a:rPr lang="ko-KR" altLang="en-US" dirty="0"/>
              <a:t> 모두가 공감하는 일자리 대책을 마련토록 하겠습니다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ㅇ</a:t>
            </a:r>
            <a:r>
              <a:rPr lang="ko-KR" altLang="en-US" dirty="0"/>
              <a:t> 이러한 연관업계 지원에 대한 지속적인 협의를 위해 </a:t>
            </a:r>
            <a:endParaRPr lang="en-US" altLang="ko-KR" dirty="0"/>
          </a:p>
          <a:p>
            <a:r>
              <a:rPr lang="ko-KR" altLang="en-US" dirty="0"/>
              <a:t>    기존의 민간 협의체를 포함하고</a:t>
            </a:r>
            <a:r>
              <a:rPr lang="en-US" altLang="ko-KR" dirty="0"/>
              <a:t>, </a:t>
            </a:r>
            <a:r>
              <a:rPr lang="ko-KR" altLang="en-US" dirty="0"/>
              <a:t>전문가</a:t>
            </a:r>
            <a:r>
              <a:rPr lang="en-US" altLang="ko-KR" dirty="0"/>
              <a:t>, </a:t>
            </a:r>
            <a:r>
              <a:rPr lang="ko-KR" altLang="en-US" dirty="0"/>
              <a:t>정부실무자까지 포괄하는</a:t>
            </a:r>
            <a:endParaRPr lang="en-US" altLang="ko-KR" dirty="0"/>
          </a:p>
          <a:p>
            <a:r>
              <a:rPr lang="ko-KR" altLang="en-US" dirty="0"/>
              <a:t>    민관 협의체를 만들어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/>
              <a:t>지속적인 민간 간 협력</a:t>
            </a:r>
            <a:r>
              <a:rPr lang="ko-KR" altLang="en-US" baseline="0" dirty="0"/>
              <a:t> 및</a:t>
            </a:r>
            <a:r>
              <a:rPr lang="ko-KR" altLang="en-US" dirty="0"/>
              <a:t> 정부 정책 발굴 체계를 구축하겠습니다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4475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ㅇ</a:t>
            </a:r>
            <a:r>
              <a:rPr lang="ko-KR" altLang="en-US" dirty="0"/>
              <a:t> 마지막으로 앞서 </a:t>
            </a:r>
            <a:r>
              <a:rPr lang="ko-KR" altLang="en-US" dirty="0" err="1"/>
              <a:t>말씀드린</a:t>
            </a:r>
            <a:r>
              <a:rPr lang="ko-KR" altLang="en-US" dirty="0"/>
              <a:t> 사업을 </a:t>
            </a:r>
            <a:endParaRPr lang="en-US" altLang="ko-KR" dirty="0"/>
          </a:p>
          <a:p>
            <a:r>
              <a:rPr lang="en-US" altLang="ko-KR" dirty="0"/>
              <a:t>    </a:t>
            </a:r>
            <a:r>
              <a:rPr lang="ko-KR" altLang="en-US" dirty="0"/>
              <a:t>신속한 </a:t>
            </a:r>
            <a:r>
              <a:rPr lang="ko-KR" altLang="en-US" baseline="0" dirty="0"/>
              <a:t>현장실증을 통해 보완하여 상용화를 준비할 계획입니다</a:t>
            </a:r>
            <a:r>
              <a:rPr lang="en-US" altLang="ko-KR" baseline="0" dirty="0"/>
              <a:t>. </a:t>
            </a:r>
          </a:p>
          <a:p>
            <a:endParaRPr lang="en-US" altLang="ko-KR" baseline="0" dirty="0"/>
          </a:p>
          <a:p>
            <a:r>
              <a:rPr lang="ko-KR" altLang="en-US" baseline="0" dirty="0" err="1"/>
              <a:t>ㅇ</a:t>
            </a:r>
            <a:r>
              <a:rPr lang="ko-KR" altLang="en-US" baseline="0" dirty="0"/>
              <a:t> 컨테이너 하역 자동화 설비와 컨테이너 이송 자동화 설비를 </a:t>
            </a:r>
            <a:endParaRPr lang="en-US" altLang="ko-KR" baseline="0" dirty="0"/>
          </a:p>
          <a:p>
            <a:r>
              <a:rPr lang="en-US" altLang="ko-KR" baseline="0" dirty="0"/>
              <a:t>    </a:t>
            </a:r>
            <a:r>
              <a:rPr lang="ko-KR" altLang="en-US" baseline="0" dirty="0" err="1"/>
              <a:t>광양항에서</a:t>
            </a:r>
            <a:r>
              <a:rPr lang="ko-KR" altLang="en-US" baseline="0" dirty="0"/>
              <a:t> 연계 실증하여 종합적인 자동화 항만의 모델을 도출하고</a:t>
            </a:r>
            <a:endParaRPr lang="en-US" altLang="ko-KR" baseline="0" dirty="0"/>
          </a:p>
          <a:p>
            <a:endParaRPr lang="en-US" altLang="ko-KR" baseline="0" dirty="0"/>
          </a:p>
          <a:p>
            <a:r>
              <a:rPr lang="ko-KR" altLang="en-US" baseline="0" dirty="0" err="1"/>
              <a:t>ㅇ항만의</a:t>
            </a:r>
            <a:r>
              <a:rPr lang="ko-KR" altLang="en-US" baseline="0" dirty="0"/>
              <a:t> 지능화와 주체간 연계 사업은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</a:t>
            </a:r>
            <a:r>
              <a:rPr lang="ko-KR" altLang="en-US" baseline="0" dirty="0" smtClean="0"/>
              <a:t>부산항과 </a:t>
            </a:r>
            <a:r>
              <a:rPr lang="ko-KR" altLang="en-US" baseline="0" dirty="0"/>
              <a:t>인천항에서 추진할 예정입니다</a:t>
            </a:r>
            <a:r>
              <a:rPr lang="en-US" altLang="ko-KR" baseline="0" dirty="0"/>
              <a:t>.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</a:t>
            </a:r>
            <a:r>
              <a:rPr lang="ko-KR" altLang="en-US" baseline="0" dirty="0" smtClean="0"/>
              <a:t>이를 통해 항만 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항만과 선박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항만과 항만간의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</a:t>
            </a:r>
            <a:r>
              <a:rPr lang="ko-KR" altLang="en-US" baseline="0" dirty="0" smtClean="0"/>
              <a:t>효율적인 연계를 검증할 계획입니다</a:t>
            </a:r>
            <a:r>
              <a:rPr lang="en-US" altLang="ko-KR" baseline="0" dirty="0" smtClean="0"/>
              <a:t>. </a:t>
            </a:r>
            <a:endParaRPr lang="en-US" altLang="ko-KR" baseline="0" dirty="0"/>
          </a:p>
          <a:p>
            <a:endParaRPr lang="en-US" altLang="ko-KR" baseline="0" dirty="0"/>
          </a:p>
          <a:p>
            <a:r>
              <a:rPr lang="ko-KR" altLang="en-US" baseline="0" dirty="0" err="1"/>
              <a:t>ㅇ오일물류의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중심항인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울산항에서는</a:t>
            </a:r>
            <a:r>
              <a:rPr lang="ko-KR" altLang="en-US" baseline="0" dirty="0"/>
              <a:t> </a:t>
            </a:r>
            <a:endParaRPr lang="en-US" altLang="ko-KR" baseline="0" dirty="0"/>
          </a:p>
          <a:p>
            <a:r>
              <a:rPr lang="en-US" altLang="ko-KR" baseline="0" dirty="0"/>
              <a:t>   </a:t>
            </a:r>
            <a:r>
              <a:rPr lang="ko-KR" altLang="en-US" baseline="0" dirty="0"/>
              <a:t>오일물류정보 생태계 구축과 </a:t>
            </a:r>
            <a:r>
              <a:rPr lang="ko-KR" altLang="en-US" baseline="0" dirty="0" err="1"/>
              <a:t>스타트업</a:t>
            </a:r>
            <a:r>
              <a:rPr lang="ko-KR" altLang="en-US" baseline="0" dirty="0"/>
              <a:t> 육성 사업을 추진할 계획입니다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036841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1983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8F217029-E04F-47E4-A28C-613B13BBD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6545" y="295688"/>
            <a:ext cx="8624580" cy="43088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0" kern="1200" spc="-15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8932822" y="6650936"/>
            <a:ext cx="243498" cy="14123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fld id="{87EC810E-F784-4439-A0DB-2C7343AB6795}" type="slidenum">
              <a:rPr lang="en-US" altLang="ko-KR" sz="700" kern="12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pPr marL="0" algn="ctr" defTabSz="914400" rtl="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7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6" name="그림 5" descr="개체이(가) 표시된 사진&#10;&#10;높은 신뢰도로 생성된 설명">
            <a:extLst>
              <a:ext uri="{FF2B5EF4-FFF2-40B4-BE49-F238E27FC236}">
                <a16:creationId xmlns:a16="http://schemas.microsoft.com/office/drawing/2014/main" xmlns="" id="{3756A1CE-FDFB-4304-8196-CC0543D125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0392" y="27998"/>
            <a:ext cx="890616" cy="304658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4AEF878-ACCC-4F1D-9D37-B98697EB2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2060029-9C4C-46E9-B42E-E400CF9A2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71822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FBBCE0D-4038-4B9C-B6BB-3F5E94FAD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22485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74" y="6363044"/>
            <a:ext cx="335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ea typeface="HY헤드라인M"/>
              </a:rPr>
              <a:t>SMART-N</a:t>
            </a:r>
            <a:r>
              <a:rPr lang="en-US" altLang="ko-KR" sz="2400" spc="-100" baseline="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ea typeface="HY헤드라인M"/>
              </a:rPr>
              <a:t>avigation</a:t>
            </a:r>
            <a:endParaRPr lang="ko-KR" altLang="en-US" sz="2400" spc="-100" baseline="0" dirty="0">
              <a:gradFill>
                <a:gsLst>
                  <a:gs pos="0">
                    <a:schemeClr val="bg1"/>
                  </a:gs>
                  <a:gs pos="49000">
                    <a:schemeClr val="bg1"/>
                  </a:gs>
                  <a:gs pos="50000">
                    <a:srgbClr val="B2D4F5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HY헤드라인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사업 수행 개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508"/>
          <a:stretch/>
        </p:blipFill>
        <p:spPr>
          <a:xfrm>
            <a:off x="0" y="-1570"/>
            <a:ext cx="9144000" cy="11649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407353" y="366464"/>
            <a:ext cx="37056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1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ea typeface="+mn-ea"/>
              </a:rPr>
              <a:t>SMART</a:t>
            </a:r>
            <a:r>
              <a:rPr lang="en-US" altLang="ko-KR" sz="1100" b="1" spc="-26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ea typeface="+mn-ea"/>
              </a:rPr>
              <a:t> Shipping &amp; Maritime Logistics, Republic of Korea</a:t>
            </a:r>
            <a:endParaRPr lang="ko-KR" altLang="en-US" sz="1100" b="1" spc="-26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4693" b="1864"/>
          <a:stretch/>
        </p:blipFill>
        <p:spPr>
          <a:xfrm>
            <a:off x="0" y="6300780"/>
            <a:ext cx="9144000" cy="47226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326501" y="6371536"/>
            <a:ext cx="519330" cy="234819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</a:t>
            </a:r>
            <a:fld id="{A60988DC-B400-4311-8F77-90EEF965C496}" type="slidenum"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 algn="ctr"/>
              <a:t>‹#›</a:t>
            </a:fld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-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8" name="그림 17" descr="해양수산부_영_좌우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43834" y="6429396"/>
            <a:ext cx="1214414" cy="3196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862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62" b="16526"/>
          <a:stretch/>
        </p:blipFill>
        <p:spPr>
          <a:xfrm>
            <a:off x="0" y="0"/>
            <a:ext cx="9144000" cy="684076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35496" y="1273466"/>
            <a:ext cx="5328592" cy="360000"/>
          </a:xfrm>
          <a:prstGeom prst="rect">
            <a:avLst/>
          </a:prstGeom>
          <a:solidFill>
            <a:srgbClr val="07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07504" y="1368761"/>
            <a:ext cx="455438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b="1" spc="-53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>
                    <a:alpha val="90000"/>
                  </a:srgbClr>
                </a:solidFill>
                <a:effectLst/>
                <a:latin typeface="+mn-ea"/>
                <a:ea typeface="+mn-ea"/>
              </a:rPr>
              <a:t>SMART Shipping &amp; Maritime Logistics, Republic of </a:t>
            </a:r>
            <a:r>
              <a:rPr lang="en-US" altLang="ko-KR" sz="1400" b="1" spc="-53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>
                    <a:alpha val="90000"/>
                  </a:srgbClr>
                </a:solidFill>
                <a:effectLst/>
                <a:latin typeface="+mn-ea"/>
                <a:ea typeface="+mn-ea"/>
              </a:rPr>
              <a:t>Korea</a:t>
            </a:r>
            <a:endParaRPr lang="ko-KR" altLang="en-US" sz="1400" b="1" spc="-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90000"/>
                </a:schemeClr>
              </a:solidFill>
              <a:effectLst/>
              <a:latin typeface="+mn-ea"/>
              <a:ea typeface="+mn-e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alphaModFix amt="35000"/>
          </a:blip>
          <a:srcRect l="6749" b="3093"/>
          <a:stretch/>
        </p:blipFill>
        <p:spPr bwMode="auto">
          <a:xfrm>
            <a:off x="0" y="1883523"/>
            <a:ext cx="4974527" cy="497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>
            <a:spLocks noChangeAspect="1"/>
          </p:cNvSpPr>
          <p:nvPr userDrawn="1"/>
        </p:nvSpPr>
        <p:spPr>
          <a:xfrm>
            <a:off x="5359382" y="1093466"/>
            <a:ext cx="180000" cy="180000"/>
          </a:xfrm>
          <a:prstGeom prst="rect">
            <a:avLst/>
          </a:prstGeom>
          <a:solidFill>
            <a:srgbClr val="189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>
            <a:spLocks noChangeAspect="1"/>
          </p:cNvSpPr>
          <p:nvPr userDrawn="1"/>
        </p:nvSpPr>
        <p:spPr>
          <a:xfrm flipV="1">
            <a:off x="5539382" y="980728"/>
            <a:ext cx="112738" cy="1127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타원 14"/>
          <p:cNvSpPr/>
          <p:nvPr userDrawn="1"/>
        </p:nvSpPr>
        <p:spPr>
          <a:xfrm>
            <a:off x="107504" y="6453336"/>
            <a:ext cx="176751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76346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710"/>
          <a:stretch/>
        </p:blipFill>
        <p:spPr>
          <a:xfrm>
            <a:off x="2680558" y="1"/>
            <a:ext cx="6463442" cy="157972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0" y="1273466"/>
            <a:ext cx="9144000" cy="180000"/>
          </a:xfrm>
          <a:prstGeom prst="rect">
            <a:avLst/>
          </a:prstGeom>
          <a:solidFill>
            <a:srgbClr val="07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0" y="1453466"/>
            <a:ext cx="9144000" cy="180000"/>
          </a:xfrm>
          <a:prstGeom prst="rect">
            <a:avLst/>
          </a:prstGeom>
          <a:solidFill>
            <a:srgbClr val="199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693654" y="1453466"/>
            <a:ext cx="403802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altLang="ko-KR" sz="12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+mn-ea"/>
                <a:ea typeface="+mn-ea"/>
              </a:rPr>
              <a:t>SMART Shipping &amp; Maritime Logistics, Republic of Korea</a:t>
            </a:r>
            <a:endParaRPr lang="ko-KR" altLang="en-US" sz="1200" b="1" spc="-26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alphaModFix amt="35000"/>
          </a:blip>
          <a:srcRect l="6749" b="3093"/>
          <a:stretch/>
        </p:blipFill>
        <p:spPr bwMode="auto">
          <a:xfrm>
            <a:off x="0" y="1883523"/>
            <a:ext cx="4974527" cy="497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타원 1"/>
          <p:cNvSpPr/>
          <p:nvPr userDrawn="1"/>
        </p:nvSpPr>
        <p:spPr>
          <a:xfrm>
            <a:off x="107504" y="6453336"/>
            <a:ext cx="176751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95536" y="688691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chemeClr val="tx2"/>
                </a:solidFill>
                <a:latin typeface="a각헤드B" charset="-127"/>
                <a:ea typeface="a각헤드B" charset="-127"/>
                <a:cs typeface="a각헤드B" charset="-127"/>
              </a:rPr>
              <a:t>Contents</a:t>
            </a:r>
            <a:endParaRPr kumimoji="1" lang="ko-KR" altLang="en-US" sz="3200" dirty="0">
              <a:solidFill>
                <a:schemeClr val="tx2"/>
              </a:solidFill>
              <a:latin typeface="a각헤드B" charset="-127"/>
              <a:ea typeface="a각헤드B" charset="-127"/>
              <a:cs typeface="a각헤드B" charset="-127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26501" y="6371536"/>
            <a:ext cx="519330" cy="234819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</a:t>
            </a:r>
            <a:fld id="{A60988DC-B400-4311-8F77-90EEF965C496}" type="slidenum"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 algn="ctr"/>
              <a:t>‹#›</a:t>
            </a:fld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-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7737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434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4B02DAE-870C-8542-B021-DED3EA325780}" type="datetimeFigureOut">
              <a:rPr kumimoji="1" lang="ko-KR" altLang="en-US" smtClean="0"/>
              <a:pPr/>
              <a:t>2019-02-07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5C3200-12D4-6C4C-8189-712A84E84674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0584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r" defTabSz="914400" rtl="0" eaLnBrk="1" latinLnBrk="1" hangingPunct="1">
        <a:spcBef>
          <a:spcPct val="0"/>
        </a:spcBef>
        <a:buNone/>
        <a:defRPr sz="1400" kern="1200">
          <a:solidFill>
            <a:srgbClr val="D46709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9533" y="1052736"/>
            <a:ext cx="842493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70" dirty="0" smtClean="0">
                <a:ln w="76200">
                  <a:noFill/>
                </a:ln>
                <a:solidFill>
                  <a:srgbClr val="004C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Case Study :</a:t>
            </a:r>
          </a:p>
          <a:p>
            <a:r>
              <a:rPr lang="en-US" altLang="ko-KR" sz="3200" b="1" spc="-70" dirty="0" smtClean="0">
                <a:ln w="76200">
                  <a:noFill/>
                </a:ln>
                <a:solidFill>
                  <a:srgbClr val="004C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Korea SMART Shipping &amp; Maritime Logistics</a:t>
            </a:r>
            <a:endParaRPr lang="en-US" altLang="ko-KR" sz="3200" b="1" spc="-70" dirty="0">
              <a:ln w="76200">
                <a:noFill/>
              </a:ln>
              <a:solidFill>
                <a:srgbClr val="004C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6450"/>
          <a:stretch/>
        </p:blipFill>
        <p:spPr>
          <a:xfrm>
            <a:off x="1" y="3848275"/>
            <a:ext cx="9143999" cy="30097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23" y="361436"/>
            <a:ext cx="1538981" cy="404325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28596" y="4605346"/>
            <a:ext cx="207170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7072330" y="5248288"/>
            <a:ext cx="100013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7812360" y="5824661"/>
            <a:ext cx="576064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69776" y="2060848"/>
            <a:ext cx="76145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00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itchFamily="50" charset="-127"/>
                <a:ea typeface="나눔스퀘어 ExtraBold" pitchFamily="50" charset="-127"/>
              </a:rPr>
              <a:t>including SMART Port, e-Navigation and MASS</a:t>
            </a:r>
          </a:p>
          <a:p>
            <a:endParaRPr lang="en-US" altLang="ko-KR" sz="10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itchFamily="50" charset="-127"/>
              <a:ea typeface="나눔스퀘어 ExtraBold" pitchFamily="50" charset="-127"/>
            </a:endParaRPr>
          </a:p>
          <a:p>
            <a:r>
              <a:rPr lang="en-US" altLang="ko-KR" sz="2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itchFamily="50" charset="-127"/>
                <a:ea typeface="나눔스퀘어 ExtraBold" pitchFamily="50" charset="-127"/>
              </a:rPr>
              <a:t>Discussion 1. What to be required to prepare ?</a:t>
            </a:r>
          </a:p>
          <a:p>
            <a:r>
              <a:rPr lang="en-US" altLang="ko-KR" sz="2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itchFamily="50" charset="-127"/>
                <a:ea typeface="나눔스퀘어 ExtraBold" pitchFamily="50" charset="-127"/>
              </a:rPr>
              <a:t>Discussion 2. What to be required to be done by Authorities ?</a:t>
            </a:r>
            <a:endParaRPr lang="en-US" altLang="ko-KR" sz="2000" b="1" spc="-150" dirty="0">
              <a:ln>
                <a:solidFill>
                  <a:schemeClr val="accent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2075" y="3501008"/>
            <a:ext cx="53524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b="1" spc="-70" dirty="0" smtClean="0">
                <a:ln w="76200">
                  <a:noFill/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Head of e-Navigation Development Task Force</a:t>
            </a:r>
          </a:p>
          <a:p>
            <a:pPr algn="r">
              <a:lnSpc>
                <a:spcPct val="150000"/>
              </a:lnSpc>
            </a:pPr>
            <a:r>
              <a:rPr lang="en-US" altLang="ko-KR" sz="1600" b="1" spc="-70" dirty="0" smtClean="0">
                <a:ln w="76200"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Director Sun-</a:t>
            </a:r>
            <a:r>
              <a:rPr lang="en-US" altLang="ko-KR" sz="1600" b="1" spc="-70" dirty="0" err="1" smtClean="0">
                <a:ln w="76200"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bae</a:t>
            </a:r>
            <a:r>
              <a:rPr lang="en-US" altLang="ko-KR" sz="1600" b="1" spc="-70" dirty="0" smtClean="0">
                <a:ln w="76200"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Hong</a:t>
            </a:r>
            <a:endParaRPr lang="ko-KR" altLang="en-US" sz="1600" b="1" spc="-70" dirty="0">
              <a:ln w="76200"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75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2E020365-5B02-4288-9A88-B9AE4E42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1"/>
          <a:stretch/>
        </p:blipFill>
        <p:spPr>
          <a:xfrm>
            <a:off x="23072" y="836509"/>
            <a:ext cx="9144000" cy="6021288"/>
          </a:xfrm>
          <a:prstGeom prst="rect">
            <a:avLst/>
          </a:prstGeom>
        </p:spPr>
      </p:pic>
      <p:sp>
        <p:nvSpPr>
          <p:cNvPr id="29" name="제목 17">
            <a:extLst>
              <a:ext uri="{FF2B5EF4-FFF2-40B4-BE49-F238E27FC236}">
                <a16:creationId xmlns:a16="http://schemas.microsoft.com/office/drawing/2014/main" xmlns="" id="{6CF08A96-6CB1-4C98-A521-D9884563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24" y="295688"/>
            <a:ext cx="8624580" cy="430887"/>
          </a:xfrm>
        </p:spPr>
        <p:txBody>
          <a:bodyPr/>
          <a:lstStyle/>
          <a:p>
            <a:r>
              <a:rPr lang="en-US" altLang="ko-KR" dirty="0" smtClean="0"/>
              <a:t>Expected Effects</a:t>
            </a:r>
            <a:endParaRPr lang="ko-KR" altLang="en-US" dirty="0"/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086B9FCC-CD7A-4923-B94C-C52F395A87CB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448236" y="5701898"/>
            <a:ext cx="1027420" cy="0"/>
          </a:xfrm>
          <a:prstGeom prst="line">
            <a:avLst/>
          </a:prstGeom>
          <a:ln>
            <a:solidFill>
              <a:srgbClr val="103E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xmlns="" id="{D9B76553-1427-4B96-8806-461E5C01952E}"/>
              </a:ext>
            </a:extLst>
          </p:cNvPr>
          <p:cNvCxnSpPr>
            <a:cxnSpLocks/>
          </p:cNvCxnSpPr>
          <p:nvPr/>
        </p:nvCxnSpPr>
        <p:spPr>
          <a:xfrm flipH="1">
            <a:off x="7668344" y="5701898"/>
            <a:ext cx="1018457" cy="0"/>
          </a:xfrm>
          <a:prstGeom prst="line">
            <a:avLst/>
          </a:prstGeom>
          <a:ln>
            <a:solidFill>
              <a:srgbClr val="103E8B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타원 2"/>
          <p:cNvSpPr/>
          <p:nvPr/>
        </p:nvSpPr>
        <p:spPr>
          <a:xfrm>
            <a:off x="664260" y="2852936"/>
            <a:ext cx="3259668" cy="1656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그래픽" pitchFamily="18" charset="-127"/>
                <a:ea typeface="HY그래픽" pitchFamily="18" charset="-127"/>
              </a:rPr>
              <a:t>Cost Down,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HY그래픽" pitchFamily="18" charset="-127"/>
              <a:ea typeface="HY그래픽" pitchFamily="18" charset="-127"/>
            </a:endParaRPr>
          </a:p>
          <a:p>
            <a:pPr algn="ctr"/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그래픽" pitchFamily="18" charset="-127"/>
                <a:ea typeface="HY그래픽" pitchFamily="18" charset="-127"/>
              </a:rPr>
              <a:t>Safety/Efficiency Up</a:t>
            </a:r>
            <a:endParaRPr lang="ko-KR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5757514" y="3019942"/>
            <a:ext cx="2414886" cy="1656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그래픽" pitchFamily="18" charset="-127"/>
                <a:ea typeface="HY그래픽" pitchFamily="18" charset="-127"/>
              </a:rPr>
              <a:t>New Service &amp; Job Creation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3330052" y="1412776"/>
            <a:ext cx="2453159" cy="1656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그래픽" pitchFamily="18" charset="-127"/>
                <a:ea typeface="HY그래픽" pitchFamily="18" charset="-127"/>
              </a:rPr>
              <a:t>Joining &amp; Harmonizing Global Trend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551723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103E8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Establishing SMART Shipping &amp;Maritime Logistics system</a:t>
            </a:r>
            <a:endParaRPr lang="ko-KR" altLang="en-US" dirty="0">
              <a:solidFill>
                <a:srgbClr val="103E8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086B9FCC-CD7A-4923-B94C-C52F395A87C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37891" y="5980638"/>
            <a:ext cx="1027420" cy="0"/>
          </a:xfrm>
          <a:prstGeom prst="line">
            <a:avLst/>
          </a:prstGeom>
          <a:ln>
            <a:solidFill>
              <a:srgbClr val="103E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D9B76553-1427-4B96-8806-461E5C01952E}"/>
              </a:ext>
            </a:extLst>
          </p:cNvPr>
          <p:cNvCxnSpPr>
            <a:cxnSpLocks/>
          </p:cNvCxnSpPr>
          <p:nvPr/>
        </p:nvCxnSpPr>
        <p:spPr>
          <a:xfrm flipH="1">
            <a:off x="7657999" y="5980638"/>
            <a:ext cx="1018457" cy="0"/>
          </a:xfrm>
          <a:prstGeom prst="line">
            <a:avLst/>
          </a:prstGeom>
          <a:ln>
            <a:solidFill>
              <a:srgbClr val="103E8B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5311" y="57959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103E8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Domestic law, Government Subsidies, R&amp;D, Forum</a:t>
            </a:r>
            <a:endParaRPr lang="ko-KR" altLang="en-US" dirty="0">
              <a:solidFill>
                <a:srgbClr val="103E8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86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2915" y="2280791"/>
            <a:ext cx="381386" cy="10002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6500" spc="-263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II</a:t>
            </a:r>
            <a:endParaRPr lang="ko-KR" altLang="en-US" sz="6500" spc="-26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640" y="2780928"/>
            <a:ext cx="1612942" cy="384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5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Challenges</a:t>
            </a:r>
            <a:endParaRPr lang="ko-KR" altLang="en-US" sz="2500" b="1" spc="-26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/>
          <a:srcRect r="-387"/>
          <a:stretch/>
        </p:blipFill>
        <p:spPr>
          <a:xfrm>
            <a:off x="4175401" y="5805264"/>
            <a:ext cx="4998026" cy="3600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23" y="361436"/>
            <a:ext cx="1538981" cy="40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5833" y="1125845"/>
            <a:ext cx="3281689" cy="4844721"/>
            <a:chOff x="-9059" y="650481"/>
            <a:chExt cx="4572000" cy="6000766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9059" y="650481"/>
              <a:ext cx="4572000" cy="6000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7381" r="37500" b="54762"/>
            <a:stretch>
              <a:fillRect/>
            </a:stretch>
          </p:blipFill>
          <p:spPr bwMode="auto">
            <a:xfrm>
              <a:off x="1643042" y="5786430"/>
              <a:ext cx="2786082" cy="78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36905" r="45312" b="54762"/>
            <a:stretch>
              <a:fillRect/>
            </a:stretch>
          </p:blipFill>
          <p:spPr bwMode="auto">
            <a:xfrm>
              <a:off x="0" y="661270"/>
              <a:ext cx="1643074" cy="500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3203848" y="1196752"/>
            <a:ext cx="5940152" cy="436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800" b="1" dirty="0" smtClean="0"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Conflict of Interests !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 : Legal/Organizational systems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10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Standardization &amp; Harmonization  ! </a:t>
            </a:r>
          </a:p>
          <a:p>
            <a:pPr lvl="0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 : Data-Sharing</a:t>
            </a:r>
          </a:p>
          <a:p>
            <a:pPr lvl="0">
              <a:spcAft>
                <a:spcPts val="120"/>
              </a:spcAft>
            </a:pPr>
            <a:endParaRPr lang="en-US" altLang="ko-KR" sz="16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Polarization &amp; Mass Unemployment !</a:t>
            </a:r>
          </a:p>
          <a:p>
            <a:pPr lvl="0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 : Creating new jobs </a:t>
            </a: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105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Small/Petty industries !</a:t>
            </a:r>
          </a:p>
          <a:p>
            <a:pPr lvl="0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 : Non-SOLAS ships, Fisheries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No leading body, but Administration  !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/>
          <a:srcRect r="30477" b="18772"/>
          <a:stretch/>
        </p:blipFill>
        <p:spPr>
          <a:xfrm>
            <a:off x="7000352" y="5507188"/>
            <a:ext cx="2143648" cy="1378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96" y="61461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Let’s get our solution from the Digitalization !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7568" y="2280791"/>
            <a:ext cx="572080" cy="10002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6500" spc="-263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III</a:t>
            </a:r>
            <a:endParaRPr lang="ko-KR" altLang="en-US" sz="6500" spc="-26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640" y="2780928"/>
            <a:ext cx="1635384" cy="384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5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Conclusion</a:t>
            </a:r>
            <a:endParaRPr lang="ko-KR" altLang="en-US" sz="2500" b="1" spc="-26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/>
          <a:srcRect r="-387"/>
          <a:stretch/>
        </p:blipFill>
        <p:spPr>
          <a:xfrm>
            <a:off x="4175401" y="5805264"/>
            <a:ext cx="4998026" cy="3600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23" y="361436"/>
            <a:ext cx="1538981" cy="40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5833" y="1125845"/>
            <a:ext cx="4217793" cy="4844721"/>
            <a:chOff x="-9059" y="650481"/>
            <a:chExt cx="4572000" cy="6000766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9059" y="650481"/>
              <a:ext cx="4572000" cy="6000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8750" t="27381" r="37500" b="54762"/>
            <a:stretch>
              <a:fillRect/>
            </a:stretch>
          </p:blipFill>
          <p:spPr bwMode="auto">
            <a:xfrm>
              <a:off x="1643042" y="5786430"/>
              <a:ext cx="2786082" cy="78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8750" t="36905" r="45312" b="54762"/>
            <a:stretch>
              <a:fillRect/>
            </a:stretch>
          </p:blipFill>
          <p:spPr bwMode="auto">
            <a:xfrm>
              <a:off x="0" y="661270"/>
              <a:ext cx="1643074" cy="500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3635896" y="1321018"/>
            <a:ext cx="5576692" cy="414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800" b="1" dirty="0" smtClean="0"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Digitalization enabling innovation </a:t>
            </a:r>
          </a:p>
          <a:p>
            <a:pPr lvl="0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across different sectors  </a:t>
            </a:r>
          </a:p>
          <a:p>
            <a:pPr lvl="0">
              <a:spcAft>
                <a:spcPts val="120"/>
              </a:spcAft>
            </a:pPr>
            <a:endParaRPr lang="en-US" altLang="ko-KR" sz="10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Unavoidable Trend</a:t>
            </a: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11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2000" b="1" dirty="0"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New Paradigm for both Safety &amp; </a:t>
            </a:r>
          </a:p>
          <a:p>
            <a:pPr lvl="0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 Efficiency. </a:t>
            </a:r>
            <a:r>
              <a:rPr lang="en-US" altLang="ko-KR" sz="2000" b="1" dirty="0">
                <a:latin typeface="Myriad Pro Black" charset="0"/>
                <a:ea typeface="Myriad Pro Black" charset="0"/>
                <a:cs typeface="Myriad Pro Black" charset="0"/>
              </a:rPr>
              <a:t>THIS time is Different  </a:t>
            </a: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!</a:t>
            </a: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12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In a beneficial way and goal based </a:t>
            </a:r>
          </a:p>
          <a:p>
            <a:pPr lvl="0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    approach to all stakeholders !</a:t>
            </a: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Administration should be a leading body !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/>
          <a:srcRect r="30477" b="18772"/>
          <a:stretch/>
        </p:blipFill>
        <p:spPr>
          <a:xfrm>
            <a:off x="7000352" y="5507188"/>
            <a:ext cx="2143648" cy="1378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96" y="61461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Let’s get our solution from the Digitalization !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251520" y="1412776"/>
            <a:ext cx="8928992" cy="375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2400" b="1" dirty="0" smtClean="0"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Digitalization, 4</a:t>
            </a:r>
            <a:r>
              <a:rPr lang="en-US" altLang="ko-KR" sz="2400" b="1" baseline="30000" dirty="0" smtClean="0">
                <a:latin typeface="Myriad Pro Black" charset="0"/>
                <a:ea typeface="Myriad Pro Black" charset="0"/>
                <a:cs typeface="Myriad Pro Black" charset="0"/>
              </a:rPr>
              <a:t>th</a:t>
            </a: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Industrial Revolution in maritime sectors</a:t>
            </a:r>
          </a:p>
          <a:p>
            <a:pPr lvl="0">
              <a:spcAft>
                <a:spcPts val="120"/>
              </a:spcAft>
            </a:pP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  might be divided in two era !</a:t>
            </a:r>
          </a:p>
          <a:p>
            <a:pPr lvl="0">
              <a:spcAft>
                <a:spcPts val="120"/>
              </a:spcAft>
            </a:pPr>
            <a:endParaRPr lang="en-US" altLang="ko-KR" sz="24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</a:pPr>
            <a:endParaRPr lang="en-US" altLang="ko-KR" sz="24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</a:pP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                                         Pre - (                     ) era</a:t>
            </a:r>
          </a:p>
          <a:p>
            <a:pPr lvl="0" algn="ctr">
              <a:spcAft>
                <a:spcPts val="120"/>
              </a:spcAft>
            </a:pP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Standards, different from each others </a:t>
            </a:r>
            <a:r>
              <a:rPr lang="en-US" altLang="ko-KR" sz="4400" b="1" dirty="0" smtClean="0">
                <a:latin typeface="Myriad Pro Black" charset="0"/>
                <a:ea typeface="Myriad Pro Black" charset="0"/>
                <a:cs typeface="Myriad Pro Black" charset="0"/>
              </a:rPr>
              <a:t>?</a:t>
            </a:r>
            <a:r>
              <a:rPr lang="en-US" altLang="ko-KR" sz="3600" b="1" dirty="0" smtClean="0"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compatible/interoperable</a:t>
            </a:r>
          </a:p>
          <a:p>
            <a:pPr lvl="0">
              <a:spcAft>
                <a:spcPts val="120"/>
              </a:spcAft>
            </a:pP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                                         Post- (  </a:t>
            </a:r>
            <a:r>
              <a:rPr lang="en-US" altLang="ko-KR" sz="3600" b="1" dirty="0" smtClean="0">
                <a:latin typeface="Myriad Pro Black" charset="0"/>
                <a:ea typeface="Myriad Pro Black" charset="0"/>
                <a:cs typeface="Myriad Pro Black" charset="0"/>
              </a:rPr>
              <a:t>          </a:t>
            </a: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  ) era</a:t>
            </a:r>
            <a:endParaRPr lang="en-US" altLang="ko-KR" sz="2400" b="1" dirty="0">
              <a:latin typeface="Myriad Pro Black" charset="0"/>
              <a:ea typeface="Myriad Pro Black" charset="0"/>
              <a:cs typeface="Myriad Pro Black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/>
          <a:srcRect r="30477" b="18772"/>
          <a:stretch/>
        </p:blipFill>
        <p:spPr>
          <a:xfrm>
            <a:off x="7000352" y="5507188"/>
            <a:ext cx="2143648" cy="1378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96" y="61461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Let’s get our solution from the Digitalization !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42" y="1158914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3635896" y="1412776"/>
            <a:ext cx="5040560" cy="359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Aft>
                <a:spcPts val="120"/>
              </a:spcAft>
            </a:pPr>
            <a:endParaRPr lang="en-US" altLang="ko-KR" sz="2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     Pre  - (  </a:t>
            </a:r>
            <a:r>
              <a:rPr lang="en-US" altLang="ko-KR" sz="4800" b="1" dirty="0" smtClean="0">
                <a:latin typeface="Myriad Pro Black" charset="0"/>
                <a:ea typeface="Myriad Pro Black" charset="0"/>
                <a:cs typeface="Myriad Pro Black" charset="0"/>
              </a:rPr>
              <a:t>M</a:t>
            </a: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aritime  )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</a:pPr>
            <a:r>
              <a:rPr lang="en-US" altLang="ko-KR" sz="4000" b="1" dirty="0" smtClean="0">
                <a:latin typeface="Myriad Pro Black" charset="0"/>
                <a:ea typeface="Myriad Pro Black" charset="0"/>
                <a:cs typeface="Myriad Pro Black" charset="0"/>
              </a:rPr>
              <a:t>            </a:t>
            </a:r>
            <a:r>
              <a:rPr lang="en-US" altLang="ko-KR" sz="2000" b="1" dirty="0" smtClean="0"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4000" b="1" dirty="0" smtClean="0"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4800" b="1" dirty="0" smtClean="0">
                <a:latin typeface="Myriad Pro Black" charset="0"/>
                <a:ea typeface="Myriad Pro Black" charset="0"/>
                <a:cs typeface="Myriad Pro Black" charset="0"/>
              </a:rPr>
              <a:t>C</a:t>
            </a:r>
            <a:r>
              <a:rPr lang="en-US" altLang="ko-KR" sz="2400" dirty="0" smtClean="0">
                <a:latin typeface="Myriad Pro Black" charset="0"/>
                <a:ea typeface="Myriad Pro Black" charset="0"/>
                <a:cs typeface="Myriad Pro Black" charset="0"/>
              </a:rPr>
              <a:t>onnectivity</a:t>
            </a: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era</a:t>
            </a:r>
          </a:p>
          <a:p>
            <a:pPr lvl="0">
              <a:spcAft>
                <a:spcPts val="120"/>
              </a:spcAft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</a:pPr>
            <a:endParaRPr lang="en-US" altLang="ko-KR" sz="800" b="1" dirty="0" smtClean="0"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       Post- (  </a:t>
            </a:r>
            <a:r>
              <a:rPr lang="en-US" altLang="ko-KR" sz="4800" b="1" dirty="0" smtClean="0">
                <a:latin typeface="Myriad Pro Black" charset="0"/>
                <a:ea typeface="Myriad Pro Black" charset="0"/>
                <a:cs typeface="Myriad Pro Black" charset="0"/>
              </a:rPr>
              <a:t>P</a:t>
            </a:r>
            <a:r>
              <a:rPr lang="en-US" altLang="ko-KR" sz="2400" b="1" dirty="0" smtClean="0">
                <a:latin typeface="Myriad Pro Black" charset="0"/>
                <a:ea typeface="Myriad Pro Black" charset="0"/>
                <a:cs typeface="Myriad Pro Black" charset="0"/>
              </a:rPr>
              <a:t>latform   )</a:t>
            </a:r>
            <a:endParaRPr lang="en-US" altLang="ko-KR" sz="2400" b="1" dirty="0">
              <a:latin typeface="Myriad Pro Black" charset="0"/>
              <a:ea typeface="Myriad Pro Black" charset="0"/>
              <a:cs typeface="Myriad Pro Black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/>
          <a:srcRect r="30477" b="18772"/>
          <a:stretch/>
        </p:blipFill>
        <p:spPr>
          <a:xfrm>
            <a:off x="7000352" y="5507188"/>
            <a:ext cx="2143648" cy="1378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96" y="61461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Let’s get our solution from the Digitalization !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276873"/>
            <a:ext cx="280739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박수.jpg"/>
          <p:cNvPicPr>
            <a:picLocks noChangeAspect="1"/>
          </p:cNvPicPr>
          <p:nvPr/>
        </p:nvPicPr>
        <p:blipFill>
          <a:blip r:embed="rId3" cstate="print">
            <a:lum bright="25000"/>
          </a:blip>
          <a:srcRect l="14936" t="3512" r="15429" b="3432"/>
          <a:stretch>
            <a:fillRect/>
          </a:stretch>
        </p:blipFill>
        <p:spPr>
          <a:xfrm flipH="1">
            <a:off x="-36515" y="0"/>
            <a:ext cx="41764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20"/>
          <p:cNvSpPr>
            <a:spLocks noChangeArrowheads="1"/>
          </p:cNvSpPr>
          <p:nvPr/>
        </p:nvSpPr>
        <p:spPr bwMode="auto">
          <a:xfrm>
            <a:off x="3923927" y="0"/>
            <a:ext cx="5220073" cy="6858000"/>
          </a:xfrm>
          <a:prstGeom prst="rect">
            <a:avLst/>
          </a:prstGeom>
          <a:solidFill>
            <a:schemeClr val="tx1">
              <a:alpha val="39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2" name="그룹 13"/>
          <p:cNvGrpSpPr/>
          <p:nvPr/>
        </p:nvGrpSpPr>
        <p:grpSpPr>
          <a:xfrm flipH="1">
            <a:off x="6434163" y="188640"/>
            <a:ext cx="2587442" cy="1974568"/>
            <a:chOff x="376372" y="3864290"/>
            <a:chExt cx="2587442" cy="1974568"/>
          </a:xfrm>
        </p:grpSpPr>
        <p:sp>
          <p:nvSpPr>
            <p:cNvPr id="11" name="모서리가 둥근 사각형 설명선 10"/>
            <p:cNvSpPr/>
            <p:nvPr/>
          </p:nvSpPr>
          <p:spPr>
            <a:xfrm flipH="1">
              <a:off x="1269930" y="3937316"/>
              <a:ext cx="1604984" cy="511182"/>
            </a:xfrm>
            <a:prstGeom prst="wedgeRoundRectCallout">
              <a:avLst>
                <a:gd name="adj1" fmla="val 64036"/>
                <a:gd name="adj2" fmla="val -2247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1030239" y="3864290"/>
              <a:ext cx="1933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I believe…...</a:t>
              </a:r>
            </a:p>
            <a:p>
              <a:pPr algn="ctr"/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We can do !</a:t>
              </a:r>
              <a:endPara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  <p:pic>
          <p:nvPicPr>
            <p:cNvPr id="13" name="그림 12" descr="어린이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372" y="4157638"/>
              <a:ext cx="1676231" cy="16812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 Box 468"/>
          <p:cNvSpPr txBox="1">
            <a:spLocks noChangeArrowheads="1"/>
          </p:cNvSpPr>
          <p:nvPr/>
        </p:nvSpPr>
        <p:spPr bwMode="auto">
          <a:xfrm>
            <a:off x="3960440" y="2276872"/>
            <a:ext cx="543609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Arial Black" pitchFamily="34" charset="0"/>
              </a:rPr>
              <a:t>One step by 10 people</a:t>
            </a:r>
          </a:p>
          <a:p>
            <a:r>
              <a:rPr lang="en-US" altLang="ko-KR" sz="2400" dirty="0" smtClean="0">
                <a:solidFill>
                  <a:schemeClr val="bg1"/>
                </a:solidFill>
                <a:latin typeface="Arial Black" pitchFamily="34" charset="0"/>
              </a:rPr>
              <a:t>better than 10 steps by One !</a:t>
            </a:r>
          </a:p>
          <a:p>
            <a:endParaRPr lang="en-US" altLang="ko-KR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Arial Black" pitchFamily="34" charset="0"/>
              </a:rPr>
              <a:t>Q. Who should be 10 People ?</a:t>
            </a:r>
          </a:p>
          <a:p>
            <a:r>
              <a:rPr lang="en-US" altLang="ko-KR" sz="2400" dirty="0" smtClean="0">
                <a:solidFill>
                  <a:schemeClr val="bg1"/>
                </a:solidFill>
                <a:latin typeface="Arial Black" pitchFamily="34" charset="0"/>
              </a:rPr>
              <a:t>     Different stakeholders !</a:t>
            </a:r>
          </a:p>
          <a:p>
            <a:endParaRPr lang="en-US" altLang="ko-KR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rgbClr val="FFFF00"/>
                </a:solidFill>
                <a:latin typeface="Arial Black" pitchFamily="34" charset="0"/>
              </a:rPr>
              <a:t> different Domain bodies</a:t>
            </a:r>
          </a:p>
          <a:p>
            <a:pPr>
              <a:buFont typeface="Arial" pitchFamily="34" charset="0"/>
              <a:buChar char="•"/>
            </a:pPr>
            <a:endParaRPr lang="en-US" altLang="ko-KR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rgbClr val="FFFF00"/>
                </a:solidFill>
                <a:latin typeface="Arial Black" pitchFamily="34" charset="0"/>
              </a:rPr>
              <a:t> different Nations &amp; Regions</a:t>
            </a:r>
          </a:p>
          <a:p>
            <a:pPr>
              <a:buFont typeface="Arial" pitchFamily="34" charset="0"/>
              <a:buChar char="•"/>
            </a:pPr>
            <a:endParaRPr lang="en-US" altLang="ko-KR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rgbClr val="FFFF00"/>
                </a:solidFill>
                <a:latin typeface="Arial Black" pitchFamily="34" charset="0"/>
              </a:rPr>
              <a:t> different Industries &amp; People</a:t>
            </a:r>
            <a:endParaRPr lang="en-US" altLang="ko-KR" sz="240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212976"/>
            <a:ext cx="5813351" cy="3384376"/>
          </a:xfrm>
          <a:prstGeom prst="rect">
            <a:avLst/>
          </a:prstGeom>
        </p:spPr>
      </p:pic>
      <p:sp>
        <p:nvSpPr>
          <p:cNvPr id="5" name="부제 2"/>
          <p:cNvSpPr txBox="1">
            <a:spLocks/>
          </p:cNvSpPr>
          <p:nvPr/>
        </p:nvSpPr>
        <p:spPr>
          <a:xfrm>
            <a:off x="107504" y="426949"/>
            <a:ext cx="3707904" cy="91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!</a:t>
            </a:r>
            <a:endParaRPr kumimoji="1"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1916832"/>
            <a:ext cx="9144000" cy="11792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 smtClean="0"/>
              <a:t>More people get their solutions from the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SMART</a:t>
            </a:r>
            <a:r>
              <a:rPr lang="en-US" dirty="0" smtClean="0">
                <a:solidFill>
                  <a:srgbClr val="404040"/>
                </a:solidFill>
              </a:rPr>
              <a:t>- Shipping &amp; Maritime Logistics</a:t>
            </a:r>
            <a:endParaRPr lang="en-US" sz="2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23" y="361436"/>
            <a:ext cx="1538981" cy="40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4932040" y="3821190"/>
            <a:ext cx="413946" cy="406958"/>
          </a:xfrm>
          <a:prstGeom prst="rect">
            <a:avLst/>
          </a:prstGeom>
          <a:gradFill flip="none" rotWithShape="1">
            <a:gsLst>
              <a:gs pos="50000">
                <a:srgbClr val="075FA8"/>
              </a:gs>
              <a:gs pos="49000">
                <a:srgbClr val="1890F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932040" y="5038266"/>
            <a:ext cx="413946" cy="406958"/>
          </a:xfrm>
          <a:prstGeom prst="rect">
            <a:avLst/>
          </a:prstGeom>
          <a:gradFill flip="none" rotWithShape="1">
            <a:gsLst>
              <a:gs pos="50000">
                <a:srgbClr val="075FA8"/>
              </a:gs>
              <a:gs pos="49000">
                <a:srgbClr val="1890F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932040" y="2643712"/>
            <a:ext cx="413946" cy="406958"/>
          </a:xfrm>
          <a:prstGeom prst="rect">
            <a:avLst/>
          </a:prstGeom>
          <a:gradFill flip="none" rotWithShape="1">
            <a:gsLst>
              <a:gs pos="50000">
                <a:srgbClr val="075FA8"/>
              </a:gs>
              <a:gs pos="49000">
                <a:srgbClr val="1890F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65452" y="2636912"/>
            <a:ext cx="326628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600" b="1" spc="-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Ⅰ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79049" y="2564904"/>
            <a:ext cx="3311804" cy="5847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900" b="1" spc="-6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SMART </a:t>
            </a:r>
          </a:p>
          <a:p>
            <a:r>
              <a:rPr lang="en-US" altLang="ko-KR" sz="1900" b="1" spc="-6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Shipping &amp; Maritime Logistics</a:t>
            </a:r>
            <a:endParaRPr lang="ko-KR" altLang="en-US" sz="1900" b="1" spc="-6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965452" y="3811572"/>
            <a:ext cx="326628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600" b="1" spc="-53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Ⅱ</a:t>
            </a:r>
            <a:endParaRPr lang="en-US" altLang="ko-KR" sz="2600" b="1" spc="-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479050" y="3883583"/>
            <a:ext cx="1173719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900" b="1" spc="-6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Challenges</a:t>
            </a:r>
            <a:endParaRPr lang="ko-KR" altLang="en-US" sz="1900" b="1" spc="-6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65452" y="5024615"/>
            <a:ext cx="326628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600" b="1" spc="-53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Ⅲ</a:t>
            </a:r>
            <a:endParaRPr lang="en-US" altLang="ko-KR" sz="2600" b="1" spc="-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79051" y="5096626"/>
            <a:ext cx="1186543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900" b="1" spc="-6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Conclusion</a:t>
            </a:r>
            <a:endParaRPr lang="ko-KR" altLang="en-US" sz="1900" b="1" spc="-6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1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2896" y="3411159"/>
            <a:ext cx="4017576" cy="882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51"/>
              </a:spcAft>
              <a:buFont typeface="Wingdings" panose="05000000000000000000" pitchFamily="2" charset="2"/>
              <a:buChar char="§"/>
            </a:pPr>
            <a:r>
              <a:rPr lang="en-US" altLang="ko-KR" b="1" spc="-35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Background</a:t>
            </a:r>
          </a:p>
          <a:p>
            <a:pPr marL="285750" indent="-285750">
              <a:lnSpc>
                <a:spcPct val="150000"/>
              </a:lnSpc>
              <a:spcAft>
                <a:spcPts val="351"/>
              </a:spcAft>
              <a:buFont typeface="Wingdings" panose="05000000000000000000" pitchFamily="2" charset="2"/>
              <a:buChar char="§"/>
            </a:pPr>
            <a:r>
              <a:rPr lang="en-US" altLang="ko-KR" b="1" spc="-35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Vision and Strategy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976" y="2280791"/>
            <a:ext cx="758157" cy="10002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6500" spc="-26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Ⅰ</a:t>
            </a:r>
            <a:endParaRPr lang="ko-KR" altLang="en-US" sz="6500" spc="-26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640" y="2393431"/>
            <a:ext cx="3129190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5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SMART Shipping </a:t>
            </a:r>
          </a:p>
          <a:p>
            <a:r>
              <a:rPr lang="en-US" altLang="ko-KR" sz="25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n-ea"/>
              </a:rPr>
              <a:t>&amp; Maritime Logistics</a:t>
            </a:r>
            <a:endParaRPr lang="ko-KR" altLang="en-US" sz="2500" b="1" spc="-26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/>
          <a:srcRect r="-387"/>
          <a:stretch/>
        </p:blipFill>
        <p:spPr>
          <a:xfrm>
            <a:off x="4175401" y="5805264"/>
            <a:ext cx="4998026" cy="3600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23" y="361436"/>
            <a:ext cx="1538981" cy="40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58143E53-A11E-4029-9C86-A46024E1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0"/>
            <a:ext cx="9144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0444DEA-FBEB-49CD-AF00-3C20E623A18E}"/>
              </a:ext>
            </a:extLst>
          </p:cNvPr>
          <p:cNvSpPr/>
          <p:nvPr/>
        </p:nvSpPr>
        <p:spPr>
          <a:xfrm>
            <a:off x="733271" y="1353390"/>
            <a:ext cx="934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sz="1400" dirty="0" smtClean="0">
                <a:gradFill>
                  <a:gsLst>
                    <a:gs pos="33628">
                      <a:srgbClr val="006276"/>
                    </a:gs>
                    <a:gs pos="54000">
                      <a:srgbClr val="006276"/>
                    </a:gs>
                  </a:gsLst>
                  <a:lin ang="10800000" scaled="0"/>
                </a:gradFill>
                <a:latin typeface="나눔스퀘어 Bold" pitchFamily="50" charset="-127"/>
                <a:ea typeface="나눔스퀘어 Bold" pitchFamily="50" charset="-127"/>
              </a:rPr>
              <a:t>Maritime</a:t>
            </a:r>
          </a:p>
          <a:p>
            <a:pPr lvl="0" algn="ctr"/>
            <a:r>
              <a:rPr lang="en-US" altLang="ko-KR" sz="1400" dirty="0" smtClean="0">
                <a:gradFill>
                  <a:gsLst>
                    <a:gs pos="33628">
                      <a:srgbClr val="006276"/>
                    </a:gs>
                    <a:gs pos="54000">
                      <a:srgbClr val="006276"/>
                    </a:gs>
                  </a:gsLst>
                  <a:lin ang="10800000" scaled="0"/>
                </a:gradFill>
                <a:latin typeface="나눔스퀘어 Bold" pitchFamily="50" charset="-127"/>
                <a:ea typeface="나눔스퀘어 Bold" pitchFamily="50" charset="-127"/>
              </a:rPr>
              <a:t>Logistics</a:t>
            </a:r>
            <a:endParaRPr lang="ko-KR" altLang="en-US" sz="1400" dirty="0">
              <a:gradFill>
                <a:gsLst>
                  <a:gs pos="33628">
                    <a:srgbClr val="006276"/>
                  </a:gs>
                  <a:gs pos="54000">
                    <a:srgbClr val="006276"/>
                  </a:gs>
                </a:gsLst>
                <a:lin ang="10800000" scaled="0"/>
              </a:gra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7DEF2161-5593-4FC9-8D02-20B8D180059F}"/>
              </a:ext>
            </a:extLst>
          </p:cNvPr>
          <p:cNvSpPr/>
          <p:nvPr/>
        </p:nvSpPr>
        <p:spPr>
          <a:xfrm>
            <a:off x="2894699" y="1343924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sz="1400" dirty="0" smtClean="0">
                <a:gradFill>
                  <a:gsLst>
                    <a:gs pos="20354">
                      <a:srgbClr val="3A6B00"/>
                    </a:gs>
                    <a:gs pos="33628">
                      <a:srgbClr val="3A6B00"/>
                    </a:gs>
                  </a:gsLst>
                  <a:lin ang="10800000" scaled="0"/>
                </a:gradFill>
                <a:latin typeface="나눔스퀘어 Bold" pitchFamily="50" charset="-127"/>
                <a:ea typeface="나눔스퀘어 Bold" pitchFamily="50" charset="-127"/>
              </a:rPr>
              <a:t>ICT</a:t>
            </a:r>
          </a:p>
          <a:p>
            <a:pPr lvl="0" algn="ctr"/>
            <a:r>
              <a:rPr lang="en-US" altLang="ko-KR" sz="1400" dirty="0" smtClean="0">
                <a:gradFill>
                  <a:gsLst>
                    <a:gs pos="20354">
                      <a:srgbClr val="3A6B00"/>
                    </a:gs>
                    <a:gs pos="33628">
                      <a:srgbClr val="3A6B00"/>
                    </a:gs>
                  </a:gsLst>
                  <a:lin ang="10800000" scaled="0"/>
                </a:gradFill>
                <a:latin typeface="나눔스퀘어 Bold" pitchFamily="50" charset="-127"/>
                <a:ea typeface="나눔스퀘어 Bold" pitchFamily="50" charset="-127"/>
              </a:rPr>
              <a:t>Technology</a:t>
            </a:r>
            <a:endParaRPr lang="ko-KR" altLang="en-US" sz="1400" dirty="0">
              <a:gradFill>
                <a:gsLst>
                  <a:gs pos="20354">
                    <a:srgbClr val="3A6B00"/>
                  </a:gs>
                  <a:gs pos="33628">
                    <a:srgbClr val="3A6B00"/>
                  </a:gs>
                </a:gsLst>
                <a:lin ang="10800000" scaled="0"/>
              </a:gra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533F3D9E-E14E-4A34-8E12-F07C07A6EA4A}"/>
              </a:ext>
            </a:extLst>
          </p:cNvPr>
          <p:cNvSpPr/>
          <p:nvPr/>
        </p:nvSpPr>
        <p:spPr>
          <a:xfrm>
            <a:off x="5271732" y="1282368"/>
            <a:ext cx="9348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sz="1400" dirty="0" smtClean="0"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나눔스퀘어 Bold" pitchFamily="50" charset="-127"/>
                <a:ea typeface="나눔스퀘어 Bold" pitchFamily="50" charset="-127"/>
              </a:rPr>
              <a:t>SMART</a:t>
            </a:r>
          </a:p>
          <a:p>
            <a:pPr lvl="0" algn="ctr"/>
            <a:r>
              <a:rPr lang="en-US" altLang="ko-KR" sz="1400" dirty="0" smtClean="0"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나눔스퀘어 Bold" pitchFamily="50" charset="-127"/>
                <a:ea typeface="나눔스퀘어 Bold" pitchFamily="50" charset="-127"/>
              </a:rPr>
              <a:t>Maritime</a:t>
            </a:r>
          </a:p>
          <a:p>
            <a:pPr lvl="0" algn="ctr"/>
            <a:r>
              <a:rPr lang="en-US" altLang="ko-KR" sz="1400" dirty="0" smtClean="0"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나눔스퀘어 Bold" pitchFamily="50" charset="-127"/>
                <a:ea typeface="나눔스퀘어 Bold" pitchFamily="50" charset="-127"/>
              </a:rPr>
              <a:t>Logistics</a:t>
            </a:r>
            <a:endParaRPr lang="ko-KR" altLang="en-US" sz="1400" dirty="0"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5400000" scaled="1"/>
              </a:gra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C7070B-DB4C-4DAC-A219-997B0E26C86D}"/>
              </a:ext>
            </a:extLst>
          </p:cNvPr>
          <p:cNvSpPr txBox="1"/>
          <p:nvPr/>
        </p:nvSpPr>
        <p:spPr>
          <a:xfrm>
            <a:off x="6716988" y="1158798"/>
            <a:ext cx="31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8850">
                      <a:srgbClr val="103E8B"/>
                    </a:gs>
                    <a:gs pos="21000">
                      <a:srgbClr val="103E8B"/>
                    </a:gs>
                  </a:gsLst>
                  <a:lin ang="5400000" scaled="1"/>
                </a:gradFill>
                <a:latin typeface="나눔스퀘어" panose="020B0600000101010101" pitchFamily="50" charset="-127"/>
                <a:ea typeface="나눔스퀘어" panose="020B0600000101010101" pitchFamily="50" charset="-127"/>
              </a:rPr>
              <a:t>Digitalized, advanced facility</a:t>
            </a:r>
            <a:endParaRPr lang="en-US" altLang="ko-KR" sz="1200" dirty="0">
              <a:gradFill>
                <a:gsLst>
                  <a:gs pos="8850">
                    <a:srgbClr val="103E8B"/>
                  </a:gs>
                  <a:gs pos="21000">
                    <a:srgbClr val="103E8B"/>
                  </a:gs>
                </a:gsLst>
                <a:lin ang="5400000" scaled="1"/>
              </a:gra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200" dirty="0" smtClean="0">
                <a:gradFill>
                  <a:gsLst>
                    <a:gs pos="8850">
                      <a:srgbClr val="103E8B"/>
                    </a:gs>
                    <a:gs pos="21000">
                      <a:srgbClr val="103E8B"/>
                    </a:gs>
                  </a:gsLst>
                  <a:lin ang="5400000" scaled="1"/>
                </a:gradFill>
                <a:latin typeface="나눔스퀘어" panose="020B0600000101010101" pitchFamily="50" charset="-127"/>
                <a:ea typeface="나눔스퀘어" panose="020B0600000101010101" pitchFamily="50" charset="-127"/>
              </a:rPr>
              <a:t>(port, vessel)</a:t>
            </a:r>
            <a:endParaRPr lang="ko-KR" altLang="en-US" sz="1600" dirty="0">
              <a:gradFill>
                <a:gsLst>
                  <a:gs pos="8850">
                    <a:srgbClr val="103E8B"/>
                  </a:gs>
                  <a:gs pos="21000">
                    <a:srgbClr val="103E8B"/>
                  </a:gs>
                </a:gsLst>
                <a:lin ang="5400000" scaled="1"/>
              </a:gra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26145C-801B-4F54-9E1B-D73FF5A9429F}"/>
              </a:ext>
            </a:extLst>
          </p:cNvPr>
          <p:cNvSpPr txBox="1"/>
          <p:nvPr/>
        </p:nvSpPr>
        <p:spPr>
          <a:xfrm>
            <a:off x="6724543" y="1664622"/>
            <a:ext cx="24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gradFill>
                  <a:gsLst>
                    <a:gs pos="8850">
                      <a:srgbClr val="103E8B"/>
                    </a:gs>
                    <a:gs pos="21000">
                      <a:srgbClr val="103E8B"/>
                    </a:gs>
                  </a:gsLst>
                  <a:lin ang="5400000" scaled="1"/>
                </a:gra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Connect with Logistic data information</a:t>
            </a:r>
            <a:endParaRPr lang="ko-KR" altLang="en-US" sz="1600" dirty="0">
              <a:gradFill>
                <a:gsLst>
                  <a:gs pos="8850">
                    <a:srgbClr val="103E8B"/>
                  </a:gs>
                  <a:gs pos="21000">
                    <a:srgbClr val="103E8B"/>
                  </a:gs>
                </a:gsLst>
                <a:lin ang="5400000" scaled="1"/>
              </a:gra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제목 17">
            <a:extLst>
              <a:ext uri="{FF2B5EF4-FFF2-40B4-BE49-F238E27FC236}">
                <a16:creationId xmlns:a16="http://schemas.microsoft.com/office/drawing/2014/main" xmlns="" id="{4F5B32FD-A18C-4FDE-9600-538BD08BB2D6}"/>
              </a:ext>
            </a:extLst>
          </p:cNvPr>
          <p:cNvSpPr txBox="1">
            <a:spLocks/>
          </p:cNvSpPr>
          <p:nvPr/>
        </p:nvSpPr>
        <p:spPr>
          <a:xfrm>
            <a:off x="503545" y="307256"/>
            <a:ext cx="8624580" cy="43088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0" kern="1200" spc="-15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defRPr>
            </a:lvl1pPr>
          </a:lstStyle>
          <a:p>
            <a:r>
              <a:rPr lang="en-US" altLang="ko-KR" dirty="0" smtClean="0"/>
              <a:t>Background</a:t>
            </a:r>
            <a:r>
              <a:rPr lang="ko-KR" altLang="en-US" dirty="0" smtClean="0"/>
              <a:t> </a:t>
            </a:r>
            <a:r>
              <a:rPr lang="en-US" altLang="ko-KR" dirty="0"/>
              <a:t>: </a:t>
            </a:r>
            <a:r>
              <a:rPr lang="en-US" altLang="ko-KR" dirty="0" smtClean="0"/>
              <a:t>Global Trend, Digitalization in Maritime</a:t>
            </a:r>
            <a:endParaRPr lang="ko-KR" altLang="en-US" dirty="0"/>
          </a:p>
        </p:txBody>
      </p:sp>
      <p:sp>
        <p:nvSpPr>
          <p:cNvPr id="59" name="사각형: 둥근 위쪽 모서리 58">
            <a:extLst>
              <a:ext uri="{FF2B5EF4-FFF2-40B4-BE49-F238E27FC236}">
                <a16:creationId xmlns:a16="http://schemas.microsoft.com/office/drawing/2014/main" xmlns="" id="{53D31AF2-897F-4F4E-95A6-973708A8318F}"/>
              </a:ext>
            </a:extLst>
          </p:cNvPr>
          <p:cNvSpPr/>
          <p:nvPr/>
        </p:nvSpPr>
        <p:spPr>
          <a:xfrm rot="16200000">
            <a:off x="8980490" y="6629675"/>
            <a:ext cx="133350" cy="2000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A5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xmlns="" id="{F2CDF5A4-AB25-4188-9AA1-26755C388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22" y="6650936"/>
            <a:ext cx="243498" cy="14123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fld id="{87EC810E-F784-4439-A0DB-2C7343AB6795}" type="slidenum">
              <a:rPr lang="en-US" altLang="ko-KR" sz="700" kern="12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pPr marL="0" algn="ctr" defTabSz="914400" rtl="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altLang="ko-KR" sz="7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BF90920C-A0C5-4E41-80DF-754B0F948B0C}"/>
              </a:ext>
            </a:extLst>
          </p:cNvPr>
          <p:cNvSpPr/>
          <p:nvPr/>
        </p:nvSpPr>
        <p:spPr>
          <a:xfrm>
            <a:off x="7123957" y="4068633"/>
            <a:ext cx="1325684" cy="230832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500" spc="-150" dirty="0" smtClean="0">
                <a:gradFill>
                  <a:gsLst>
                    <a:gs pos="64602">
                      <a:schemeClr val="bg1"/>
                    </a:gs>
                    <a:gs pos="56000">
                      <a:schemeClr val="bg1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Efficiency</a:t>
            </a:r>
            <a:r>
              <a:rPr lang="ko-KR" altLang="en-US" sz="1500" spc="-150" dirty="0" smtClean="0">
                <a:gradFill>
                  <a:gsLst>
                    <a:gs pos="64602">
                      <a:schemeClr val="bg1"/>
                    </a:gs>
                    <a:gs pos="56000">
                      <a:schemeClr val="bg1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</a:t>
            </a:r>
            <a:r>
              <a:rPr lang="en-US" altLang="ko-KR" sz="1500" spc="-150" dirty="0">
                <a:gradFill>
                  <a:gsLst>
                    <a:gs pos="64602">
                      <a:schemeClr val="bg1"/>
                    </a:gs>
                    <a:gs pos="56000">
                      <a:schemeClr val="bg1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 </a:t>
            </a:r>
            <a:r>
              <a:rPr lang="en-US" altLang="ko-KR" sz="1500" spc="-150" dirty="0" smtClean="0">
                <a:gradFill>
                  <a:gsLst>
                    <a:gs pos="64602">
                      <a:schemeClr val="bg1"/>
                    </a:gs>
                    <a:gs pos="56000">
                      <a:schemeClr val="bg1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Safety</a:t>
            </a:r>
            <a:endParaRPr lang="ko-KR" altLang="en-US" sz="1500" spc="-150" dirty="0">
              <a:gradFill>
                <a:gsLst>
                  <a:gs pos="64602">
                    <a:schemeClr val="bg1"/>
                  </a:gs>
                  <a:gs pos="56000">
                    <a:schemeClr val="bg1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xmlns="" id="{D2F172CD-0C97-4335-A3F0-18AE35951439}"/>
              </a:ext>
            </a:extLst>
          </p:cNvPr>
          <p:cNvSpPr/>
          <p:nvPr/>
        </p:nvSpPr>
        <p:spPr>
          <a:xfrm rot="16200000">
            <a:off x="8581172" y="4122448"/>
            <a:ext cx="201232" cy="152801"/>
          </a:xfrm>
          <a:prstGeom prst="rightArrow">
            <a:avLst>
              <a:gd name="adj1" fmla="val 42163"/>
              <a:gd name="adj2" fmla="val 50000"/>
            </a:avLst>
          </a:prstGeom>
          <a:solidFill>
            <a:srgbClr val="FE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5C00B657-2C82-49D9-8E04-7C3C472DB182}"/>
              </a:ext>
            </a:extLst>
          </p:cNvPr>
          <p:cNvSpPr/>
          <p:nvPr/>
        </p:nvSpPr>
        <p:spPr>
          <a:xfrm>
            <a:off x="7123957" y="4666008"/>
            <a:ext cx="872861" cy="2308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500" spc="-150" dirty="0" smtClean="0">
                <a:gradFill>
                  <a:gsLst>
                    <a:gs pos="64602">
                      <a:schemeClr val="bg1"/>
                    </a:gs>
                    <a:gs pos="56000">
                      <a:schemeClr val="bg1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Cost</a:t>
            </a:r>
            <a:endParaRPr lang="ko-KR" altLang="en-US" sz="1500" spc="-150" dirty="0">
              <a:gradFill>
                <a:gsLst>
                  <a:gs pos="64602">
                    <a:schemeClr val="bg1"/>
                  </a:gs>
                  <a:gs pos="56000">
                    <a:schemeClr val="bg1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xmlns="" id="{9FB3663A-0E12-4D1C-9899-76DBAD96301D}"/>
              </a:ext>
            </a:extLst>
          </p:cNvPr>
          <p:cNvSpPr/>
          <p:nvPr/>
        </p:nvSpPr>
        <p:spPr>
          <a:xfrm rot="5400000">
            <a:off x="8590242" y="4721626"/>
            <a:ext cx="201232" cy="152801"/>
          </a:xfrm>
          <a:prstGeom prst="rightArrow">
            <a:avLst>
              <a:gd name="adj1" fmla="val 42163"/>
              <a:gd name="adj2" fmla="val 50000"/>
            </a:avLst>
          </a:prstGeom>
          <a:solidFill>
            <a:srgbClr val="FE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E2371267-A985-4B23-81C8-32517E4CA6BD}"/>
              </a:ext>
            </a:extLst>
          </p:cNvPr>
          <p:cNvSpPr/>
          <p:nvPr/>
        </p:nvSpPr>
        <p:spPr>
          <a:xfrm>
            <a:off x="7123957" y="5245128"/>
            <a:ext cx="1200650" cy="230832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500" spc="-150" dirty="0" smtClean="0">
                <a:gradFill>
                  <a:gsLst>
                    <a:gs pos="64602">
                      <a:schemeClr val="bg1"/>
                    </a:gs>
                    <a:gs pos="56000">
                      <a:schemeClr val="bg1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Competitiveness</a:t>
            </a:r>
            <a:endParaRPr lang="ko-KR" altLang="en-US" sz="1500" spc="-150" dirty="0">
              <a:gradFill>
                <a:gsLst>
                  <a:gs pos="64602">
                    <a:schemeClr val="bg1"/>
                  </a:gs>
                  <a:gs pos="56000">
                    <a:schemeClr val="bg1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C20A4B71-4F43-40A1-854D-8F60DE9B4519}"/>
              </a:ext>
            </a:extLst>
          </p:cNvPr>
          <p:cNvSpPr/>
          <p:nvPr/>
        </p:nvSpPr>
        <p:spPr>
          <a:xfrm>
            <a:off x="597017" y="6266964"/>
            <a:ext cx="7949998" cy="369332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lvl="0" algn="ctr" eaLnBrk="0" fontAlgn="base" latinLnBrk="0" hangingPunct="0">
              <a:spcAft>
                <a:spcPts val="1200"/>
              </a:spcAft>
              <a:defRPr/>
            </a:pPr>
            <a:r>
              <a:rPr kumimoji="1" lang="en-US" altLang="ko-KR" sz="2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e-Navigation, STM, </a:t>
            </a:r>
            <a:r>
              <a:rPr kumimoji="1" lang="en-US" altLang="ko-KR" sz="2400" b="1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EfficienSEA</a:t>
            </a:r>
            <a:r>
              <a:rPr kumimoji="1" lang="en-US" altLang="ko-KR" sz="2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PCO, </a:t>
            </a:r>
            <a:r>
              <a:rPr kumimoji="1" lang="en-US" altLang="ko-KR" sz="2400" b="1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PortCDM</a:t>
            </a:r>
            <a:r>
              <a:rPr kumimoji="1" lang="en-US" altLang="ko-KR" sz="2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MASS</a:t>
            </a:r>
            <a:endParaRPr kumimoji="1" lang="en-US" altLang="ko-KR" sz="2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4E345726-6E29-40E7-BEA0-364652635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68" y="4101986"/>
            <a:ext cx="190572" cy="190572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A4F1594B-E9CA-4124-A1F5-38C7E112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68" y="4687773"/>
            <a:ext cx="190572" cy="190572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ABF3E4BF-7BC2-4E92-B164-D27A1F6A2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68" y="5264036"/>
            <a:ext cx="190572" cy="190572"/>
          </a:xfrm>
          <a:prstGeom prst="rect">
            <a:avLst/>
          </a:prstGeom>
        </p:spPr>
      </p:pic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E08AD225-B0BB-4F77-B2D2-AD5F412D24DD}"/>
              </a:ext>
            </a:extLst>
          </p:cNvPr>
          <p:cNvSpPr/>
          <p:nvPr/>
        </p:nvSpPr>
        <p:spPr>
          <a:xfrm>
            <a:off x="1760414" y="4896840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sz="1400" dirty="0" smtClean="0">
                <a:gradFill>
                  <a:gsLst>
                    <a:gs pos="19469">
                      <a:schemeClr val="tx2">
                        <a:lumMod val="75000"/>
                      </a:schemeClr>
                    </a:gs>
                    <a:gs pos="33628">
                      <a:schemeClr val="tx2">
                        <a:lumMod val="75000"/>
                      </a:schemeClr>
                    </a:gs>
                  </a:gsLst>
                  <a:lin ang="10800000" scaled="0"/>
                </a:gradFill>
                <a:latin typeface="나눔스퀘어 Bold" pitchFamily="50" charset="-127"/>
                <a:ea typeface="나눔스퀘어 Bold" pitchFamily="50" charset="-127"/>
              </a:rPr>
              <a:t>Integrated operation and</a:t>
            </a:r>
          </a:p>
          <a:p>
            <a:pPr lvl="0" algn="ctr"/>
            <a:r>
              <a:rPr lang="en-US" altLang="ko-KR" sz="1400" dirty="0" smtClean="0">
                <a:gradFill>
                  <a:gsLst>
                    <a:gs pos="19469">
                      <a:schemeClr val="tx2">
                        <a:lumMod val="75000"/>
                      </a:schemeClr>
                    </a:gs>
                    <a:gs pos="33628">
                      <a:schemeClr val="tx2">
                        <a:lumMod val="75000"/>
                      </a:schemeClr>
                    </a:gs>
                  </a:gsLst>
                  <a:lin ang="10800000" scaled="0"/>
                </a:gradFill>
                <a:latin typeface="나눔스퀘어 Bold" pitchFamily="50" charset="-127"/>
                <a:ea typeface="나눔스퀘어 Bold" pitchFamily="50" charset="-127"/>
              </a:rPr>
              <a:t>Data information Sharing</a:t>
            </a:r>
            <a:endParaRPr lang="ko-KR" altLang="en-US" sz="1400" dirty="0">
              <a:gradFill>
                <a:gsLst>
                  <a:gs pos="19469">
                    <a:schemeClr val="tx2">
                      <a:lumMod val="75000"/>
                    </a:schemeClr>
                  </a:gs>
                  <a:gs pos="33628">
                    <a:schemeClr val="tx2">
                      <a:lumMod val="75000"/>
                    </a:schemeClr>
                  </a:gs>
                </a:gsLst>
                <a:lin ang="10800000" scaled="0"/>
              </a:gra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화살표: 오른쪽 7">
            <a:extLst>
              <a:ext uri="{FF2B5EF4-FFF2-40B4-BE49-F238E27FC236}">
                <a16:creationId xmlns:a16="http://schemas.microsoft.com/office/drawing/2014/main" xmlns="" id="{D2F172CD-0C97-4335-A3F0-18AE35951439}"/>
              </a:ext>
            </a:extLst>
          </p:cNvPr>
          <p:cNvSpPr/>
          <p:nvPr/>
        </p:nvSpPr>
        <p:spPr>
          <a:xfrm rot="16200000">
            <a:off x="8606599" y="5277591"/>
            <a:ext cx="201232" cy="152801"/>
          </a:xfrm>
          <a:prstGeom prst="rightArrow">
            <a:avLst>
              <a:gd name="adj1" fmla="val 42163"/>
              <a:gd name="adj2" fmla="val 50000"/>
            </a:avLst>
          </a:prstGeom>
          <a:solidFill>
            <a:srgbClr val="FE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115616" y="3844060"/>
            <a:ext cx="552526" cy="207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5055708" y="3832620"/>
            <a:ext cx="596412" cy="207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611560" y="5811510"/>
            <a:ext cx="648072" cy="207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724128" y="5811510"/>
            <a:ext cx="720080" cy="207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088580" y="3791634"/>
            <a:ext cx="547316" cy="207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267744" y="2472925"/>
            <a:ext cx="936104" cy="361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36948" y="3819383"/>
            <a:ext cx="84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Port</a:t>
            </a:r>
            <a:endParaRPr lang="ko-KR" alt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5132536" y="3791634"/>
            <a:ext cx="84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Port</a:t>
            </a:r>
            <a:endParaRPr lang="ko-KR" alt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5647915" y="5776802"/>
            <a:ext cx="925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Customer</a:t>
            </a:r>
            <a:endParaRPr lang="ko-KR" alt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65556" y="5776802"/>
            <a:ext cx="84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Seller</a:t>
            </a:r>
            <a:endParaRPr lang="ko-KR" alt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053516" y="3772937"/>
            <a:ext cx="84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Vessel</a:t>
            </a:r>
            <a:endParaRPr lang="ko-KR" alt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267744" y="2428725"/>
            <a:ext cx="109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/>
              <a:t>Maritime</a:t>
            </a:r>
          </a:p>
          <a:p>
            <a:r>
              <a:rPr lang="en-US" altLang="ko-KR" sz="800" dirty="0" smtClean="0"/>
              <a:t>Communication Network</a:t>
            </a:r>
            <a:endParaRPr lang="ko-KR" alt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3663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제목 17">
            <a:extLst>
              <a:ext uri="{FF2B5EF4-FFF2-40B4-BE49-F238E27FC236}">
                <a16:creationId xmlns:a16="http://schemas.microsoft.com/office/drawing/2014/main" xmlns="" id="{4F5B32FD-A18C-4FDE-9600-538BD08BB2D6}"/>
              </a:ext>
            </a:extLst>
          </p:cNvPr>
          <p:cNvSpPr txBox="1">
            <a:spLocks/>
          </p:cNvSpPr>
          <p:nvPr/>
        </p:nvSpPr>
        <p:spPr>
          <a:xfrm>
            <a:off x="426258" y="255830"/>
            <a:ext cx="8624580" cy="43088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0" kern="1200" spc="-15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defRPr>
            </a:lvl1pPr>
          </a:lstStyle>
          <a:p>
            <a:r>
              <a:rPr lang="en-US" altLang="ko-KR" sz="2400" dirty="0" smtClean="0"/>
              <a:t>Background</a:t>
            </a:r>
            <a:r>
              <a:rPr lang="en-US" altLang="ko-KR" dirty="0" smtClean="0"/>
              <a:t>:</a:t>
            </a:r>
            <a:r>
              <a:rPr lang="ko-KR" altLang="en-US" dirty="0"/>
              <a:t> </a:t>
            </a:r>
            <a:r>
              <a:rPr lang="en-US" altLang="ko-KR" dirty="0" smtClean="0"/>
              <a:t>Comparison btw Global and Korea</a:t>
            </a:r>
            <a:endParaRPr lang="ko-KR" altLang="en-US" dirty="0"/>
          </a:p>
        </p:txBody>
      </p:sp>
      <p:pic>
        <p:nvPicPr>
          <p:cNvPr id="51" name="_x214915424" descr="EMB0000154813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45733"/>
            <a:ext cx="2536648" cy="2165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1311435" y="4359913"/>
            <a:ext cx="3913259" cy="2309447"/>
            <a:chOff x="503545" y="2780928"/>
            <a:chExt cx="4481132" cy="2885511"/>
          </a:xfrm>
        </p:grpSpPr>
        <p:pic>
          <p:nvPicPr>
            <p:cNvPr id="50" name="_x214262544" descr="EMB0000154813e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97" t="3726" r="2751" b="12939"/>
            <a:stretch>
              <a:fillRect/>
            </a:stretch>
          </p:blipFill>
          <p:spPr bwMode="auto">
            <a:xfrm>
              <a:off x="755576" y="2780928"/>
              <a:ext cx="4229101" cy="2528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타원 2"/>
            <p:cNvSpPr/>
            <p:nvPr/>
          </p:nvSpPr>
          <p:spPr>
            <a:xfrm>
              <a:off x="503545" y="3968061"/>
              <a:ext cx="3924439" cy="1698378"/>
            </a:xfrm>
            <a:prstGeom prst="ellipse">
              <a:avLst/>
            </a:prstGeom>
            <a:noFill/>
            <a:ln w="57150">
              <a:solidFill>
                <a:srgbClr val="FC6E0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17" y="984270"/>
            <a:ext cx="7435550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순서도: 대체 처리 31"/>
          <p:cNvSpPr/>
          <p:nvPr/>
        </p:nvSpPr>
        <p:spPr>
          <a:xfrm>
            <a:off x="323528" y="1476424"/>
            <a:ext cx="792088" cy="223224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 b="1" dirty="0" smtClean="0"/>
              <a:t>Global</a:t>
            </a:r>
          </a:p>
          <a:p>
            <a:pPr algn="ctr">
              <a:lnSpc>
                <a:spcPct val="150000"/>
              </a:lnSpc>
            </a:pPr>
            <a:r>
              <a:rPr lang="en-US" altLang="ko-KR" sz="1200" b="1" dirty="0" smtClean="0"/>
              <a:t>MASS</a:t>
            </a:r>
          </a:p>
          <a:p>
            <a:pPr algn="ctr">
              <a:lnSpc>
                <a:spcPct val="150000"/>
              </a:lnSpc>
            </a:pPr>
            <a:r>
              <a:rPr lang="en-US" altLang="ko-KR" sz="1200" b="1" dirty="0" err="1" smtClean="0"/>
              <a:t>Compe-tition</a:t>
            </a:r>
            <a:endParaRPr lang="ko-KR" altLang="en-US" sz="1200" b="1" dirty="0"/>
          </a:p>
        </p:txBody>
      </p:sp>
      <p:sp>
        <p:nvSpPr>
          <p:cNvPr id="54" name="순서도: 대체 처리 53"/>
          <p:cNvSpPr/>
          <p:nvPr/>
        </p:nvSpPr>
        <p:spPr>
          <a:xfrm>
            <a:off x="323528" y="4437112"/>
            <a:ext cx="792088" cy="2114601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000" b="1" dirty="0" smtClean="0"/>
              <a:t>Republic of</a:t>
            </a:r>
          </a:p>
          <a:p>
            <a:pPr algn="ctr">
              <a:lnSpc>
                <a:spcPct val="150000"/>
              </a:lnSpc>
            </a:pPr>
            <a:r>
              <a:rPr lang="en-US" altLang="ko-KR" sz="1000" b="1" dirty="0" smtClean="0"/>
              <a:t>Korea</a:t>
            </a:r>
            <a:endParaRPr lang="ko-KR" altLang="en-US" sz="10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1153638" y="4981259"/>
            <a:ext cx="1352798" cy="3038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403648" y="4542593"/>
            <a:ext cx="1080120" cy="22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680099" y="5564455"/>
            <a:ext cx="803669" cy="22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1531527" y="6037977"/>
            <a:ext cx="952241" cy="22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31527" y="6037977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SMART Port</a:t>
            </a:r>
            <a:endParaRPr lang="ko-KR" alt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597140" y="5569726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SMART Vessel</a:t>
            </a:r>
            <a:endParaRPr lang="ko-KR" alt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1045191" y="4954789"/>
            <a:ext cx="1569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/>
              <a:t>SMART Maritime</a:t>
            </a:r>
          </a:p>
          <a:p>
            <a:pPr algn="ctr"/>
            <a:r>
              <a:rPr lang="en-US" altLang="ko-KR" sz="800" dirty="0" smtClean="0"/>
              <a:t>Communication Network</a:t>
            </a:r>
            <a:endParaRPr lang="ko-KR" alt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1597140" y="4534241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Global Level</a:t>
            </a:r>
            <a:endParaRPr lang="ko-KR" altLang="en-US" sz="1000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2173204" y="3861048"/>
            <a:ext cx="1390684" cy="219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1403648" y="3221680"/>
            <a:ext cx="1008112" cy="2195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3A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1386591" y="2048813"/>
            <a:ext cx="1390684" cy="219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987824" y="1252850"/>
            <a:ext cx="4056278" cy="2195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BA51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3736601" y="3848005"/>
            <a:ext cx="2592288" cy="219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3736601" y="3470985"/>
            <a:ext cx="2592288" cy="219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3012976" y="1641932"/>
            <a:ext cx="1847056" cy="219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5745246" y="1643574"/>
            <a:ext cx="1707074" cy="219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3619253" y="2252625"/>
            <a:ext cx="1962213" cy="2195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5796136" y="2252135"/>
            <a:ext cx="1415008" cy="2195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4109196" y="2772365"/>
            <a:ext cx="2839067" cy="2195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3A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2782796" y="3133284"/>
            <a:ext cx="1789203" cy="2195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3A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7092280" y="2016104"/>
            <a:ext cx="1691907" cy="219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 rot="906531">
            <a:off x="5611096" y="4741487"/>
            <a:ext cx="2915864" cy="42874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796136" y="4989839"/>
            <a:ext cx="648072" cy="162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6691614" y="5445224"/>
            <a:ext cx="648072" cy="1165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7530206" y="5733256"/>
            <a:ext cx="648072" cy="877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2102673" y="2657832"/>
            <a:ext cx="1173183" cy="2195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348637" y="2032569"/>
            <a:ext cx="1537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/>
              <a:t>Rolls-Royce(AAWA)</a:t>
            </a:r>
            <a:endParaRPr lang="ko-KR" altLang="en-US" sz="1050" dirty="0"/>
          </a:p>
        </p:txBody>
      </p:sp>
      <p:sp>
        <p:nvSpPr>
          <p:cNvPr id="39" name="TextBox 38"/>
          <p:cNvSpPr txBox="1"/>
          <p:nvPr/>
        </p:nvSpPr>
        <p:spPr>
          <a:xfrm>
            <a:off x="2081933" y="2641354"/>
            <a:ext cx="1537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/>
              <a:t>Kongsberg/YARA</a:t>
            </a:r>
            <a:endParaRPr lang="ko-KR" alt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5786078" y="5376257"/>
            <a:ext cx="6681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/>
              <a:t>SMART Maritime </a:t>
            </a:r>
            <a:r>
              <a:rPr lang="en-US" altLang="ko-KR" sz="900" dirty="0" err="1" smtClean="0"/>
              <a:t>Commu-nication</a:t>
            </a:r>
            <a:r>
              <a:rPr lang="en-US" altLang="ko-KR" sz="900" dirty="0" smtClean="0"/>
              <a:t> Network</a:t>
            </a:r>
            <a:endParaRPr lang="ko-KR" altLang="en-US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6681556" y="5853311"/>
            <a:ext cx="668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/>
              <a:t>SMART Vessel</a:t>
            </a:r>
            <a:endParaRPr lang="ko-KR" alt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7520148" y="6037977"/>
            <a:ext cx="668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/>
              <a:t>SMART Port</a:t>
            </a:r>
            <a:endParaRPr lang="ko-KR" alt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2746648" y="3135345"/>
            <a:ext cx="1991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/>
              <a:t>1</a:t>
            </a:r>
            <a:r>
              <a:rPr lang="en-US" altLang="ko-KR" sz="800" baseline="30000" dirty="0" smtClean="0"/>
              <a:t>st</a:t>
            </a:r>
            <a:r>
              <a:rPr lang="en-US" altLang="ko-KR" sz="800" dirty="0" smtClean="0"/>
              <a:t> Phase: Coastal/Maritime Platform</a:t>
            </a:r>
            <a:endParaRPr lang="ko-KR" altLang="en-US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4519455" y="2764095"/>
            <a:ext cx="1991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2</a:t>
            </a:r>
            <a:r>
              <a:rPr lang="en-US" altLang="ko-KR" sz="1000" baseline="30000" dirty="0" smtClean="0"/>
              <a:t>nd</a:t>
            </a:r>
            <a:r>
              <a:rPr lang="en-US" altLang="ko-KR" sz="1000" dirty="0" smtClean="0"/>
              <a:t> Phase: 250 MASS in 2025</a:t>
            </a:r>
            <a:endParaRPr lang="ko-KR" alt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3586072" y="2259383"/>
            <a:ext cx="1964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/>
              <a:t>2018: Coastal Autonomous navigation</a:t>
            </a:r>
            <a:endParaRPr lang="ko-KR" altLang="en-US" sz="800" dirty="0"/>
          </a:p>
        </p:txBody>
      </p:sp>
      <p:sp>
        <p:nvSpPr>
          <p:cNvPr id="49" name="TextBox 48"/>
          <p:cNvSpPr txBox="1"/>
          <p:nvPr/>
        </p:nvSpPr>
        <p:spPr>
          <a:xfrm>
            <a:off x="5765016" y="2246502"/>
            <a:ext cx="1537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2020: Commercialization</a:t>
            </a:r>
            <a:endParaRPr lang="ko-KR" altLang="en-US" sz="900" dirty="0"/>
          </a:p>
        </p:txBody>
      </p:sp>
      <p:sp>
        <p:nvSpPr>
          <p:cNvPr id="16" name="TextBox 15"/>
          <p:cNvSpPr txBox="1"/>
          <p:nvPr/>
        </p:nvSpPr>
        <p:spPr>
          <a:xfrm rot="917297">
            <a:off x="5530840" y="4855742"/>
            <a:ext cx="33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SMART Maritime Logistics Synergy</a:t>
            </a:r>
            <a:endParaRPr lang="ko-KR" alt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2967940" y="1662874"/>
            <a:ext cx="1770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/>
              <a:t>2017: Succeed Remote navigation</a:t>
            </a:r>
            <a:endParaRPr lang="ko-KR" altLang="en-US" sz="800" dirty="0"/>
          </a:p>
        </p:txBody>
      </p:sp>
      <p:sp>
        <p:nvSpPr>
          <p:cNvPr id="53" name="TextBox 52"/>
          <p:cNvSpPr txBox="1"/>
          <p:nvPr/>
        </p:nvSpPr>
        <p:spPr>
          <a:xfrm>
            <a:off x="1386210" y="3229095"/>
            <a:ext cx="1991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Gov.&amp; Industry</a:t>
            </a:r>
            <a:endParaRPr lang="ko-KR" altLang="en-US" sz="900" dirty="0"/>
          </a:p>
        </p:txBody>
      </p:sp>
      <p:sp>
        <p:nvSpPr>
          <p:cNvPr id="55" name="TextBox 54"/>
          <p:cNvSpPr txBox="1"/>
          <p:nvPr/>
        </p:nvSpPr>
        <p:spPr>
          <a:xfrm>
            <a:off x="5663552" y="1662874"/>
            <a:ext cx="1885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/>
              <a:t>2020: Coastal Unmanned navigation </a:t>
            </a:r>
            <a:endParaRPr lang="ko-KR" altLang="en-US" sz="800" dirty="0"/>
          </a:p>
        </p:txBody>
      </p:sp>
      <p:sp>
        <p:nvSpPr>
          <p:cNvPr id="56" name="TextBox 55"/>
          <p:cNvSpPr txBox="1"/>
          <p:nvPr/>
        </p:nvSpPr>
        <p:spPr>
          <a:xfrm>
            <a:off x="2117297" y="3855053"/>
            <a:ext cx="1991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Government lead Project</a:t>
            </a:r>
            <a:endParaRPr lang="ko-KR" altLang="en-US" sz="900" dirty="0"/>
          </a:p>
        </p:txBody>
      </p:sp>
      <p:sp>
        <p:nvSpPr>
          <p:cNvPr id="57" name="TextBox 56"/>
          <p:cNvSpPr txBox="1"/>
          <p:nvPr/>
        </p:nvSpPr>
        <p:spPr>
          <a:xfrm>
            <a:off x="3833480" y="3851843"/>
            <a:ext cx="2520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2018: Build Unmanned Vessel Test field</a:t>
            </a:r>
            <a:endParaRPr lang="ko-KR" altLang="en-US" sz="900" dirty="0"/>
          </a:p>
        </p:txBody>
      </p:sp>
      <p:sp>
        <p:nvSpPr>
          <p:cNvPr id="58" name="TextBox 57"/>
          <p:cNvSpPr txBox="1"/>
          <p:nvPr/>
        </p:nvSpPr>
        <p:spPr>
          <a:xfrm>
            <a:off x="7044102" y="2014043"/>
            <a:ext cx="1991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Unmanned navigation in Ocean</a:t>
            </a:r>
            <a:endParaRPr lang="ko-KR" altLang="en-US" sz="900" dirty="0"/>
          </a:p>
        </p:txBody>
      </p:sp>
      <p:sp>
        <p:nvSpPr>
          <p:cNvPr id="59" name="TextBox 58"/>
          <p:cNvSpPr txBox="1"/>
          <p:nvPr/>
        </p:nvSpPr>
        <p:spPr>
          <a:xfrm>
            <a:off x="2959326" y="1255142"/>
            <a:ext cx="42518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Developed Concept of Autonomous Navigation, Feasibility </a:t>
            </a:r>
            <a:r>
              <a:rPr lang="en-US" altLang="ko-KR" sz="900" dirty="0"/>
              <a:t>s</a:t>
            </a:r>
            <a:r>
              <a:rPr lang="en-US" altLang="ko-KR" sz="900" dirty="0" smtClean="0"/>
              <a:t>tudy, Testbed </a:t>
            </a:r>
            <a:endParaRPr lang="ko-KR" altLang="en-US" sz="900" dirty="0"/>
          </a:p>
        </p:txBody>
      </p:sp>
      <p:sp>
        <p:nvSpPr>
          <p:cNvPr id="60" name="TextBox 59"/>
          <p:cNvSpPr txBox="1"/>
          <p:nvPr/>
        </p:nvSpPr>
        <p:spPr>
          <a:xfrm>
            <a:off x="3702594" y="3466362"/>
            <a:ext cx="2741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Start to develop 10K tonnage Unmanned MASS</a:t>
            </a:r>
            <a:endParaRPr lang="ko-KR" altLang="en-US" sz="900" dirty="0"/>
          </a:p>
        </p:txBody>
      </p:sp>
    </p:spTree>
    <p:extLst>
      <p:ext uri="{BB962C8B-B14F-4D97-AF65-F5344CB8AC3E}">
        <p14:creationId xmlns="" xmlns:p14="http://schemas.microsoft.com/office/powerpoint/2010/main" val="18905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C78EAF43-B9CB-440F-9E91-44076EF86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80"/>
          <a:stretch/>
        </p:blipFill>
        <p:spPr>
          <a:xfrm>
            <a:off x="3175" y="886325"/>
            <a:ext cx="9144000" cy="5960947"/>
          </a:xfrm>
          <a:prstGeom prst="rect">
            <a:avLst/>
          </a:prstGeom>
        </p:spPr>
      </p:pic>
      <p:sp>
        <p:nvSpPr>
          <p:cNvPr id="5" name="제목 17">
            <a:extLst>
              <a:ext uri="{FF2B5EF4-FFF2-40B4-BE49-F238E27FC236}">
                <a16:creationId xmlns:a16="http://schemas.microsoft.com/office/drawing/2014/main" xmlns="" id="{047979CC-49E0-4152-AF83-7942E09C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2" y="337306"/>
            <a:ext cx="8889367" cy="738664"/>
          </a:xfrm>
        </p:spPr>
        <p:txBody>
          <a:bodyPr/>
          <a:lstStyle/>
          <a:p>
            <a:r>
              <a:rPr lang="en-US" altLang="ko-KR" sz="2400" dirty="0" smtClean="0"/>
              <a:t> </a:t>
            </a:r>
            <a:r>
              <a:rPr lang="en-US" altLang="ko-KR" sz="2000" dirty="0" smtClean="0"/>
              <a:t>Vision : Globally Harmonized SMART Maritime Logistics </a:t>
            </a: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endParaRPr lang="ko-KR" altLang="en-US" sz="24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30248592-967A-4A2F-9A95-B9CEAE416B30}"/>
              </a:ext>
            </a:extLst>
          </p:cNvPr>
          <p:cNvSpPr/>
          <p:nvPr/>
        </p:nvSpPr>
        <p:spPr>
          <a:xfrm>
            <a:off x="1280972" y="4905943"/>
            <a:ext cx="10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</a:pP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2655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5000"/>
                        <a:lumOff val="95000"/>
                      </a:schemeClr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Infrastructure</a:t>
            </a:r>
            <a:endParaRPr lang="ko-KR" altLang="en-US" sz="1400" spc="-150" dirty="0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2655">
                    <a:schemeClr val="accent1">
                      <a:lumMod val="5000"/>
                      <a:lumOff val="95000"/>
                    </a:schemeClr>
                  </a:gs>
                  <a:gs pos="16000">
                    <a:schemeClr val="accent1">
                      <a:lumMod val="5000"/>
                      <a:lumOff val="95000"/>
                    </a:schemeClr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6E7AD5A-A882-4C29-A837-A5DAED0D57F4}"/>
              </a:ext>
            </a:extLst>
          </p:cNvPr>
          <p:cNvSpPr/>
          <p:nvPr/>
        </p:nvSpPr>
        <p:spPr>
          <a:xfrm>
            <a:off x="3358050" y="4904173"/>
            <a:ext cx="2426663" cy="35748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pPr algn="ctr" fontAlgn="base" latinLnBrk="0">
              <a:spcBef>
                <a:spcPct val="0"/>
              </a:spcBef>
            </a:pP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2655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5000"/>
                        <a:lumOff val="95000"/>
                      </a:schemeClr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Job Creation</a:t>
            </a:r>
            <a:endParaRPr lang="ko-KR" altLang="en-US" sz="1400" spc="-150" dirty="0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2655">
                    <a:schemeClr val="accent1">
                      <a:lumMod val="5000"/>
                      <a:lumOff val="95000"/>
                    </a:schemeClr>
                  </a:gs>
                  <a:gs pos="16000">
                    <a:schemeClr val="accent1">
                      <a:lumMod val="5000"/>
                      <a:lumOff val="95000"/>
                    </a:schemeClr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CDFF0C44-835D-48FA-AAAB-52AF11A6B74D}"/>
              </a:ext>
            </a:extLst>
          </p:cNvPr>
          <p:cNvSpPr/>
          <p:nvPr/>
        </p:nvSpPr>
        <p:spPr>
          <a:xfrm>
            <a:off x="6120516" y="4904172"/>
            <a:ext cx="2426663" cy="35748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pPr algn="ctr" fontAlgn="base" latinLnBrk="0">
              <a:spcBef>
                <a:spcPct val="0"/>
              </a:spcBef>
            </a:pP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2655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5000"/>
                        <a:lumOff val="95000"/>
                      </a:schemeClr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On-site realization by Pilot Project</a:t>
            </a:r>
            <a:endParaRPr lang="ko-KR" altLang="en-US" sz="1400" spc="-150" dirty="0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2655">
                    <a:schemeClr val="accent1">
                      <a:lumMod val="5000"/>
                      <a:lumOff val="95000"/>
                    </a:schemeClr>
                  </a:gs>
                  <a:gs pos="16000">
                    <a:schemeClr val="accent1">
                      <a:lumMod val="5000"/>
                      <a:lumOff val="95000"/>
                    </a:schemeClr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AC4F147A-12F2-47FA-B40E-397DEFB6D3AD}"/>
              </a:ext>
            </a:extLst>
          </p:cNvPr>
          <p:cNvSpPr/>
          <p:nvPr/>
        </p:nvSpPr>
        <p:spPr>
          <a:xfrm>
            <a:off x="3501941" y="5317037"/>
            <a:ext cx="2721677" cy="104644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ko-KR" altLang="en-US" sz="16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Support industry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Comprehensive Program for Start-up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Cultivating Experts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ko-KR" altLang="en-US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Public</a:t>
            </a:r>
            <a:r>
              <a:rPr lang="en-US" altLang="ko-KR" sz="1400" b="1" dirty="0" smtClean="0"/>
              <a:t> · </a:t>
            </a: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Private Consultative Body</a:t>
            </a:r>
            <a:endParaRPr lang="ko-KR" altLang="en-US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CDE19D2F-9473-467D-81D3-E4495512443F}"/>
              </a:ext>
            </a:extLst>
          </p:cNvPr>
          <p:cNvGrpSpPr/>
          <p:nvPr/>
        </p:nvGrpSpPr>
        <p:grpSpPr>
          <a:xfrm>
            <a:off x="3328974" y="5358681"/>
            <a:ext cx="139789" cy="979958"/>
            <a:chOff x="3347378" y="5450889"/>
            <a:chExt cx="139789" cy="979958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xmlns="" id="{F6531056-BDDF-4594-8388-C4FE01A97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5450889"/>
              <a:ext cx="139789" cy="14175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D9A5F8D4-428D-4EC2-93BF-3CEC3E15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5723939"/>
              <a:ext cx="139789" cy="141758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xmlns="" id="{0EA08C9C-9C68-47A1-8129-24F4F20CF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6003339"/>
              <a:ext cx="139789" cy="141758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xmlns="" id="{389EB66B-EAFD-414E-AB4A-138AFF343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6289089"/>
              <a:ext cx="139789" cy="141758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EEB5D776-981A-4850-B986-1E491CDE8CFC}"/>
              </a:ext>
            </a:extLst>
          </p:cNvPr>
          <p:cNvGrpSpPr/>
          <p:nvPr/>
        </p:nvGrpSpPr>
        <p:grpSpPr>
          <a:xfrm>
            <a:off x="594653" y="5453931"/>
            <a:ext cx="139789" cy="694208"/>
            <a:chOff x="3347378" y="5450889"/>
            <a:chExt cx="139789" cy="694208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xmlns="" id="{EC0DD475-C6C2-4970-97DC-2D98EBDB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5450889"/>
              <a:ext cx="139789" cy="141758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xmlns="" id="{21CEE031-8D41-4612-B8F3-2C0C61DD4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5723939"/>
              <a:ext cx="139789" cy="141758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357189DB-4D9B-44BF-8F84-6CE24BD8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6003339"/>
              <a:ext cx="139789" cy="141758"/>
            </a:xfrm>
            <a:prstGeom prst="rect">
              <a:avLst/>
            </a:prstGeom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2E4CF5FF-3511-4520-BDE0-B027F5049696}"/>
              </a:ext>
            </a:extLst>
          </p:cNvPr>
          <p:cNvSpPr/>
          <p:nvPr/>
        </p:nvSpPr>
        <p:spPr>
          <a:xfrm>
            <a:off x="720888" y="5415704"/>
            <a:ext cx="2457468" cy="764312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ko-KR" altLang="en-US" sz="15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Accelerating SMART vessel &amp; Port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ko-KR" altLang="en-US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Set up the Data information ecosystem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ko-KR" altLang="en-US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R&amp;D for New Technology</a:t>
            </a:r>
            <a:endParaRPr lang="ko-KR" altLang="en-US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B33E40B2-B5F2-4CFA-8A07-8C507E6B68B5}"/>
              </a:ext>
            </a:extLst>
          </p:cNvPr>
          <p:cNvGrpSpPr/>
          <p:nvPr/>
        </p:nvGrpSpPr>
        <p:grpSpPr>
          <a:xfrm>
            <a:off x="6138203" y="5396781"/>
            <a:ext cx="139789" cy="694208"/>
            <a:chOff x="3347378" y="5450889"/>
            <a:chExt cx="139789" cy="694208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xmlns="" id="{9A9B2044-579F-4252-96F0-B1DA718C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5450889"/>
              <a:ext cx="139789" cy="141758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xmlns="" id="{A9BE5A21-B39E-40E3-91EA-8C869CF32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5723939"/>
              <a:ext cx="139789" cy="141758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xmlns="" id="{315D70A9-1F02-4C8F-9369-47747B3F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378" y="6003339"/>
              <a:ext cx="139789" cy="141758"/>
            </a:xfrm>
            <a:prstGeom prst="rect">
              <a:avLst/>
            </a:prstGeom>
          </p:spPr>
        </p:pic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B4BC42BC-770F-493E-BF4C-08F40BBE9378}"/>
              </a:ext>
            </a:extLst>
          </p:cNvPr>
          <p:cNvSpPr/>
          <p:nvPr/>
        </p:nvSpPr>
        <p:spPr>
          <a:xfrm>
            <a:off x="6334297" y="5354240"/>
            <a:ext cx="2702199" cy="87203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On-site realization automated facility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Commercialization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 latinLnBrk="0">
              <a:spcAft>
                <a:spcPts val="400"/>
              </a:spcAft>
              <a:tabLst>
                <a:tab pos="165100" algn="l"/>
              </a:tabLst>
            </a:pP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Incubating Start-up and establishing Data information ecosystem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14B51C-DFE3-4A8B-B381-F916F3B5DFC4}"/>
              </a:ext>
            </a:extLst>
          </p:cNvPr>
          <p:cNvSpPr txBox="1"/>
          <p:nvPr/>
        </p:nvSpPr>
        <p:spPr>
          <a:xfrm>
            <a:off x="510418" y="3014198"/>
            <a:ext cx="189236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300" b="1" dirty="0">
              <a:gradFill>
                <a:gsLst>
                  <a:gs pos="28319">
                    <a:srgbClr val="C53A03"/>
                  </a:gs>
                  <a:gs pos="40000">
                    <a:srgbClr val="C53A03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1400" b="1" spc="-150" dirty="0" smtClean="0">
                <a:gradFill>
                  <a:gsLst>
                    <a:gs pos="28319">
                      <a:srgbClr val="C53A03"/>
                    </a:gs>
                    <a:gs pos="40000">
                      <a:srgbClr val="C53A03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Reducing Loading/Unloading time </a:t>
            </a:r>
            <a:endParaRPr lang="ko-KR" altLang="en-US" sz="1400" b="1" dirty="0">
              <a:gradFill>
                <a:gsLst>
                  <a:gs pos="28319">
                    <a:srgbClr val="C53A03"/>
                  </a:gs>
                  <a:gs pos="40000">
                    <a:srgbClr val="C53A03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11B8667-2E23-4353-ACC4-93DD7613F923}"/>
              </a:ext>
            </a:extLst>
          </p:cNvPr>
          <p:cNvSpPr txBox="1"/>
          <p:nvPr/>
        </p:nvSpPr>
        <p:spPr>
          <a:xfrm>
            <a:off x="2251900" y="3052298"/>
            <a:ext cx="253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gradFill>
                  <a:gsLst>
                    <a:gs pos="28319">
                      <a:srgbClr val="C53A03"/>
                    </a:gs>
                    <a:gs pos="40000">
                      <a:srgbClr val="C53A03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Zeroing Major Accident,</a:t>
            </a:r>
            <a:endParaRPr lang="en-US" altLang="ko-KR" sz="1400" b="1" dirty="0">
              <a:gradFill>
                <a:gsLst>
                  <a:gs pos="28319">
                    <a:srgbClr val="C53A03"/>
                  </a:gs>
                  <a:gs pos="40000">
                    <a:srgbClr val="C53A03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1400" b="1" dirty="0" smtClean="0">
                <a:gradFill>
                  <a:gsLst>
                    <a:gs pos="28319">
                      <a:srgbClr val="C53A03"/>
                    </a:gs>
                    <a:gs pos="40000">
                      <a:srgbClr val="C53A03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Reducing Accident over 50%</a:t>
            </a:r>
            <a:endParaRPr lang="ko-KR" altLang="en-US" sz="1400" b="1" dirty="0">
              <a:gradFill>
                <a:gsLst>
                  <a:gs pos="28319">
                    <a:srgbClr val="C53A03"/>
                  </a:gs>
                  <a:gs pos="40000">
                    <a:srgbClr val="C53A03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8F41DBC-E0A3-4A06-A965-D843F8B17180}"/>
              </a:ext>
            </a:extLst>
          </p:cNvPr>
          <p:cNvSpPr txBox="1"/>
          <p:nvPr/>
        </p:nvSpPr>
        <p:spPr>
          <a:xfrm>
            <a:off x="4572000" y="3061823"/>
            <a:ext cx="2063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gradFill>
                  <a:gsLst>
                    <a:gs pos="28319">
                      <a:srgbClr val="C53A03"/>
                    </a:gs>
                    <a:gs pos="40000">
                      <a:srgbClr val="C53A03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Implementing Data information ecosystem</a:t>
            </a:r>
            <a:endParaRPr lang="ko-KR" altLang="en-US" sz="1400" b="1" dirty="0">
              <a:gradFill>
                <a:gsLst>
                  <a:gs pos="28319">
                    <a:srgbClr val="C53A03"/>
                  </a:gs>
                  <a:gs pos="40000">
                    <a:srgbClr val="C53A03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91BD845-7B38-4818-B313-D241D92307EE}"/>
              </a:ext>
            </a:extLst>
          </p:cNvPr>
          <p:cNvSpPr txBox="1"/>
          <p:nvPr/>
        </p:nvSpPr>
        <p:spPr>
          <a:xfrm>
            <a:off x="6711193" y="3061823"/>
            <a:ext cx="189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gradFill>
                  <a:gsLst>
                    <a:gs pos="28319">
                      <a:srgbClr val="C53A03"/>
                    </a:gs>
                    <a:gs pos="40000">
                      <a:srgbClr val="C53A03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Promoting 300 Start-Up</a:t>
            </a:r>
            <a:endParaRPr lang="ko-KR" altLang="en-US" sz="1400" b="1" dirty="0">
              <a:gradFill>
                <a:gsLst>
                  <a:gs pos="28319">
                    <a:srgbClr val="C53A03"/>
                  </a:gs>
                  <a:gs pos="40000">
                    <a:srgbClr val="C53A03"/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05D8911-4D7F-402F-AAEB-F554B27DF8FD}"/>
              </a:ext>
            </a:extLst>
          </p:cNvPr>
          <p:cNvSpPr/>
          <p:nvPr/>
        </p:nvSpPr>
        <p:spPr>
          <a:xfrm>
            <a:off x="1197472" y="4390376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2025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3C851129-9804-4059-9843-DA3367CC1DEE}"/>
              </a:ext>
            </a:extLst>
          </p:cNvPr>
          <p:cNvSpPr/>
          <p:nvPr/>
        </p:nvSpPr>
        <p:spPr>
          <a:xfrm>
            <a:off x="2689568" y="4390376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2017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483314BB-649A-4390-9104-2CD1FA0CEC68}"/>
              </a:ext>
            </a:extLst>
          </p:cNvPr>
          <p:cNvSpPr/>
          <p:nvPr/>
        </p:nvSpPr>
        <p:spPr>
          <a:xfrm>
            <a:off x="3784943" y="4390376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2025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7C6754E8-A005-4437-AB30-0475657E36DA}"/>
              </a:ext>
            </a:extLst>
          </p:cNvPr>
          <p:cNvSpPr/>
          <p:nvPr/>
        </p:nvSpPr>
        <p:spPr>
          <a:xfrm>
            <a:off x="5327993" y="4390376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2025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B67E4AD2-9C0E-4432-8F33-F5890A30DE74}"/>
              </a:ext>
            </a:extLst>
          </p:cNvPr>
          <p:cNvSpPr/>
          <p:nvPr/>
        </p:nvSpPr>
        <p:spPr>
          <a:xfrm>
            <a:off x="7375868" y="4390376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2025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DC630FB0-3D1F-4FFD-8C85-6B0913F0BFDA}"/>
              </a:ext>
            </a:extLst>
          </p:cNvPr>
          <p:cNvSpPr/>
          <p:nvPr/>
        </p:nvSpPr>
        <p:spPr>
          <a:xfrm>
            <a:off x="437009" y="2113010"/>
            <a:ext cx="80654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>
              <a:spcBef>
                <a:spcPct val="0"/>
              </a:spcBef>
              <a:buClr>
                <a:srgbClr val="E7E6E6"/>
              </a:buClr>
              <a:buSzPct val="100000"/>
            </a:pPr>
            <a:r>
              <a:rPr lang="en-US" altLang="ko-KR" sz="1400" b="1" kern="0" dirty="0" smtClean="0">
                <a:ln cap="sq">
                  <a:solidFill>
                    <a:srgbClr val="5B9BD5">
                      <a:alpha val="0"/>
                    </a:srgbClr>
                  </a:solidFill>
                  <a:miter lim="800000"/>
                </a:ln>
                <a:gradFill>
                  <a:gsLst>
                    <a:gs pos="41593">
                      <a:schemeClr val="tx1">
                        <a:lumMod val="85000"/>
                        <a:lumOff val="15000"/>
                      </a:schemeClr>
                    </a:gs>
                    <a:gs pos="28319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Establishing Infrastructure 2025</a:t>
            </a:r>
            <a:r>
              <a:rPr lang="en-US" altLang="ko-KR" sz="1400" b="1" kern="0" spc="-100" dirty="0" smtClean="0">
                <a:ln cap="sq">
                  <a:solidFill>
                    <a:srgbClr val="5B9BD5">
                      <a:alpha val="0"/>
                    </a:srgbClr>
                  </a:solidFill>
                  <a:miter lim="800000"/>
                </a:ln>
                <a:gradFill>
                  <a:gsLst>
                    <a:gs pos="10619">
                      <a:srgbClr val="35418E"/>
                    </a:gs>
                    <a:gs pos="28319">
                      <a:srgbClr val="35418E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</a:t>
            </a:r>
            <a:r>
              <a:rPr lang="en-US" altLang="ko-KR" sz="1200" b="1" kern="0" dirty="0" smtClean="0">
                <a:ln cap="sq">
                  <a:solidFill>
                    <a:srgbClr val="5B9BD5">
                      <a:alpha val="0"/>
                    </a:srgbClr>
                  </a:solidFill>
                  <a:miter lim="800000"/>
                </a:ln>
                <a:gradFill>
                  <a:gsLst>
                    <a:gs pos="10619">
                      <a:srgbClr val="35418E"/>
                    </a:gs>
                    <a:gs pos="28319">
                      <a:srgbClr val="35418E"/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b="1" kern="0" dirty="0" smtClean="0">
                <a:ln cap="sq">
                  <a:solidFill>
                    <a:srgbClr val="5B9BD5">
                      <a:alpha val="0"/>
                    </a:srgbClr>
                  </a:solidFill>
                  <a:miter lim="800000"/>
                </a:ln>
                <a:gradFill>
                  <a:gsLst>
                    <a:gs pos="10619">
                      <a:srgbClr val="35418E"/>
                    </a:gs>
                    <a:gs pos="28319">
                      <a:srgbClr val="35418E"/>
                    </a:gs>
                  </a:gsLst>
                  <a:lin ang="5400000" scaled="1"/>
                </a:gra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Technology R&amp;D</a:t>
            </a:r>
            <a:r>
              <a:rPr lang="en-US" altLang="ko-KR" sz="1400" kern="0" dirty="0" smtClean="0">
                <a:ln cap="sq">
                  <a:solidFill>
                    <a:srgbClr val="5B9BD5">
                      <a:alpha val="0"/>
                    </a:srgbClr>
                  </a:solidFill>
                  <a:miter lim="800000"/>
                </a:ln>
                <a:gradFill>
                  <a:gsLst>
                    <a:gs pos="10619">
                      <a:srgbClr val="35418E"/>
                    </a:gs>
                    <a:gs pos="28319">
                      <a:srgbClr val="35418E"/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• Complete Test &amp;Validation</a:t>
            </a:r>
            <a:endParaRPr lang="ko-KR" altLang="en-US" sz="1200" kern="0" dirty="0">
              <a:ln cap="sq">
                <a:solidFill>
                  <a:srgbClr val="5B9BD5">
                    <a:alpha val="0"/>
                  </a:srgbClr>
                </a:solidFill>
                <a:miter lim="800000"/>
              </a:ln>
              <a:gradFill>
                <a:gsLst>
                  <a:gs pos="10619">
                    <a:srgbClr val="35418E"/>
                  </a:gs>
                  <a:gs pos="28319">
                    <a:srgbClr val="35418E"/>
                  </a:gs>
                </a:gsLst>
                <a:lin ang="5400000" scaled="1"/>
              </a:gra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A7E3FF2F-8831-420F-934E-B38375F027BA}"/>
              </a:ext>
            </a:extLst>
          </p:cNvPr>
          <p:cNvSpPr/>
          <p:nvPr/>
        </p:nvSpPr>
        <p:spPr>
          <a:xfrm>
            <a:off x="2201007" y="1289030"/>
            <a:ext cx="4742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57200" algn="ctr">
              <a:spcBef>
                <a:spcPct val="0"/>
              </a:spcBef>
              <a:buClr>
                <a:srgbClr val="E7E6E6"/>
              </a:buClr>
              <a:buSzPct val="100000"/>
            </a:pPr>
            <a:r>
              <a:rPr lang="en-US" altLang="ko-KR" sz="2400" b="1" kern="0" dirty="0" smtClean="0">
                <a:ln cap="sq">
                  <a:solidFill>
                    <a:srgbClr val="5B9BD5">
                      <a:alpha val="0"/>
                    </a:srgbClr>
                  </a:solidFill>
                  <a:miter lim="800000"/>
                </a:ln>
                <a:gradFill>
                  <a:gsLst>
                    <a:gs pos="60177">
                      <a:srgbClr val="FFC000"/>
                    </a:gs>
                    <a:gs pos="41593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SMART Maritime Logistics 2030</a:t>
            </a:r>
            <a:endParaRPr lang="ko-KR" altLang="en-US" sz="2400" b="1" kern="0" dirty="0">
              <a:ln cap="sq">
                <a:solidFill>
                  <a:srgbClr val="5B9BD5">
                    <a:alpha val="0"/>
                  </a:srgbClr>
                </a:solidFill>
                <a:miter lim="800000"/>
              </a:ln>
              <a:gradFill>
                <a:gsLst>
                  <a:gs pos="60177">
                    <a:srgbClr val="FFC000"/>
                  </a:gs>
                  <a:gs pos="41593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사각형: 둥근 위쪽 모서리 41">
            <a:extLst>
              <a:ext uri="{FF2B5EF4-FFF2-40B4-BE49-F238E27FC236}">
                <a16:creationId xmlns:a16="http://schemas.microsoft.com/office/drawing/2014/main" xmlns="" id="{82F539BF-F9C4-4C1A-9F5D-B6A9B478F461}"/>
              </a:ext>
            </a:extLst>
          </p:cNvPr>
          <p:cNvSpPr/>
          <p:nvPr/>
        </p:nvSpPr>
        <p:spPr>
          <a:xfrm rot="16200000">
            <a:off x="8980490" y="6629675"/>
            <a:ext cx="133350" cy="2000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A5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xmlns="" id="{4561612E-0ADB-4563-A24A-A0D68B113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22" y="6650936"/>
            <a:ext cx="243498" cy="14123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fld id="{87EC810E-F784-4439-A0DB-2C7343AB6795}" type="slidenum">
              <a:rPr lang="en-US" altLang="ko-KR" sz="700" kern="12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pPr marL="0" algn="ctr" defTabSz="914400" rtl="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altLang="ko-KR" sz="7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FD37F8C-461D-4478-A28B-9FF8856C9830}"/>
              </a:ext>
            </a:extLst>
          </p:cNvPr>
          <p:cNvSpPr txBox="1"/>
          <p:nvPr/>
        </p:nvSpPr>
        <p:spPr>
          <a:xfrm>
            <a:off x="3623210" y="3774644"/>
            <a:ext cx="993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1770">
                      <a:srgbClr val="C00000"/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1,153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1770">
                    <a:srgbClr val="C00000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87E9BC4-3ECB-4B62-9685-F5DCC915935E}"/>
              </a:ext>
            </a:extLst>
          </p:cNvPr>
          <p:cNvSpPr txBox="1"/>
          <p:nvPr/>
        </p:nvSpPr>
        <p:spPr>
          <a:xfrm>
            <a:off x="2584524" y="3641479"/>
            <a:ext cx="98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2,582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F80E6D5-5C6D-483E-9290-C053E7F2CCE9}"/>
              </a:ext>
            </a:extLst>
          </p:cNvPr>
          <p:cNvSpPr txBox="1"/>
          <p:nvPr/>
        </p:nvSpPr>
        <p:spPr>
          <a:xfrm>
            <a:off x="1598969" y="3718318"/>
            <a:ext cx="99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1770">
                      <a:srgbClr val="C00000"/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Within 24hrs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1770">
                    <a:srgbClr val="C00000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1BB15C2-9FBA-4AAC-A7DC-BBF01CCA2ECA}"/>
              </a:ext>
            </a:extLst>
          </p:cNvPr>
          <p:cNvSpPr txBox="1"/>
          <p:nvPr/>
        </p:nvSpPr>
        <p:spPr>
          <a:xfrm>
            <a:off x="395536" y="3581785"/>
            <a:ext cx="98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40</a:t>
            </a: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hrs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00" y="3671321"/>
            <a:ext cx="416306" cy="15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09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8ADB811-66E5-48FB-B648-45AAE3F5A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6" b="4312"/>
          <a:stretch/>
        </p:blipFill>
        <p:spPr>
          <a:xfrm>
            <a:off x="0" y="954789"/>
            <a:ext cx="9144000" cy="5540050"/>
          </a:xfrm>
          <a:prstGeom prst="rect">
            <a:avLst/>
          </a:prstGeom>
        </p:spPr>
      </p:pic>
      <p:sp>
        <p:nvSpPr>
          <p:cNvPr id="18" name="제목 17">
            <a:extLst>
              <a:ext uri="{FF2B5EF4-FFF2-40B4-BE49-F238E27FC236}">
                <a16:creationId xmlns:a16="http://schemas.microsoft.com/office/drawing/2014/main" xmlns="" id="{1D03876E-5DB9-48E5-A170-A02D5B42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07" y="277218"/>
            <a:ext cx="8624580" cy="861774"/>
          </a:xfrm>
        </p:spPr>
        <p:txBody>
          <a:bodyPr/>
          <a:lstStyle/>
          <a:p>
            <a:r>
              <a:rPr lang="en-US" altLang="ko-KR" dirty="0" smtClean="0"/>
              <a:t>Strategy 1</a:t>
            </a:r>
            <a:r>
              <a:rPr lang="en-US" altLang="ko-KR" dirty="0"/>
              <a:t>. </a:t>
            </a:r>
            <a:r>
              <a:rPr lang="en-US" altLang="ko-KR" dirty="0" smtClean="0"/>
              <a:t>Infrastructure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453" y="4836350"/>
            <a:ext cx="41865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R&amp;D</a:t>
            </a:r>
            <a:r>
              <a:rPr kumimoji="0" lang="en-US" altLang="ko-KR" sz="1200" b="1" i="0" u="none" strike="noStrike" kern="1200" cap="none" spc="-5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for New Technology</a:t>
            </a:r>
            <a:endParaRPr kumimoji="0" lang="ko-KR" altLang="en-US" sz="12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107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464" y="1474450"/>
            <a:ext cx="6450572" cy="43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Advanced, Automated Port/ R&amp;D of Autonomous</a:t>
            </a:r>
            <a:r>
              <a:rPr kumimoji="0" lang="en-US" altLang="ko-KR" sz="1200" b="1" i="0" u="none" strike="noStrike" kern="1200" cap="none" spc="-5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Vessel technology</a:t>
            </a:r>
            <a:endParaRPr kumimoji="0" lang="ko-KR" altLang="en-US" sz="12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200" y="3127758"/>
            <a:ext cx="4344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Data map+ Data information </a:t>
            </a:r>
            <a:r>
              <a:rPr kumimoji="0" lang="ko-KR" altLang="en-US" sz="12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</a:t>
            </a:r>
            <a:endParaRPr kumimoji="0" lang="ko-KR" altLang="en-US" sz="12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E2A98F6B-74D8-4366-AC78-14FBF8A49496}"/>
              </a:ext>
            </a:extLst>
          </p:cNvPr>
          <p:cNvGrpSpPr/>
          <p:nvPr/>
        </p:nvGrpSpPr>
        <p:grpSpPr>
          <a:xfrm>
            <a:off x="3890437" y="1874737"/>
            <a:ext cx="5816988" cy="923330"/>
            <a:chOff x="3128847" y="1674210"/>
            <a:chExt cx="5363841" cy="923330"/>
          </a:xfrm>
        </p:grpSpPr>
        <p:sp>
          <p:nvSpPr>
            <p:cNvPr id="118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013" y="1674210"/>
              <a:ext cx="5253675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lvl="0" fontAlgn="base">
                <a:lnSpc>
                  <a:spcPct val="150000"/>
                </a:lnSpc>
                <a:defRPr/>
              </a:pPr>
              <a:r>
                <a:rPr kumimoji="0" lang="en-US" altLang="ko-KR" sz="12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Develop </a:t>
              </a:r>
              <a:r>
                <a:rPr kumimoji="0" lang="en-US" altLang="ko-KR" sz="1200" b="1" dirty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and </a:t>
              </a:r>
              <a:r>
                <a:rPr kumimoji="0" lang="en-US" altLang="ko-KR" sz="12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validate 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Automated loading/Unloading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</a:t>
              </a:r>
            </a:p>
            <a:p>
              <a:pPr lvl="0" fontAlgn="base">
                <a:lnSpc>
                  <a:spcPct val="150000"/>
                </a:lnSpc>
                <a:defRPr/>
              </a:pP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facility &amp; advanced port operation system</a:t>
              </a:r>
            </a:p>
            <a:p>
              <a:pPr lvl="0" fontAlgn="base">
                <a:lnSpc>
                  <a:spcPct val="150000"/>
                </a:lnSpc>
                <a:defRPr/>
              </a:pPr>
              <a:r>
                <a:rPr kumimoji="0" lang="en-US" altLang="ko-KR" sz="1200" b="1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Develop and Validate Autonomous Vessel Technology</a:t>
              </a:r>
              <a:endParaRPr kumimoji="0" lang="ko-KR" altLang="en-US" sz="105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xmlns="" id="{53464B64-931F-4992-9889-C3CFF52D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847" y="1827579"/>
              <a:ext cx="139789" cy="141758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A4E73C62-BBE4-4629-A662-FEEFB8EDD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3635" y="2348109"/>
              <a:ext cx="135002" cy="136903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ECD1EB08-C74A-434C-AB4F-D8A643B38F12}"/>
              </a:ext>
            </a:extLst>
          </p:cNvPr>
          <p:cNvGrpSpPr/>
          <p:nvPr/>
        </p:nvGrpSpPr>
        <p:grpSpPr>
          <a:xfrm>
            <a:off x="3811323" y="3505191"/>
            <a:ext cx="5369188" cy="923330"/>
            <a:chOff x="4229647" y="3742613"/>
            <a:chExt cx="4153031" cy="923330"/>
          </a:xfrm>
        </p:grpSpPr>
        <p:sp>
          <p:nvSpPr>
            <p:cNvPr id="33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436" y="3742613"/>
              <a:ext cx="4013242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dist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spc="-30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Make Diagram of Current Data information status &amp;Demand condition</a:t>
              </a:r>
              <a:endParaRPr kumimoji="0" lang="en-US" altLang="ko-KR" sz="1200" b="1" i="0" u="none" strike="noStrike" kern="1200" cap="none" spc="-30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Analyzing information providing condition, Establishing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Data information ecosystem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xmlns="" id="{B95D52D1-6909-4430-B347-7A98E424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9647" y="3867955"/>
              <a:ext cx="139789" cy="141758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xmlns="" id="{E859F864-6E47-4E26-A186-647DA7975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1064" y="4433095"/>
              <a:ext cx="139789" cy="141758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9B60FED0-B6EE-454F-B4BB-399835EF66C9}"/>
              </a:ext>
            </a:extLst>
          </p:cNvPr>
          <p:cNvGrpSpPr/>
          <p:nvPr/>
        </p:nvGrpSpPr>
        <p:grpSpPr>
          <a:xfrm>
            <a:off x="4413796" y="5260417"/>
            <a:ext cx="4730204" cy="923330"/>
            <a:chOff x="3816825" y="5661248"/>
            <a:chExt cx="4730204" cy="923330"/>
          </a:xfrm>
        </p:grpSpPr>
        <p:sp>
          <p:nvSpPr>
            <p:cNvPr id="116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118" y="5661248"/>
              <a:ext cx="464391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Develop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SMART Container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Develop Automated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loading/unloading system of 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Autonomous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vehicle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xmlns="" id="{B21AA3F2-922D-4CD4-A901-E66F725B1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6825" y="5784671"/>
              <a:ext cx="139789" cy="141758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xmlns="" id="{D4E79737-98EF-45F3-8882-442CBBB7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6825" y="6081574"/>
              <a:ext cx="139789" cy="141758"/>
            </a:xfrm>
            <a:prstGeom prst="rect">
              <a:avLst/>
            </a:prstGeom>
          </p:spPr>
        </p:pic>
      </p:grpSp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xmlns="" id="{26E906CC-8CB3-4B01-8652-BEE7880D965F}"/>
              </a:ext>
            </a:extLst>
          </p:cNvPr>
          <p:cNvSpPr/>
          <p:nvPr/>
        </p:nvSpPr>
        <p:spPr>
          <a:xfrm flipV="1">
            <a:off x="7148785" y="4000357"/>
            <a:ext cx="171133" cy="197134"/>
          </a:xfrm>
          <a:prstGeom prst="rightArrow">
            <a:avLst>
              <a:gd name="adj1" fmla="val 50000"/>
              <a:gd name="adj2" fmla="val 79565"/>
            </a:avLst>
          </a:prstGeom>
          <a:gradFill flip="none" rotWithShape="1">
            <a:gsLst>
              <a:gs pos="47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3489079" y="2630299"/>
            <a:ext cx="435106" cy="653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3524566" y="2424606"/>
            <a:ext cx="725177" cy="260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V="1">
            <a:off x="3561597" y="2307658"/>
            <a:ext cx="725177" cy="617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180528" y="4962950"/>
            <a:ext cx="38003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latinLnBrk="0" hangingPunct="0">
              <a:spcAft>
                <a:spcPts val="1200"/>
              </a:spcAft>
              <a:defRPr/>
            </a:pPr>
            <a:r>
              <a:rPr kumimoji="1" lang="en-US" altLang="ko-KR" sz="2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Establishing </a:t>
            </a:r>
          </a:p>
          <a:p>
            <a:pPr lvl="0" algn="ctr" eaLnBrk="0" fontAlgn="base" latinLnBrk="0" hangingPunct="0">
              <a:spcAft>
                <a:spcPts val="1200"/>
              </a:spcAft>
              <a:defRPr/>
            </a:pPr>
            <a:r>
              <a:rPr kumimoji="1" lang="en-US" altLang="ko-KR" sz="24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Infrastructure</a:t>
            </a:r>
            <a:endParaRPr kumimoji="1" lang="en-US" altLang="ko-KR" sz="2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467544" y="1340768"/>
            <a:ext cx="936104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144208" y="2566059"/>
            <a:ext cx="936104" cy="2880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1691680" y="1722629"/>
            <a:ext cx="1390784" cy="3421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2797647" y="3409489"/>
            <a:ext cx="936104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5083" y="1361400"/>
            <a:ext cx="1086149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SMART Port</a:t>
            </a:r>
            <a:endParaRPr lang="ko-KR" alt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2824381" y="3443218"/>
            <a:ext cx="936104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SMART Port</a:t>
            </a:r>
            <a:endParaRPr lang="ko-KR" alt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118543" y="2601255"/>
            <a:ext cx="1072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SMART Vessel</a:t>
            </a:r>
            <a:endParaRPr lang="ko-KR" alt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1675598" y="1734392"/>
            <a:ext cx="140686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/>
              <a:t>SMART Maritime Communication Network</a:t>
            </a:r>
            <a:endParaRPr lang="ko-KR" alt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30439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D16B286-C390-4C4E-B5CE-2CCF63CDB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85" b="6951"/>
          <a:stretch/>
        </p:blipFill>
        <p:spPr>
          <a:xfrm>
            <a:off x="0" y="979660"/>
            <a:ext cx="9144000" cy="5401668"/>
          </a:xfrm>
          <a:prstGeom prst="rect">
            <a:avLst/>
          </a:prstGeom>
        </p:spPr>
      </p:pic>
      <p:sp>
        <p:nvSpPr>
          <p:cNvPr id="18" name="제목 17">
            <a:extLst>
              <a:ext uri="{FF2B5EF4-FFF2-40B4-BE49-F238E27FC236}">
                <a16:creationId xmlns:a16="http://schemas.microsoft.com/office/drawing/2014/main" xmlns="" id="{1D03876E-5DB9-48E5-A170-A02D5B42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24" y="295688"/>
            <a:ext cx="8624580" cy="430887"/>
          </a:xfrm>
        </p:spPr>
        <p:txBody>
          <a:bodyPr/>
          <a:lstStyle/>
          <a:p>
            <a:r>
              <a:rPr lang="en-US" altLang="ko-KR" dirty="0" smtClean="0"/>
              <a:t>Strategy 2</a:t>
            </a:r>
            <a:r>
              <a:rPr lang="en-US" altLang="ko-KR" dirty="0"/>
              <a:t>. </a:t>
            </a:r>
            <a:r>
              <a:rPr lang="en-US" altLang="ko-KR" dirty="0" smtClean="0"/>
              <a:t>Support  Industry and Job creation</a:t>
            </a:r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0" name="Rectangle 304">
            <a:extLst>
              <a:ext uri="{FF2B5EF4-FFF2-40B4-BE49-F238E27FC236}">
                <a16:creationId xmlns:a16="http://schemas.microsoft.com/office/drawing/2014/main" xmlns="" id="{4CB41F5D-1298-4D7F-9BCD-1EECC1DEE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70" y="5047343"/>
            <a:ext cx="26929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Support Industry &amp;</a:t>
            </a:r>
            <a:r>
              <a:rPr kumimoji="1" lang="en-US" altLang="ko-KR" sz="2400" b="1" i="0" u="none" strike="noStrike" kern="1200" cap="none" spc="0" normalizeH="0" noProof="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Job Creation  </a:t>
            </a:r>
            <a:endParaRPr kumimoji="1" lang="en-US" altLang="ko-KR" sz="2400" b="1" i="0" u="none" strike="noStrike" kern="1200" cap="none" spc="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5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5266946"/>
            <a:ext cx="41435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Public-Private</a:t>
            </a:r>
            <a:r>
              <a:rPr kumimoji="0" lang="en-US" altLang="ko-KR" sz="1200" b="1" i="0" u="none" strike="noStrike" kern="1200" cap="none" spc="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consultative body</a:t>
            </a:r>
            <a:endParaRPr kumimoji="0" lang="ko-KR" altLang="en-US" sz="12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107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839" y="1372700"/>
            <a:ext cx="43204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en-US" altLang="ko-KR" sz="1200" b="1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latin typeface="HY그래픽" pitchFamily="18" charset="-127"/>
                <a:ea typeface="HY그래픽" pitchFamily="18" charset="-127"/>
              </a:rPr>
              <a:t>Support</a:t>
            </a:r>
            <a:r>
              <a:rPr kumimoji="0" lang="ko-KR" altLang="en-US" sz="1200" b="1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latin typeface="HY그래픽" pitchFamily="18" charset="-127"/>
                <a:ea typeface="HY그래픽" pitchFamily="18" charset="-127"/>
              </a:rPr>
              <a:t> </a:t>
            </a:r>
            <a:r>
              <a:rPr kumimoji="0" lang="en-US" altLang="ko-KR" sz="1200" b="1" spc="-5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latin typeface="HY그래픽" pitchFamily="18" charset="-127"/>
                <a:ea typeface="HY그래픽" pitchFamily="18" charset="-127"/>
              </a:rPr>
              <a:t>r</a:t>
            </a:r>
            <a:r>
              <a:rPr kumimoji="0" lang="en-US" altLang="ko-KR" sz="12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elated Maritime Industry</a:t>
            </a:r>
            <a:endParaRPr kumimoji="0" lang="ko-KR" altLang="en-US" sz="1200" b="1" i="0" u="none" strike="noStrike" kern="1200" cap="none" spc="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839" y="2513650"/>
            <a:ext cx="36847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Support</a:t>
            </a:r>
            <a:r>
              <a:rPr kumimoji="0" lang="en-US" altLang="ko-KR" sz="1200" b="1" i="0" u="none" strike="noStrike" kern="1200" cap="none" spc="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Start-Up from A to Z</a:t>
            </a:r>
            <a:endParaRPr kumimoji="0" lang="ko-KR" altLang="en-US" sz="12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42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839" y="3684077"/>
            <a:ext cx="38209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Cultivating</a:t>
            </a:r>
            <a:r>
              <a:rPr kumimoji="0" lang="en-US" altLang="ko-KR" sz="1200" b="1" i="0" u="none" strike="noStrike" kern="1200" cap="none" spc="-5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Experts and </a:t>
            </a:r>
            <a:r>
              <a:rPr kumimoji="0" lang="en-US" altLang="ko-KR" sz="1200" b="1" i="0" u="none" strike="noStrike" kern="1200" cap="none" spc="-5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EE0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Job Creation</a:t>
            </a:r>
            <a:endParaRPr kumimoji="0" lang="ko-KR" altLang="en-US" sz="1200" b="1" i="0" u="none" strike="noStrike" kern="1200" cap="none" spc="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srgbClr val="FEE000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4D7F336A-EFD2-4E11-A0B9-20A967BE96E8}"/>
              </a:ext>
            </a:extLst>
          </p:cNvPr>
          <p:cNvGrpSpPr/>
          <p:nvPr/>
        </p:nvGrpSpPr>
        <p:grpSpPr>
          <a:xfrm>
            <a:off x="4445972" y="4095711"/>
            <a:ext cx="5382612" cy="1071318"/>
            <a:chOff x="4247171" y="4496763"/>
            <a:chExt cx="4244984" cy="1071318"/>
          </a:xfrm>
        </p:grpSpPr>
        <p:sp>
          <p:nvSpPr>
            <p:cNvPr id="43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315" y="4496763"/>
              <a:ext cx="4139840" cy="603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“Logistic</a:t>
              </a:r>
              <a:r>
                <a:rPr kumimoji="0" lang="ko-KR" altLang="en-US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+ ICT”, 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“Seamanship</a:t>
              </a:r>
              <a:r>
                <a:rPr kumimoji="0" lang="ko-KR" altLang="en-US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+ ICT” 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Cultivating Experts</a:t>
              </a:r>
            </a:p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Make Policy for Job creation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xmlns="" id="{25860B5A-4178-4BF6-94B0-025609AE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2253" y="4683991"/>
              <a:ext cx="139789" cy="141758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xmlns="" id="{52724D63-B1C1-43E9-8BBA-CA947477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7171" y="5426323"/>
              <a:ext cx="139789" cy="141758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5B376A4B-D1B3-4073-851D-5AC345F764F0}"/>
              </a:ext>
            </a:extLst>
          </p:cNvPr>
          <p:cNvGrpSpPr/>
          <p:nvPr/>
        </p:nvGrpSpPr>
        <p:grpSpPr>
          <a:xfrm>
            <a:off x="4453466" y="5657964"/>
            <a:ext cx="4583030" cy="461665"/>
            <a:chOff x="3651361" y="6050995"/>
            <a:chExt cx="4383230" cy="461665"/>
          </a:xfrm>
        </p:grpSpPr>
        <p:sp>
          <p:nvSpPr>
            <p:cNvPr id="116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956" y="6050995"/>
              <a:ext cx="430563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Private Consultative Body + Experts</a:t>
              </a:r>
              <a:r>
                <a:rPr kumimoji="0" lang="ko-KR" altLang="en-US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+ 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Government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  <a:sym typeface="Wingdings" pitchFamily="2" charset="2"/>
                </a:rPr>
                <a:t>    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  <a:sym typeface="Wingdings" pitchFamily="2" charset="2"/>
                </a:rPr>
                <a:t>Continuous Communication· Develop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  <a:sym typeface="Wingdings" pitchFamily="2" charset="2"/>
                </a:rPr>
                <a:t> policy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xmlns="" id="{6859A178-3F01-43CB-93EE-F9F2FC8ED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1361" y="6129613"/>
              <a:ext cx="139789" cy="141758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4F29A7EB-BC20-4379-BD65-1292CE5A911C}"/>
              </a:ext>
            </a:extLst>
          </p:cNvPr>
          <p:cNvGrpSpPr/>
          <p:nvPr/>
        </p:nvGrpSpPr>
        <p:grpSpPr>
          <a:xfrm>
            <a:off x="4340989" y="2924476"/>
            <a:ext cx="5343579" cy="646331"/>
            <a:chOff x="4147749" y="2991950"/>
            <a:chExt cx="4983463" cy="900724"/>
          </a:xfrm>
        </p:grpSpPr>
        <p:sp>
          <p:nvSpPr>
            <p:cNvPr id="33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005" y="2991950"/>
              <a:ext cx="4898207" cy="900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Establishing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Dedicated Center</a:t>
              </a: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/  Cultivating Experts, Service development~ Support investment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xmlns="" id="{C3EEFE9D-F116-41FF-8758-FF127C222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7749" y="3194824"/>
              <a:ext cx="139789" cy="141758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17C8B7FF-5338-42AD-A4FF-F329CC9320CB}"/>
              </a:ext>
            </a:extLst>
          </p:cNvPr>
          <p:cNvGrpSpPr/>
          <p:nvPr/>
        </p:nvGrpSpPr>
        <p:grpSpPr>
          <a:xfrm>
            <a:off x="4469145" y="1749298"/>
            <a:ext cx="4727228" cy="334167"/>
            <a:chOff x="3041760" y="1556792"/>
            <a:chExt cx="4727228" cy="334167"/>
          </a:xfrm>
        </p:grpSpPr>
        <p:sp>
          <p:nvSpPr>
            <p:cNvPr id="118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840" y="1556792"/>
              <a:ext cx="4637148" cy="326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Invest to</a:t>
              </a:r>
              <a:r>
                <a:rPr kumimoji="0" lang="en-US" altLang="ko-KR" sz="12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R&amp;D , Support Industry enter the global market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xmlns="" id="{332081AF-19D0-4086-988A-32F1A38E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1760" y="1749201"/>
              <a:ext cx="139789" cy="141758"/>
            </a:xfrm>
            <a:prstGeom prst="rect">
              <a:avLst/>
            </a:prstGeom>
          </p:spPr>
        </p:pic>
      </p:grp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xmlns="" id="{226CB61A-5622-4132-994B-CEBCF86AD4CC}"/>
              </a:ext>
            </a:extLst>
          </p:cNvPr>
          <p:cNvSpPr/>
          <p:nvPr/>
        </p:nvSpPr>
        <p:spPr>
          <a:xfrm rot="10800000" flipH="1">
            <a:off x="7030621" y="4664983"/>
            <a:ext cx="297599" cy="104727"/>
          </a:xfrm>
          <a:prstGeom prst="rightArrow">
            <a:avLst>
              <a:gd name="adj1" fmla="val 50000"/>
              <a:gd name="adj2" fmla="val 79565"/>
            </a:avLst>
          </a:prstGeom>
          <a:gradFill flip="none" rotWithShape="1">
            <a:gsLst>
              <a:gs pos="47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화살표: 오른쪽 53">
            <a:extLst>
              <a:ext uri="{FF2B5EF4-FFF2-40B4-BE49-F238E27FC236}">
                <a16:creationId xmlns:a16="http://schemas.microsoft.com/office/drawing/2014/main" xmlns="" id="{D43800F0-BD71-4154-B90B-86B1AF6D1126}"/>
              </a:ext>
            </a:extLst>
          </p:cNvPr>
          <p:cNvSpPr/>
          <p:nvPr/>
        </p:nvSpPr>
        <p:spPr>
          <a:xfrm>
            <a:off x="4625073" y="6213358"/>
            <a:ext cx="198131" cy="193237"/>
          </a:xfrm>
          <a:prstGeom prst="rightArrow">
            <a:avLst>
              <a:gd name="adj1" fmla="val 50000"/>
              <a:gd name="adj2" fmla="val 79565"/>
            </a:avLst>
          </a:prstGeom>
          <a:gradFill flip="none" rotWithShape="1">
            <a:gsLst>
              <a:gs pos="47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8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936DCB9C-CF2E-4CE4-898A-7BF532232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7" b="6950"/>
          <a:stretch/>
        </p:blipFill>
        <p:spPr>
          <a:xfrm>
            <a:off x="0" y="1009230"/>
            <a:ext cx="9144000" cy="5359066"/>
          </a:xfrm>
          <a:prstGeom prst="rect">
            <a:avLst/>
          </a:prstGeom>
        </p:spPr>
      </p:pic>
      <p:sp>
        <p:nvSpPr>
          <p:cNvPr id="18" name="제목 17">
            <a:extLst>
              <a:ext uri="{FF2B5EF4-FFF2-40B4-BE49-F238E27FC236}">
                <a16:creationId xmlns:a16="http://schemas.microsoft.com/office/drawing/2014/main" xmlns="" id="{1D03876E-5DB9-48E5-A170-A02D5B42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24" y="295688"/>
            <a:ext cx="8624580" cy="430887"/>
          </a:xfrm>
        </p:spPr>
        <p:txBody>
          <a:bodyPr/>
          <a:lstStyle/>
          <a:p>
            <a:r>
              <a:rPr lang="en-US" altLang="ko-KR" dirty="0" smtClean="0"/>
              <a:t>Strategy 3</a:t>
            </a:r>
            <a:r>
              <a:rPr lang="en-US" altLang="ko-KR" dirty="0"/>
              <a:t>. </a:t>
            </a:r>
            <a:r>
              <a:rPr lang="en-US" altLang="ko-KR" dirty="0" smtClean="0"/>
              <a:t>Pilot project and On-site realization</a:t>
            </a:r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199" y="4613769"/>
            <a:ext cx="53037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-8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Start-Up</a:t>
            </a:r>
            <a:r>
              <a:rPr kumimoji="0" lang="en-US" altLang="ko-KR" sz="1600" b="1" i="0" u="none" strike="noStrike" kern="1200" cap="none" spc="-80" normalizeH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and Data information ecosystem</a:t>
            </a:r>
            <a:endParaRPr kumimoji="0" lang="ko-KR" altLang="en-US" sz="1600" b="1" i="0" u="none" strike="noStrike" kern="1200" cap="none" spc="-8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</p:txBody>
      </p:sp>
      <p:sp>
        <p:nvSpPr>
          <p:cNvPr id="107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199" y="1320771"/>
            <a:ext cx="4074308" cy="39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-5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Automated Port facility</a:t>
            </a:r>
            <a:endParaRPr kumimoji="0" lang="ko-KR" altLang="en-US" sz="16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그래픽" pitchFamily="18" charset="-127"/>
              <a:ea typeface="HY그래픽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-5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Rectangle 304">
            <a:extLst>
              <a:ext uri="{FF2B5EF4-FFF2-40B4-BE49-F238E27FC236}">
                <a16:creationId xmlns:a16="http://schemas.microsoft.com/office/drawing/2014/main" xmlns="" id="{347D3B14-AED8-41AD-947E-091EE1A8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722" y="2822045"/>
            <a:ext cx="5301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-8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Advanced Port </a:t>
            </a:r>
            <a:r>
              <a:rPr kumimoji="0" lang="en-US" altLang="ko-KR" sz="1600" b="1" spc="-8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latin typeface="HY그래픽" pitchFamily="18" charset="-127"/>
                <a:ea typeface="HY그래픽" pitchFamily="18" charset="-127"/>
              </a:rPr>
              <a:t>&amp;</a:t>
            </a:r>
            <a:r>
              <a:rPr kumimoji="0" lang="ko-KR" altLang="en-US" sz="1600" b="1" i="0" u="none" strike="noStrike" kern="1200" cap="none" spc="-8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</a:t>
            </a:r>
            <a:r>
              <a:rPr kumimoji="0" lang="en-US" altLang="ko-KR" sz="1600" b="1" i="0" u="none" strike="noStrike" kern="1200" cap="none" spc="-8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On-Site realization</a:t>
            </a:r>
            <a:r>
              <a:rPr kumimoji="0" lang="en-US" altLang="ko-KR" sz="1600" b="1" i="0" u="none" strike="noStrike" kern="1200" cap="none" spc="-80" normalizeH="0" baseline="0" noProof="0" dirty="0" smtClean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rPr>
              <a:t> </a:t>
            </a:r>
            <a:endParaRPr kumimoji="0" lang="ko-KR" altLang="en-US" sz="1600" b="1" i="0" u="none" strike="noStrike" kern="1200" cap="none" spc="-80" normalizeH="0" baseline="0" noProof="0" dirty="0">
              <a:ln>
                <a:solidFill>
                  <a:srgbClr val="554293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4" name="Rectangle 304">
            <a:extLst>
              <a:ext uri="{FF2B5EF4-FFF2-40B4-BE49-F238E27FC236}">
                <a16:creationId xmlns:a16="http://schemas.microsoft.com/office/drawing/2014/main" xmlns="" id="{4CB41F5D-1298-4D7F-9BCD-1EECC1DEE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045310"/>
            <a:ext cx="2952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Pilot Project &amp; On-site Realization </a:t>
            </a:r>
            <a:endParaRPr kumimoji="1" lang="en-US" altLang="ko-KR" sz="2400" b="1" i="0" u="none" strike="noStrike" kern="1200" cap="none" spc="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E03421AC-0A25-4E57-A90A-86F0AF8FBE38}"/>
              </a:ext>
            </a:extLst>
          </p:cNvPr>
          <p:cNvGrpSpPr/>
          <p:nvPr/>
        </p:nvGrpSpPr>
        <p:grpSpPr>
          <a:xfrm>
            <a:off x="4085500" y="5013879"/>
            <a:ext cx="4908277" cy="1200329"/>
            <a:chOff x="3816825" y="5661248"/>
            <a:chExt cx="4272888" cy="1200329"/>
          </a:xfrm>
        </p:grpSpPr>
        <p:sp>
          <p:nvSpPr>
            <p:cNvPr id="116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119" y="5661248"/>
              <a:ext cx="418659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Dedicated Center for</a:t>
              </a:r>
              <a:r>
                <a:rPr kumimoji="0" lang="en-US" altLang="ko-KR" sz="16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Start-up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Create and Utilize of Data information ecosystem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xmlns="" id="{699591E1-4FEC-4FA9-B1E7-32578F2B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6825" y="5859648"/>
              <a:ext cx="139789" cy="141758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xmlns="" id="{FC8B70A6-5D67-44DB-BBE1-C81D2C4A1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6825" y="6234116"/>
              <a:ext cx="139789" cy="141758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7C12CDA5-BE17-4F56-AF58-B5AFC24EE785}"/>
              </a:ext>
            </a:extLst>
          </p:cNvPr>
          <p:cNvGrpSpPr/>
          <p:nvPr/>
        </p:nvGrpSpPr>
        <p:grpSpPr>
          <a:xfrm>
            <a:off x="4083674" y="3284750"/>
            <a:ext cx="5456878" cy="1384995"/>
            <a:chOff x="3954608" y="3640023"/>
            <a:chExt cx="4644861" cy="1384995"/>
          </a:xfrm>
        </p:grpSpPr>
        <p:sp>
          <p:nvSpPr>
            <p:cNvPr id="33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118" y="3640023"/>
              <a:ext cx="4554351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Application of </a:t>
              </a:r>
              <a:r>
                <a:rPr kumimoji="0" lang="en-US" altLang="ko-KR" sz="1400" b="1" i="0" u="none" strike="noStrike" kern="1200" cap="none" spc="0" normalizeH="0" baseline="0" noProof="0" dirty="0" err="1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IoT</a:t>
              </a: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Technology in the Terminal</a:t>
              </a:r>
              <a:r>
                <a:rPr kumimoji="0" lang="en-US" altLang="ko-KR" sz="1400" b="1" i="0" u="none" strike="noStrike" kern="1200" cap="none" spc="0" normalizeH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, Efficient transition</a:t>
              </a:r>
              <a:endParaRPr kumimoji="0" lang="en-US" altLang="ko-KR" sz="14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Efficient connectivity between Port-Vessel, </a:t>
              </a:r>
              <a:r>
                <a:rPr kumimoji="0" lang="ko-KR" altLang="en-US" sz="14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 </a:t>
              </a:r>
              <a:r>
                <a:rPr kumimoji="0" lang="en-US" altLang="ko-KR" sz="14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Port-Shore center</a:t>
              </a:r>
              <a:endParaRPr kumimoji="0" lang="en-US" altLang="ko-KR" sz="1400" b="1" i="0" u="none" strike="noStrike" kern="1200" cap="none" spc="0" normalizeH="0" baseline="0" noProof="0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xmlns="" id="{A4E7D5EA-73D1-47C6-99F8-35A7E08E5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6163" y="3839259"/>
              <a:ext cx="139789" cy="141758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xmlns="" id="{8F1BD8EB-D630-4186-BA6D-9E50650B3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4608" y="4437395"/>
              <a:ext cx="139789" cy="141758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2A86C8FD-A954-4E08-B2D5-7AE23806A656}"/>
              </a:ext>
            </a:extLst>
          </p:cNvPr>
          <p:cNvGrpSpPr/>
          <p:nvPr/>
        </p:nvGrpSpPr>
        <p:grpSpPr>
          <a:xfrm>
            <a:off x="4082978" y="1782315"/>
            <a:ext cx="4910800" cy="830997"/>
            <a:chOff x="3154974" y="1641500"/>
            <a:chExt cx="4910800" cy="830997"/>
          </a:xfrm>
        </p:grpSpPr>
        <p:sp>
          <p:nvSpPr>
            <p:cNvPr id="118" name="Rectangle 304">
              <a:extLst>
                <a:ext uri="{FF2B5EF4-FFF2-40B4-BE49-F238E27FC236}">
                  <a16:creationId xmlns:a16="http://schemas.microsoft.com/office/drawing/2014/main" xmlns="" id="{347D3B14-AED8-41AD-947E-091EE1A8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938" y="1641500"/>
              <a:ext cx="484783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1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Automated container loading/unloading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HY그래픽" pitchFamily="18" charset="-127"/>
                  <a:ea typeface="HY그래픽" pitchFamily="18" charset="-127"/>
                </a:rPr>
                <a:t>+  </a:t>
              </a:r>
              <a:r>
                <a:rPr kumimoji="0" lang="en-US" altLang="ko-KR" sz="1600" b="1" dirty="0" smtClean="0">
                  <a:ln>
                    <a:solidFill>
                      <a:srgbClr val="554293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HY그래픽" pitchFamily="18" charset="-127"/>
                  <a:ea typeface="HY그래픽" pitchFamily="18" charset="-127"/>
                </a:rPr>
                <a:t>Automated container Moving</a:t>
              </a:r>
              <a:endParaRPr kumimoji="0" lang="en-US" altLang="ko-KR" sz="1600" b="1" dirty="0">
                <a:ln>
                  <a:solidFill>
                    <a:srgbClr val="554293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HY그래픽" pitchFamily="18" charset="-127"/>
                <a:ea typeface="HY그래픽" pitchFamily="18" charset="-127"/>
              </a:endParaRPr>
            </a:p>
          </p:txBody>
        </p:sp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xmlns="" id="{EA91CA9F-11D1-421F-A441-BA8C32EF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4974" y="1827579"/>
              <a:ext cx="139789" cy="141758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444A45CD-05CF-423C-8022-26D153415D6D}"/>
              </a:ext>
            </a:extLst>
          </p:cNvPr>
          <p:cNvGrpSpPr/>
          <p:nvPr/>
        </p:nvGrpSpPr>
        <p:grpSpPr>
          <a:xfrm>
            <a:off x="483924" y="2211900"/>
            <a:ext cx="648072" cy="261610"/>
            <a:chOff x="186876" y="1767847"/>
            <a:chExt cx="648072" cy="261610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xmlns="" id="{D1D18A7E-3C35-412D-AFBE-2FC29339D1A8}"/>
                </a:ext>
              </a:extLst>
            </p:cNvPr>
            <p:cNvSpPr/>
            <p:nvPr/>
          </p:nvSpPr>
          <p:spPr>
            <a:xfrm>
              <a:off x="268936" y="1809105"/>
              <a:ext cx="504056" cy="18607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F35D9BF-DFFC-4792-AFBD-A470540E88B8}"/>
                </a:ext>
              </a:extLst>
            </p:cNvPr>
            <p:cNvSpPr txBox="1"/>
            <p:nvPr/>
          </p:nvSpPr>
          <p:spPr>
            <a:xfrm>
              <a:off x="186876" y="1767847"/>
              <a:ext cx="648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인천항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9B1F7500-6737-4947-83D6-BAE7BBEA2773}"/>
              </a:ext>
            </a:extLst>
          </p:cNvPr>
          <p:cNvGrpSpPr/>
          <p:nvPr/>
        </p:nvGrpSpPr>
        <p:grpSpPr>
          <a:xfrm>
            <a:off x="1182468" y="3744788"/>
            <a:ext cx="648072" cy="261610"/>
            <a:chOff x="1150099" y="4230310"/>
            <a:chExt cx="648072" cy="261610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xmlns="" id="{453FE953-BD46-4E4A-90AC-EB01EF202A6C}"/>
                </a:ext>
              </a:extLst>
            </p:cNvPr>
            <p:cNvSpPr/>
            <p:nvPr/>
          </p:nvSpPr>
          <p:spPr>
            <a:xfrm>
              <a:off x="1226878" y="4273630"/>
              <a:ext cx="504056" cy="18607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287DEBE-4DEF-4267-B102-DDB32859E158}"/>
                </a:ext>
              </a:extLst>
            </p:cNvPr>
            <p:cNvSpPr txBox="1"/>
            <p:nvPr/>
          </p:nvSpPr>
          <p:spPr>
            <a:xfrm>
              <a:off x="1150099" y="4230310"/>
              <a:ext cx="648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광양항</a:t>
              </a:r>
              <a:endParaRPr lang="ko-KR" altLang="en-US" sz="11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81BA9D92-A310-47C5-B95A-E7C3A267FAAE}"/>
              </a:ext>
            </a:extLst>
          </p:cNvPr>
          <p:cNvGrpSpPr/>
          <p:nvPr/>
        </p:nvGrpSpPr>
        <p:grpSpPr>
          <a:xfrm>
            <a:off x="1737836" y="3613983"/>
            <a:ext cx="648072" cy="261610"/>
            <a:chOff x="2265168" y="4005720"/>
            <a:chExt cx="648072" cy="261610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xmlns="" id="{C715534D-1C21-4BC4-B225-A0EF90056D23}"/>
                </a:ext>
              </a:extLst>
            </p:cNvPr>
            <p:cNvSpPr/>
            <p:nvPr/>
          </p:nvSpPr>
          <p:spPr>
            <a:xfrm>
              <a:off x="2341575" y="4047207"/>
              <a:ext cx="504056" cy="18607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51A0F16-5C26-41DD-9FFA-3ADAA3071617}"/>
                </a:ext>
              </a:extLst>
            </p:cNvPr>
            <p:cNvSpPr txBox="1"/>
            <p:nvPr/>
          </p:nvSpPr>
          <p:spPr>
            <a:xfrm>
              <a:off x="2265168" y="4005720"/>
              <a:ext cx="648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부산항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2546FA83-F93A-427B-8485-F55CF2EEC673}"/>
              </a:ext>
            </a:extLst>
          </p:cNvPr>
          <p:cNvGrpSpPr/>
          <p:nvPr/>
        </p:nvGrpSpPr>
        <p:grpSpPr>
          <a:xfrm>
            <a:off x="1714181" y="2849110"/>
            <a:ext cx="648072" cy="261610"/>
            <a:chOff x="2799370" y="3475643"/>
            <a:chExt cx="648072" cy="261610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xmlns="" id="{85E7B23B-956E-4DA0-AD60-69A2095D4C69}"/>
                </a:ext>
              </a:extLst>
            </p:cNvPr>
            <p:cNvSpPr/>
            <p:nvPr/>
          </p:nvSpPr>
          <p:spPr>
            <a:xfrm>
              <a:off x="2881507" y="3515984"/>
              <a:ext cx="504056" cy="18607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C65394F-4599-4B2D-B6B3-A855DB80DAAD}"/>
                </a:ext>
              </a:extLst>
            </p:cNvPr>
            <p:cNvSpPr txBox="1"/>
            <p:nvPr/>
          </p:nvSpPr>
          <p:spPr>
            <a:xfrm>
              <a:off x="2799370" y="3475643"/>
              <a:ext cx="648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울산항</a:t>
              </a:r>
              <a:endParaRPr lang="ko-KR" altLang="en-US" sz="11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65984" y="2253158"/>
            <a:ext cx="504056" cy="18607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1804445" y="2901389"/>
            <a:ext cx="504056" cy="191337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1256679" y="3782553"/>
            <a:ext cx="504056" cy="18607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1804349" y="3662750"/>
            <a:ext cx="504056" cy="18607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04265" y="2211900"/>
            <a:ext cx="690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solidFill>
                  <a:schemeClr val="bg1">
                    <a:lumMod val="95000"/>
                  </a:schemeClr>
                </a:solidFill>
              </a:rPr>
              <a:t>Incheon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04349" y="2870099"/>
            <a:ext cx="690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solidFill>
                  <a:schemeClr val="bg1">
                    <a:lumMod val="95000"/>
                  </a:schemeClr>
                </a:solidFill>
              </a:rPr>
              <a:t>Ulsan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96318" y="3625744"/>
            <a:ext cx="690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solidFill>
                  <a:schemeClr val="bg1">
                    <a:lumMod val="95000"/>
                  </a:schemeClr>
                </a:solidFill>
              </a:rPr>
              <a:t>Busan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90397" y="3770330"/>
            <a:ext cx="6906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err="1" smtClean="0">
                <a:solidFill>
                  <a:schemeClr val="bg1">
                    <a:lumMod val="95000"/>
                  </a:schemeClr>
                </a:solidFill>
              </a:rPr>
              <a:t>Gwangyang</a:t>
            </a:r>
            <a:endParaRPr lang="ko-KR" altLang="en-US" sz="7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4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8045</TotalTime>
  <Words>1046</Words>
  <Application>Microsoft Office PowerPoint</Application>
  <PresentationFormat>화면 슬라이드 쇼(4:3)</PresentationFormat>
  <Paragraphs>277</Paragraphs>
  <Slides>18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36" baseType="lpstr">
      <vt:lpstr>굴림</vt:lpstr>
      <vt:lpstr>Arial</vt:lpstr>
      <vt:lpstr>맑은 고딕</vt:lpstr>
      <vt:lpstr>나눔스퀘어 ExtraBold</vt:lpstr>
      <vt:lpstr>Wingdings</vt:lpstr>
      <vt:lpstr>나눔스퀘어 Bold</vt:lpstr>
      <vt:lpstr>나눔스퀘어</vt:lpstr>
      <vt:lpstr>HY그래픽</vt:lpstr>
      <vt:lpstr>KoPub돋움체 Bold</vt:lpstr>
      <vt:lpstr>Aharoni</vt:lpstr>
      <vt:lpstr>Myriad Pro</vt:lpstr>
      <vt:lpstr>Myriad Pro Black</vt:lpstr>
      <vt:lpstr>HY견고딕</vt:lpstr>
      <vt:lpstr>Arial Black</vt:lpstr>
      <vt:lpstr>HY헤드라인M</vt:lpstr>
      <vt:lpstr>Times New Roman</vt:lpstr>
      <vt:lpstr>a각헤드B</vt:lpstr>
      <vt:lpstr>1_Office 테마</vt:lpstr>
      <vt:lpstr>슬라이드 1</vt:lpstr>
      <vt:lpstr>슬라이드 2</vt:lpstr>
      <vt:lpstr>슬라이드 3</vt:lpstr>
      <vt:lpstr>슬라이드 4</vt:lpstr>
      <vt:lpstr>슬라이드 5</vt:lpstr>
      <vt:lpstr> Vision : Globally Harmonized SMART Maritime Logistics  </vt:lpstr>
      <vt:lpstr>Strategy 1. Infrastructure </vt:lpstr>
      <vt:lpstr>Strategy 2. Support  Industry and Job creation</vt:lpstr>
      <vt:lpstr>Strategy 3. Pilot project and On-site realization</vt:lpstr>
      <vt:lpstr>Expected Effects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jmasha@naver.com</dc:creator>
  <cp:lastModifiedBy>홍민식</cp:lastModifiedBy>
  <cp:revision>335</cp:revision>
  <cp:lastPrinted>2018-12-17T07:59:57Z</cp:lastPrinted>
  <dcterms:created xsi:type="dcterms:W3CDTF">2013-11-08T02:20:47Z</dcterms:created>
  <dcterms:modified xsi:type="dcterms:W3CDTF">2019-02-07T11:15:22Z</dcterms:modified>
</cp:coreProperties>
</file>