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14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5" d="100"/>
          <a:sy n="155" d="100"/>
        </p:scale>
        <p:origin x="498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14B5C-5515-4F8A-82BE-32B036894FBF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08838-309E-444E-9A6B-90E9280DC8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87996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408838-309E-444E-9A6B-90E9280DC8A5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34994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클릭하여 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1762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430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12145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772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8045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5587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7128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6965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0175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19441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6578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5D58B-77A5-42F7-9D56-24AABCCC3F76}" type="datetimeFigureOut">
              <a:rPr lang="ko-KR" altLang="en-US" smtClean="0"/>
              <a:t>2021-03-16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CBAFC5-00B2-4ABA-9B99-CE8FEE085B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158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7235" y="100398"/>
            <a:ext cx="2844412" cy="66108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3544" y="2734056"/>
            <a:ext cx="3504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smtClean="0"/>
              <a:t>S-201 </a:t>
            </a:r>
            <a:r>
              <a:rPr lang="ko-KR" altLang="en-US" dirty="0" smtClean="0"/>
              <a:t>모델의 </a:t>
            </a:r>
            <a:r>
              <a:rPr lang="en-US" altLang="ko-KR" dirty="0" smtClean="0"/>
              <a:t>Enumeration </a:t>
            </a:r>
            <a:r>
              <a:rPr lang="ko-KR" altLang="en-US" dirty="0" smtClean="0"/>
              <a:t>종류</a:t>
            </a:r>
            <a:endParaRPr lang="ko-KR" alt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390816" y="3356404"/>
            <a:ext cx="46692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smtClean="0">
                <a:solidFill>
                  <a:srgbClr val="FF0000"/>
                </a:solidFill>
              </a:rPr>
              <a:t>국내 항로표지 전산관리 시스템 </a:t>
            </a:r>
            <a:endParaRPr lang="en-US" altLang="ko-KR" sz="1500" smtClean="0">
              <a:solidFill>
                <a:srgbClr val="FF0000"/>
              </a:solidFill>
            </a:endParaRPr>
          </a:p>
          <a:p>
            <a:r>
              <a:rPr lang="en-US" altLang="ko-KR" sz="1500" smtClean="0">
                <a:solidFill>
                  <a:srgbClr val="FF0000"/>
                </a:solidFill>
              </a:rPr>
              <a:t>+ </a:t>
            </a:r>
            <a:r>
              <a:rPr lang="ko-KR" altLang="en-US" sz="1500" smtClean="0">
                <a:solidFill>
                  <a:srgbClr val="FF0000"/>
                </a:solidFill>
              </a:rPr>
              <a:t>행정용전자해도에서 사용하는 </a:t>
            </a:r>
            <a:r>
              <a:rPr lang="en-US" altLang="ko-KR" sz="1500" smtClean="0">
                <a:solidFill>
                  <a:srgbClr val="FF0000"/>
                </a:solidFill>
              </a:rPr>
              <a:t>Enum Value </a:t>
            </a:r>
            <a:r>
              <a:rPr lang="ko-KR" altLang="en-US" sz="1500" smtClean="0">
                <a:solidFill>
                  <a:srgbClr val="FF0000"/>
                </a:solidFill>
              </a:rPr>
              <a:t>분석 </a:t>
            </a:r>
            <a:endParaRPr lang="ko-KR" altLang="en-US" sz="15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8168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360853" y="301109"/>
            <a:ext cx="1507144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lightVisibility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45" y="761879"/>
            <a:ext cx="2572109" cy="1733792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853" y="2910058"/>
            <a:ext cx="3066667" cy="273333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927494" y="301109"/>
            <a:ext cx="3695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smtClean="0"/>
              <a:t>natureOfConstruction </a:t>
            </a:r>
            <a:r>
              <a:rPr lang="en-US" altLang="ko-KR" sz="1000" smtClean="0"/>
              <a:t>(landmark, silo tank)</a:t>
            </a:r>
            <a:endParaRPr lang="ko-KR" altLang="en-US" sz="10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7953" y="880902"/>
            <a:ext cx="2457793" cy="229584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47953" y="3387208"/>
            <a:ext cx="2914286" cy="327619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7918738" y="267931"/>
            <a:ext cx="100053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smtClean="0"/>
              <a:t>product</a:t>
            </a:r>
            <a:endParaRPr lang="ko-KR" altLang="en-US" sz="1000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4565" y="880902"/>
            <a:ext cx="2467319" cy="4391638"/>
          </a:xfrm>
          <a:prstGeom prst="rect">
            <a:avLst/>
          </a:prstGeom>
        </p:spPr>
      </p:pic>
      <p:pic>
        <p:nvPicPr>
          <p:cNvPr id="14" name="그림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20483" y="880902"/>
            <a:ext cx="2933333" cy="5133333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4483445" y="1274786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4483444" y="2225766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4482934" y="1089143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04284" y="1166188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869582" y="1089143"/>
            <a:ext cx="1579218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04284" y="992152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7868615" y="1274786"/>
            <a:ext cx="1579218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1015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25939" y="310634"/>
            <a:ext cx="1957972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qualityOfPosition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5939" y="799939"/>
            <a:ext cx="2305372" cy="230537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39" y="3225284"/>
            <a:ext cx="2600000" cy="3238095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181460" y="310634"/>
            <a:ext cx="356212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qualityOfSoundingMeasurement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3942" y="799939"/>
            <a:ext cx="3677163" cy="228631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5918" y="3225284"/>
            <a:ext cx="4285714" cy="327619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775944" y="310634"/>
            <a:ext cx="2050561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radarConspicuous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81807" y="876245"/>
            <a:ext cx="2943636" cy="781159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201244" y="1853683"/>
            <a:ext cx="3504762" cy="1885714"/>
          </a:xfrm>
          <a:prstGeom prst="rect">
            <a:avLst/>
          </a:prstGeom>
        </p:spPr>
      </p:pic>
      <p:sp>
        <p:nvSpPr>
          <p:cNvPr id="15" name="직사각형 14"/>
          <p:cNvSpPr/>
          <p:nvPr/>
        </p:nvSpPr>
        <p:spPr>
          <a:xfrm>
            <a:off x="8942473" y="1491929"/>
            <a:ext cx="248296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5044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496872" y="358259"/>
            <a:ext cx="1939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signalGeneration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110" y="876233"/>
            <a:ext cx="1981477" cy="952633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872" y="2057528"/>
            <a:ext cx="2038095" cy="2057143"/>
          </a:xfrm>
          <a:prstGeom prst="rect">
            <a:avLst/>
          </a:prstGeom>
        </p:spPr>
      </p:pic>
      <p:sp>
        <p:nvSpPr>
          <p:cNvPr id="8" name="직사각형 7"/>
          <p:cNvSpPr/>
          <p:nvPr/>
        </p:nvSpPr>
        <p:spPr>
          <a:xfrm>
            <a:off x="3335293" y="358259"/>
            <a:ext cx="7970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status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0193" y="795017"/>
            <a:ext cx="2610214" cy="4582164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91405" y="727591"/>
            <a:ext cx="3076190" cy="5304762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3383694" y="2353944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383694" y="3287296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383694" y="4239562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383694" y="4424913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3383694" y="5191830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383694" y="1587027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3035207" y="70201"/>
            <a:ext cx="5712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전산관리 시스템에서 표지상태 및 표지구분을 나타내는 정보로 사용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3383694" y="4620046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830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87611" y="424934"/>
            <a:ext cx="389202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techniqueOfSoundingMeasurement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768" y="873622"/>
            <a:ext cx="2786118" cy="2661897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908" y="3614875"/>
            <a:ext cx="2786118" cy="3124544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146693" y="424934"/>
            <a:ext cx="26225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topmarkDaymarkShape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6693" y="794266"/>
            <a:ext cx="2909912" cy="6018423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12693" y="152174"/>
            <a:ext cx="3065588" cy="6281532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5533769" y="972069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5533769" y="1310506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5533769" y="1495857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5533769" y="1679838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5533769" y="2013041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5533719" y="2517609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5533719" y="2701590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5533719" y="3040027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5533719" y="3219200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5538825" y="1860381"/>
            <a:ext cx="2012090" cy="17025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5533719" y="4064788"/>
            <a:ext cx="20223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5146693" y="164799"/>
            <a:ext cx="3873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법 </a:t>
            </a:r>
            <a:r>
              <a:rPr lang="en-US" altLang="ko-KR" sz="1200" smtClean="0">
                <a:solidFill>
                  <a:srgbClr val="FF0000"/>
                </a:solidFill>
              </a:rPr>
              <a:t>/ IALA MBS </a:t>
            </a:r>
            <a:r>
              <a:rPr lang="ko-KR" altLang="en-US" sz="1200" smtClean="0">
                <a:solidFill>
                  <a:srgbClr val="FF0000"/>
                </a:solidFill>
              </a:rPr>
              <a:t>규정</a:t>
            </a:r>
            <a:endParaRPr lang="ko-KR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647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41556" y="424934"/>
            <a:ext cx="1631537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verticalDatum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306" y="942149"/>
            <a:ext cx="2962688" cy="5915851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8620" y="132566"/>
            <a:ext cx="3457143" cy="6447619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8075602" y="306932"/>
            <a:ext cx="22541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visuallyConspicuous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52006" y="942149"/>
            <a:ext cx="2219635" cy="59063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9521" y="1952732"/>
            <a:ext cx="2600000" cy="1714286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439521" y="1144789"/>
            <a:ext cx="1832120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8439521" y="1338785"/>
            <a:ext cx="1832120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1115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289304" y="795528"/>
            <a:ext cx="158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beaconShape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772" y="1331105"/>
            <a:ext cx="2324424" cy="156231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6572" y="3266581"/>
            <a:ext cx="2079724" cy="21111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45736" y="795528"/>
            <a:ext cx="16754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mtClean="0"/>
              <a:t>buildingShape</a:t>
            </a:r>
            <a:br>
              <a:rPr lang="en-US" altLang="ko-KR" smtClean="0"/>
            </a:br>
            <a:r>
              <a:rPr lang="en-US" altLang="ko-KR" sz="1000" smtClean="0"/>
              <a:t>(SiloTank</a:t>
            </a:r>
            <a:r>
              <a:rPr lang="ko-KR" altLang="en-US" sz="1000" smtClean="0"/>
              <a:t>의 속성</a:t>
            </a:r>
            <a:r>
              <a:rPr lang="en-US" altLang="ko-KR" sz="1000" smtClean="0"/>
              <a:t>)</a:t>
            </a:r>
            <a:endParaRPr lang="ko-KR" altLang="en-US" sz="1000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30805" y="1331105"/>
            <a:ext cx="2105319" cy="1171739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50730" y="3274220"/>
            <a:ext cx="1812893" cy="186782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690104" y="795528"/>
            <a:ext cx="134684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buoyShape</a:t>
            </a:r>
            <a:endParaRPr lang="ko-KR" altLang="en-US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65733" y="1331105"/>
            <a:ext cx="2248214" cy="1743318"/>
          </a:xfrm>
          <a:prstGeom prst="rect">
            <a:avLst/>
          </a:prstGeom>
        </p:spPr>
      </p:pic>
      <p:pic>
        <p:nvPicPr>
          <p:cNvPr id="13" name="그림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51943" y="3266581"/>
            <a:ext cx="1962004" cy="2244533"/>
          </a:xfrm>
          <a:prstGeom prst="rect">
            <a:avLst/>
          </a:prstGeom>
        </p:spPr>
      </p:pic>
      <p:sp>
        <p:nvSpPr>
          <p:cNvPr id="2" name="직사각형 1"/>
          <p:cNvSpPr/>
          <p:nvPr/>
        </p:nvSpPr>
        <p:spPr>
          <a:xfrm>
            <a:off x="1922577" y="1926913"/>
            <a:ext cx="145191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913379" y="2306249"/>
            <a:ext cx="145191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8105074" y="1541794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8105074" y="1746305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8105074" y="1944326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8105073" y="2136484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105072" y="2328327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1289262" y="549946"/>
            <a:ext cx="3873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법 </a:t>
            </a:r>
            <a:r>
              <a:rPr lang="en-US" altLang="ko-KR" sz="1200" smtClean="0">
                <a:solidFill>
                  <a:srgbClr val="FF0000"/>
                </a:solidFill>
              </a:rPr>
              <a:t>/ IALA MBS </a:t>
            </a:r>
            <a:r>
              <a:rPr lang="ko-KR" altLang="en-US" sz="1200" smtClean="0">
                <a:solidFill>
                  <a:srgbClr val="FF0000"/>
                </a:solidFill>
              </a:rPr>
              <a:t>규정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90104" y="554615"/>
            <a:ext cx="3873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법 </a:t>
            </a:r>
            <a:r>
              <a:rPr lang="en-US" altLang="ko-KR" sz="1200" smtClean="0">
                <a:solidFill>
                  <a:srgbClr val="FF0000"/>
                </a:solidFill>
              </a:rPr>
              <a:t>/ IALA MBS </a:t>
            </a:r>
            <a:r>
              <a:rPr lang="ko-KR" altLang="en-US" sz="1200" smtClean="0">
                <a:solidFill>
                  <a:srgbClr val="FF0000"/>
                </a:solidFill>
              </a:rPr>
              <a:t>규정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8105072" y="2693877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1913379" y="1547577"/>
            <a:ext cx="178781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8105070" y="2508526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6779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94360" y="640080"/>
            <a:ext cx="2811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categoryOfCardinalMark</a:t>
            </a:r>
            <a:r>
              <a:rPr lang="en-US" altLang="ko-KR" dirty="0" smtClean="0"/>
              <a:t> 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10" y="1406965"/>
            <a:ext cx="2600688" cy="97168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31" y="2858212"/>
            <a:ext cx="2466667" cy="225714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169664" y="640080"/>
            <a:ext cx="2372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>
                <a:solidFill>
                  <a:srgbClr val="FF0000"/>
                </a:solidFill>
              </a:rPr>
              <a:t>categoryOfFogSignal</a:t>
            </a:r>
            <a:endParaRPr lang="ko-KR" altLang="en-US" dirty="0">
              <a:solidFill>
                <a:srgbClr val="FF0000"/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9664" y="1108941"/>
            <a:ext cx="2476846" cy="2152950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36986" y="3361420"/>
            <a:ext cx="2209524" cy="32761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82712" y="640080"/>
            <a:ext cx="3004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categoryOfInstallationBuoy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2488" y="1108941"/>
            <a:ext cx="3124636" cy="647790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4442" y="2001069"/>
            <a:ext cx="3380952" cy="1714286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1321872" y="1610522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321872" y="1800132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321872" y="1985483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321872" y="2176988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8505266" y="1340160"/>
            <a:ext cx="2481858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8505266" y="1548445"/>
            <a:ext cx="2481858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4841190" y="1729689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4841189" y="3070442"/>
            <a:ext cx="160887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594360" y="346769"/>
            <a:ext cx="3873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법 </a:t>
            </a:r>
            <a:r>
              <a:rPr lang="en-US" altLang="ko-KR" sz="1200" smtClean="0">
                <a:solidFill>
                  <a:srgbClr val="FF0000"/>
                </a:solidFill>
              </a:rPr>
              <a:t>/ IALA MBS </a:t>
            </a:r>
            <a:r>
              <a:rPr lang="ko-KR" altLang="en-US" sz="1200" smtClean="0">
                <a:solidFill>
                  <a:srgbClr val="FF0000"/>
                </a:solidFill>
              </a:rPr>
              <a:t>규정</a:t>
            </a:r>
            <a:endParaRPr lang="ko-KR" altLang="en-US" sz="12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57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4048" y="292608"/>
            <a:ext cx="2376035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categoryOfLandmark</a:t>
            </a:r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244" y="910672"/>
            <a:ext cx="2829320" cy="428684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3362" y="230132"/>
            <a:ext cx="2876190" cy="497142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936992" y="292608"/>
            <a:ext cx="2571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categoryOfLateralMark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0019" y="910672"/>
            <a:ext cx="3410426" cy="1000265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0019" y="2030286"/>
            <a:ext cx="3809524" cy="2047619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8105731" y="1152942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8105731" y="1342552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8105731" y="1527903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8105731" y="1719408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136600" y="4233893"/>
            <a:ext cx="1680741" cy="1774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136599" y="1554320"/>
            <a:ext cx="1680741" cy="1774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1136598" y="2704814"/>
            <a:ext cx="168074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1136597" y="4614615"/>
            <a:ext cx="1680741" cy="1774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TextBox 19"/>
          <p:cNvSpPr txBox="1"/>
          <p:nvPr/>
        </p:nvSpPr>
        <p:spPr>
          <a:xfrm>
            <a:off x="7889893" y="61433"/>
            <a:ext cx="3873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법 </a:t>
            </a:r>
            <a:r>
              <a:rPr lang="en-US" altLang="ko-KR" sz="1200" smtClean="0">
                <a:solidFill>
                  <a:srgbClr val="FF0000"/>
                </a:solidFill>
              </a:rPr>
              <a:t>/ IALA MBS </a:t>
            </a:r>
            <a:r>
              <a:rPr lang="ko-KR" altLang="en-US" sz="1200" smtClean="0">
                <a:solidFill>
                  <a:srgbClr val="FF0000"/>
                </a:solidFill>
              </a:rPr>
              <a:t>규정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31" name="직사각형 30"/>
          <p:cNvSpPr/>
          <p:nvPr/>
        </p:nvSpPr>
        <p:spPr>
          <a:xfrm>
            <a:off x="1133209" y="2324092"/>
            <a:ext cx="1680741" cy="17746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1133208" y="3854240"/>
            <a:ext cx="168074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055853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84632" y="135842"/>
            <a:ext cx="18694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categoryOfLight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632" y="661940"/>
            <a:ext cx="2372056" cy="3629532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532" y="661940"/>
            <a:ext cx="2419048" cy="440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25896" y="201168"/>
            <a:ext cx="290502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ko-KR" dirty="0" err="1" smtClean="0"/>
              <a:t>categoryOfNavigationLine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 rotWithShape="1">
          <a:blip r:embed="rId4"/>
          <a:srcRect t="9340"/>
          <a:stretch/>
        </p:blipFill>
        <p:spPr>
          <a:xfrm>
            <a:off x="5892275" y="727266"/>
            <a:ext cx="3172268" cy="751384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3813" y="1635416"/>
            <a:ext cx="3733333" cy="192381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1164079" y="1450065"/>
            <a:ext cx="156821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직사각형 10"/>
          <p:cNvSpPr/>
          <p:nvPr/>
        </p:nvSpPr>
        <p:spPr>
          <a:xfrm>
            <a:off x="1164078" y="1073345"/>
            <a:ext cx="156821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1164078" y="2980243"/>
            <a:ext cx="156821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1164078" y="3176343"/>
            <a:ext cx="156821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1164077" y="2401372"/>
            <a:ext cx="156821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6345678" y="1297978"/>
            <a:ext cx="2718865" cy="21110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318627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738605" y="552139"/>
            <a:ext cx="31321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categoryOfOffshorePlatform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143" y="1024825"/>
            <a:ext cx="4010585" cy="2133898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881" y="4293342"/>
            <a:ext cx="3673108" cy="2443741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5658023" y="149803"/>
            <a:ext cx="17172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categoryOfPile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8023" y="715844"/>
            <a:ext cx="1848108" cy="78115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8023" y="1689438"/>
            <a:ext cx="1952381" cy="192381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8063337" y="149803"/>
            <a:ext cx="40006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categoryOfRadarTransponderBeacon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3061" y="663519"/>
            <a:ext cx="3477110" cy="762106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7317" y="1689438"/>
            <a:ext cx="4066667" cy="1923810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5658023" y="3677667"/>
            <a:ext cx="345024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categoryOfRecommendedTrack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9597" y="4047264"/>
            <a:ext cx="2896004" cy="581106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755882" y="4783551"/>
            <a:ext cx="3352381" cy="1752381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8683293" y="1070336"/>
            <a:ext cx="29847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1107305" y="1425625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8683293" y="881876"/>
            <a:ext cx="298470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084715" y="4443019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1107305" y="1610976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6084715" y="4250735"/>
            <a:ext cx="269471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69804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317978" y="199382"/>
            <a:ext cx="2192588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categoryOfSiloTank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978" y="689352"/>
            <a:ext cx="2124371" cy="962159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756" y="1841885"/>
            <a:ext cx="2123810" cy="209523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3052637" y="199382"/>
            <a:ext cx="345325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categoryOfSpecialPurposeMark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09576" y="568713"/>
            <a:ext cx="3286584" cy="651600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5890" y="568714"/>
            <a:ext cx="2381582" cy="442021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068233" y="103169"/>
            <a:ext cx="3876190" cy="10876190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3438889" y="1749209"/>
            <a:ext cx="2807455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3438889" y="2303892"/>
            <a:ext cx="2807455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3438889" y="3278017"/>
            <a:ext cx="2807455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3441747" y="3467211"/>
            <a:ext cx="2807455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3436020" y="5775866"/>
            <a:ext cx="281032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6826978" y="1337731"/>
            <a:ext cx="2060494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6829146" y="3641367"/>
            <a:ext cx="205392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3438888" y="973610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3438888" y="1361207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3442220" y="1546558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3438887" y="1940944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3438887" y="2906942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3438887" y="3090744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438886" y="3665458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438885" y="3859168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3436026" y="4604062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3436021" y="4797211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3436024" y="4232987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3436024" y="4416789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3436023" y="4991503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3436022" y="5185213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3436021" y="5374806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3436020" y="5570060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32"/>
          <p:cNvSpPr/>
          <p:nvPr/>
        </p:nvSpPr>
        <p:spPr>
          <a:xfrm>
            <a:off x="3436020" y="5970560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" name="직사각형 33"/>
          <p:cNvSpPr/>
          <p:nvPr/>
        </p:nvSpPr>
        <p:spPr>
          <a:xfrm>
            <a:off x="3436022" y="6164852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3436021" y="6358562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3436020" y="6548155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3436019" y="6743409"/>
            <a:ext cx="2807455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직사각형 39"/>
          <p:cNvSpPr/>
          <p:nvPr/>
        </p:nvSpPr>
        <p:spPr>
          <a:xfrm>
            <a:off x="6829149" y="577654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1" name="직사각형 40"/>
          <p:cNvSpPr/>
          <p:nvPr/>
        </p:nvSpPr>
        <p:spPr>
          <a:xfrm>
            <a:off x="6829148" y="771364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직사각형 41"/>
          <p:cNvSpPr/>
          <p:nvPr/>
        </p:nvSpPr>
        <p:spPr>
          <a:xfrm>
            <a:off x="6829147" y="960957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직사각형 42"/>
          <p:cNvSpPr/>
          <p:nvPr/>
        </p:nvSpPr>
        <p:spPr>
          <a:xfrm>
            <a:off x="6829146" y="1156211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4" name="직사각형 43"/>
          <p:cNvSpPr/>
          <p:nvPr/>
        </p:nvSpPr>
        <p:spPr>
          <a:xfrm>
            <a:off x="6829149" y="2113975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6829148" y="2307685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6829147" y="2497278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6829146" y="2692532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8" name="직사각형 47"/>
          <p:cNvSpPr/>
          <p:nvPr/>
        </p:nvSpPr>
        <p:spPr>
          <a:xfrm>
            <a:off x="6826978" y="2894328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6826977" y="3258051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0" name="직사각형 49"/>
          <p:cNvSpPr/>
          <p:nvPr/>
        </p:nvSpPr>
        <p:spPr>
          <a:xfrm>
            <a:off x="6829146" y="3459847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1" name="직사각형 50"/>
          <p:cNvSpPr/>
          <p:nvPr/>
        </p:nvSpPr>
        <p:spPr>
          <a:xfrm>
            <a:off x="6826977" y="4583606"/>
            <a:ext cx="2056089" cy="185351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768321" y="898476"/>
            <a:ext cx="1357464" cy="1878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3" name="직사각형 52"/>
          <p:cNvSpPr/>
          <p:nvPr/>
        </p:nvSpPr>
        <p:spPr>
          <a:xfrm>
            <a:off x="758724" y="1107600"/>
            <a:ext cx="1357464" cy="18786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99392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551402" y="272534"/>
            <a:ext cx="8402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colour</a:t>
            </a:r>
            <a:endParaRPr lang="ko-KR" altLang="en-US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949" y="785623"/>
            <a:ext cx="1448002" cy="2715004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81" y="3860483"/>
            <a:ext cx="1630649" cy="2997517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2667518" y="272534"/>
            <a:ext cx="1580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colourPattern</a:t>
            </a:r>
            <a:endParaRPr lang="ko-KR" altLang="en-US" dirty="0"/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8248" y="785623"/>
            <a:ext cx="2353003" cy="1914792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1198" y="3203613"/>
            <a:ext cx="2350053" cy="2461960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6198146" y="287893"/>
            <a:ext cx="11673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condition</a:t>
            </a:r>
            <a:endParaRPr lang="ko-KR" altLang="en-US" dirty="0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33914" y="785623"/>
            <a:ext cx="2124371" cy="1171739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05681" y="2366835"/>
            <a:ext cx="2022324" cy="1902423"/>
          </a:xfrm>
          <a:prstGeom prst="rect">
            <a:avLst/>
          </a:prstGeom>
        </p:spPr>
      </p:pic>
      <p:sp>
        <p:nvSpPr>
          <p:cNvPr id="13" name="직사각형 12"/>
          <p:cNvSpPr/>
          <p:nvPr/>
        </p:nvSpPr>
        <p:spPr>
          <a:xfrm>
            <a:off x="8903133" y="322302"/>
            <a:ext cx="2996333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exhibitionConditionOfLight</a:t>
            </a:r>
            <a:endParaRPr lang="ko-KR" altLang="en-US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2797" y="890412"/>
            <a:ext cx="3077004" cy="962159"/>
          </a:xfrm>
          <a:prstGeom prst="rect">
            <a:avLst/>
          </a:prstGeom>
        </p:spPr>
      </p:pic>
      <p:pic>
        <p:nvPicPr>
          <p:cNvPr id="15" name="그림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903133" y="2542689"/>
            <a:ext cx="2973536" cy="1726569"/>
          </a:xfrm>
          <a:prstGeom prst="rect">
            <a:avLst/>
          </a:prstGeom>
        </p:spPr>
      </p:pic>
      <p:sp>
        <p:nvSpPr>
          <p:cNvPr id="16" name="직사각형 15"/>
          <p:cNvSpPr/>
          <p:nvPr/>
        </p:nvSpPr>
        <p:spPr>
          <a:xfrm>
            <a:off x="844267" y="1012336"/>
            <a:ext cx="893895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846079" y="1197687"/>
            <a:ext cx="89208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844267" y="1401464"/>
            <a:ext cx="89208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844267" y="1605241"/>
            <a:ext cx="89208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849023" y="1775195"/>
            <a:ext cx="887328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844266" y="1967727"/>
            <a:ext cx="89208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844265" y="2923118"/>
            <a:ext cx="892083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3" name="직사각형 22"/>
          <p:cNvSpPr/>
          <p:nvPr/>
        </p:nvSpPr>
        <p:spPr>
          <a:xfrm>
            <a:off x="3011532" y="1016997"/>
            <a:ext cx="140600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3011532" y="1205548"/>
            <a:ext cx="1406009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5" name="직사각형 24"/>
          <p:cNvSpPr/>
          <p:nvPr/>
        </p:nvSpPr>
        <p:spPr>
          <a:xfrm>
            <a:off x="6278198" y="1020197"/>
            <a:ext cx="154980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6" name="직사각형 25"/>
          <p:cNvSpPr/>
          <p:nvPr/>
        </p:nvSpPr>
        <p:spPr>
          <a:xfrm>
            <a:off x="6278198" y="1203756"/>
            <a:ext cx="154980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6278198" y="1392910"/>
            <a:ext cx="154980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6278198" y="1781100"/>
            <a:ext cx="154980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TextBox 29"/>
          <p:cNvSpPr txBox="1"/>
          <p:nvPr/>
        </p:nvSpPr>
        <p:spPr>
          <a:xfrm>
            <a:off x="168708" y="80861"/>
            <a:ext cx="38738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법에 명시되어 있음 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9285009" y="1278815"/>
            <a:ext cx="154980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9285009" y="1464099"/>
            <a:ext cx="154980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9285009" y="1656521"/>
            <a:ext cx="1549807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935479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08315" y="110609"/>
            <a:ext cx="104067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function</a:t>
            </a:r>
            <a:endParaRPr lang="ko-KR" altLang="en-US" dirty="0"/>
          </a:p>
        </p:txBody>
      </p:sp>
      <p:grpSp>
        <p:nvGrpSpPr>
          <p:cNvPr id="7" name="그룹 6"/>
          <p:cNvGrpSpPr/>
          <p:nvPr/>
        </p:nvGrpSpPr>
        <p:grpSpPr>
          <a:xfrm>
            <a:off x="152156" y="503743"/>
            <a:ext cx="3490203" cy="6308072"/>
            <a:chOff x="223641" y="590070"/>
            <a:chExt cx="3805545" cy="6878010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3641" y="590070"/>
              <a:ext cx="2810267" cy="6878010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28763" y="6334447"/>
              <a:ext cx="1600423" cy="1133633"/>
            </a:xfrm>
            <a:prstGeom prst="rect">
              <a:avLst/>
            </a:prstGeom>
          </p:spPr>
        </p:pic>
      </p:grpSp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13860" y="295275"/>
            <a:ext cx="3104762" cy="8304762"/>
          </a:xfrm>
          <a:prstGeom prst="rect">
            <a:avLst/>
          </a:prstGeom>
        </p:spPr>
      </p:pic>
      <p:sp>
        <p:nvSpPr>
          <p:cNvPr id="9" name="직사각형 8"/>
          <p:cNvSpPr/>
          <p:nvPr/>
        </p:nvSpPr>
        <p:spPr>
          <a:xfrm>
            <a:off x="7264835" y="295275"/>
            <a:ext cx="20438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 smtClean="0"/>
              <a:t>lightCharacteristic</a:t>
            </a:r>
            <a:endParaRPr lang="ko-KR" altLang="en-US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0122" y="756890"/>
            <a:ext cx="2657846" cy="4982270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219468" y="756890"/>
            <a:ext cx="3038095" cy="5600000"/>
          </a:xfrm>
          <a:prstGeom prst="rect">
            <a:avLst/>
          </a:prstGeom>
        </p:spPr>
      </p:pic>
      <p:sp>
        <p:nvSpPr>
          <p:cNvPr id="12" name="직사각형 11"/>
          <p:cNvSpPr/>
          <p:nvPr/>
        </p:nvSpPr>
        <p:spPr>
          <a:xfrm>
            <a:off x="7758857" y="967025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/>
          <p:cNvSpPr/>
          <p:nvPr/>
        </p:nvSpPr>
        <p:spPr>
          <a:xfrm>
            <a:off x="7758856" y="1151983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/>
          <p:cNvSpPr/>
          <p:nvPr/>
        </p:nvSpPr>
        <p:spPr>
          <a:xfrm>
            <a:off x="7758856" y="1336941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758856" y="1521899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직사각형 15"/>
          <p:cNvSpPr/>
          <p:nvPr/>
        </p:nvSpPr>
        <p:spPr>
          <a:xfrm>
            <a:off x="7758855" y="1706857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16"/>
          <p:cNvSpPr/>
          <p:nvPr/>
        </p:nvSpPr>
        <p:spPr>
          <a:xfrm>
            <a:off x="7758855" y="2101950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8" name="직사각형 17"/>
          <p:cNvSpPr/>
          <p:nvPr/>
        </p:nvSpPr>
        <p:spPr>
          <a:xfrm>
            <a:off x="7758855" y="2287301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직사각형 18"/>
          <p:cNvSpPr/>
          <p:nvPr/>
        </p:nvSpPr>
        <p:spPr>
          <a:xfrm>
            <a:off x="7758854" y="1905186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7758854" y="3053482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7758854" y="5341570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2" name="직사각형 21"/>
          <p:cNvSpPr/>
          <p:nvPr/>
        </p:nvSpPr>
        <p:spPr>
          <a:xfrm>
            <a:off x="713014" y="6106616"/>
            <a:ext cx="1381509" cy="1691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직사각형 23"/>
          <p:cNvSpPr/>
          <p:nvPr/>
        </p:nvSpPr>
        <p:spPr>
          <a:xfrm>
            <a:off x="706140" y="5587894"/>
            <a:ext cx="1381509" cy="1691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7" name="직사각형 36"/>
          <p:cNvSpPr/>
          <p:nvPr/>
        </p:nvSpPr>
        <p:spPr>
          <a:xfrm>
            <a:off x="7758853" y="4377019"/>
            <a:ext cx="2086601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0" name="TextBox 39"/>
          <p:cNvSpPr txBox="1"/>
          <p:nvPr/>
        </p:nvSpPr>
        <p:spPr>
          <a:xfrm>
            <a:off x="7214464" y="57808"/>
            <a:ext cx="57123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smtClean="0">
                <a:solidFill>
                  <a:srgbClr val="FF0000"/>
                </a:solidFill>
              </a:rPr>
              <a:t>* </a:t>
            </a:r>
            <a:r>
              <a:rPr lang="ko-KR" altLang="en-US" sz="1200" smtClean="0">
                <a:solidFill>
                  <a:srgbClr val="FF0000"/>
                </a:solidFill>
              </a:rPr>
              <a:t>항로표지 법에 명시되어 있음 </a:t>
            </a:r>
            <a:r>
              <a:rPr lang="en-US" altLang="ko-KR" sz="1200" smtClean="0">
                <a:solidFill>
                  <a:srgbClr val="FF0000"/>
                </a:solidFill>
              </a:rPr>
              <a:t>: </a:t>
            </a:r>
            <a:r>
              <a:rPr lang="ko-KR" altLang="en-US" sz="1200" smtClean="0">
                <a:solidFill>
                  <a:srgbClr val="FF0000"/>
                </a:solidFill>
              </a:rPr>
              <a:t>항로표지에 사용하는 등질의 분류 </a:t>
            </a:r>
            <a:r>
              <a:rPr lang="en-US" altLang="ko-KR" sz="1200" smtClean="0">
                <a:solidFill>
                  <a:srgbClr val="FF0000"/>
                </a:solidFill>
              </a:rPr>
              <a:t>[</a:t>
            </a:r>
            <a:r>
              <a:rPr lang="ko-KR" altLang="en-US" sz="1200" smtClean="0">
                <a:solidFill>
                  <a:srgbClr val="FF0000"/>
                </a:solidFill>
              </a:rPr>
              <a:t>별표 </a:t>
            </a:r>
            <a:r>
              <a:rPr lang="en-US" altLang="ko-KR" sz="1200" smtClean="0">
                <a:solidFill>
                  <a:srgbClr val="FF0000"/>
                </a:solidFill>
              </a:rPr>
              <a:t>4]</a:t>
            </a:r>
            <a:r>
              <a:rPr lang="ko-KR" altLang="en-US" sz="1200" smtClean="0">
                <a:solidFill>
                  <a:srgbClr val="FF0000"/>
                </a:solidFill>
              </a:rPr>
              <a:t> </a:t>
            </a:r>
            <a:endParaRPr lang="ko-KR" altLang="en-US" sz="1200">
              <a:solidFill>
                <a:srgbClr val="FF0000"/>
              </a:solidFill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706140" y="5921265"/>
            <a:ext cx="1381509" cy="1691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708784" y="5754580"/>
            <a:ext cx="1381509" cy="1691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9" name="직사각형 48"/>
          <p:cNvSpPr/>
          <p:nvPr/>
        </p:nvSpPr>
        <p:spPr>
          <a:xfrm>
            <a:off x="713013" y="3847610"/>
            <a:ext cx="1381509" cy="1691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직사각형 26"/>
          <p:cNvSpPr/>
          <p:nvPr/>
        </p:nvSpPr>
        <p:spPr>
          <a:xfrm>
            <a:off x="706141" y="1740469"/>
            <a:ext cx="1462606" cy="16471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8" name="직사각형 27"/>
          <p:cNvSpPr/>
          <p:nvPr/>
        </p:nvSpPr>
        <p:spPr>
          <a:xfrm>
            <a:off x="713014" y="3664181"/>
            <a:ext cx="1365878" cy="1834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9" name="직사각형 28"/>
          <p:cNvSpPr/>
          <p:nvPr/>
        </p:nvSpPr>
        <p:spPr>
          <a:xfrm>
            <a:off x="706141" y="2101950"/>
            <a:ext cx="146841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0" name="직사각형 29"/>
          <p:cNvSpPr/>
          <p:nvPr/>
        </p:nvSpPr>
        <p:spPr>
          <a:xfrm>
            <a:off x="706141" y="1916599"/>
            <a:ext cx="146841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직사각형 30"/>
          <p:cNvSpPr/>
          <p:nvPr/>
        </p:nvSpPr>
        <p:spPr>
          <a:xfrm>
            <a:off x="700335" y="1374160"/>
            <a:ext cx="146841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6" name="직사각형 35"/>
          <p:cNvSpPr/>
          <p:nvPr/>
        </p:nvSpPr>
        <p:spPr>
          <a:xfrm>
            <a:off x="700968" y="882021"/>
            <a:ext cx="146841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8" name="직사각형 37"/>
          <p:cNvSpPr/>
          <p:nvPr/>
        </p:nvSpPr>
        <p:spPr>
          <a:xfrm>
            <a:off x="700335" y="1197509"/>
            <a:ext cx="1462606" cy="16471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9" name="직사각형 38"/>
          <p:cNvSpPr/>
          <p:nvPr/>
        </p:nvSpPr>
        <p:spPr>
          <a:xfrm>
            <a:off x="697432" y="1564653"/>
            <a:ext cx="146841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5" name="직사각형 44"/>
          <p:cNvSpPr/>
          <p:nvPr/>
        </p:nvSpPr>
        <p:spPr>
          <a:xfrm>
            <a:off x="2323999" y="6642677"/>
            <a:ext cx="1381509" cy="16913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6" name="직사각형 45"/>
          <p:cNvSpPr/>
          <p:nvPr/>
        </p:nvSpPr>
        <p:spPr>
          <a:xfrm>
            <a:off x="706140" y="3331377"/>
            <a:ext cx="1365878" cy="18342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7" name="직사각형 46"/>
          <p:cNvSpPr/>
          <p:nvPr/>
        </p:nvSpPr>
        <p:spPr>
          <a:xfrm>
            <a:off x="706140" y="4212302"/>
            <a:ext cx="1462606" cy="16471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직사각형 54"/>
          <p:cNvSpPr/>
          <p:nvPr/>
        </p:nvSpPr>
        <p:spPr>
          <a:xfrm>
            <a:off x="706140" y="2619829"/>
            <a:ext cx="1468412" cy="18535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9549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4C6AB7F4ADAA4ABC48D93214FE8FD2" ma:contentTypeVersion="12" ma:contentTypeDescription="Create a new document." ma:contentTypeScope="" ma:versionID="a00c95f68454701efb74eefcee0e4857">
  <xsd:schema xmlns:xsd="http://www.w3.org/2001/XMLSchema" xmlns:xs="http://www.w3.org/2001/XMLSchema" xmlns:p="http://schemas.microsoft.com/office/2006/metadata/properties" xmlns:ns2="ac5f8115-f13f-4d01-aff4-515a67108c33" xmlns:ns3="06022411-6e02-423b-85fd-39e0748b9219" targetNamespace="http://schemas.microsoft.com/office/2006/metadata/properties" ma:root="true" ma:fieldsID="d87b637b4ab76f86321764b5ff73d8ad" ns2:_="" ns3:_="">
    <xsd:import namespace="ac5f8115-f13f-4d01-aff4-515a67108c33"/>
    <xsd:import namespace="06022411-6e02-423b-85fd-39e0748b92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5f8115-f13f-4d01-aff4-515a67108c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6022411-6e02-423b-85fd-39e0748b921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AB9EB01-6867-408D-82F6-BB009FBB0E6F}"/>
</file>

<file path=customXml/itemProps2.xml><?xml version="1.0" encoding="utf-8"?>
<ds:datastoreItem xmlns:ds="http://schemas.openxmlformats.org/officeDocument/2006/customXml" ds:itemID="{875C02D4-C9C6-4BD0-A1CA-3CE36EAEF0FC}"/>
</file>

<file path=customXml/itemProps3.xml><?xml version="1.0" encoding="utf-8"?>
<ds:datastoreItem xmlns:ds="http://schemas.openxmlformats.org/officeDocument/2006/customXml" ds:itemID="{6500073F-2999-44C7-A259-D0B402154EBC}"/>
</file>

<file path=docProps/app.xml><?xml version="1.0" encoding="utf-8"?>
<Properties xmlns="http://schemas.openxmlformats.org/officeDocument/2006/extended-properties" xmlns:vt="http://schemas.openxmlformats.org/officeDocument/2006/docPropsVTypes">
  <TotalTime>2445</TotalTime>
  <Words>119</Words>
  <Application>Microsoft Office PowerPoint</Application>
  <PresentationFormat>와이드스크린</PresentationFormat>
  <Paragraphs>46</Paragraphs>
  <Slides>14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14</vt:i4>
      </vt:variant>
    </vt:vector>
  </HeadingPairs>
  <TitlesOfParts>
    <vt:vector size="17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Sewoong OH</dc:creator>
  <cp:lastModifiedBy>김태희</cp:lastModifiedBy>
  <cp:revision>147</cp:revision>
  <dcterms:created xsi:type="dcterms:W3CDTF">2021-03-08T11:16:01Z</dcterms:created>
  <dcterms:modified xsi:type="dcterms:W3CDTF">2021-03-16T09:36:01Z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0x010100FB4C6AB7F4ADAA4ABC48D93214FE8FD2</vt:lpwstr>
  </property>
</Properties>
</file>