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362" r:id="rId5"/>
    <p:sldId id="349" r:id="rId6"/>
    <p:sldId id="359" r:id="rId7"/>
    <p:sldId id="361" r:id="rId8"/>
    <p:sldId id="348" r:id="rId9"/>
    <p:sldId id="373" r:id="rId10"/>
    <p:sldId id="357" r:id="rId11"/>
    <p:sldId id="383" r:id="rId12"/>
    <p:sldId id="395" r:id="rId13"/>
    <p:sldId id="399" r:id="rId14"/>
    <p:sldId id="364" r:id="rId15"/>
    <p:sldId id="385" r:id="rId16"/>
  </p:sldIdLst>
  <p:sldSz cx="9144000" cy="6858000" type="screen4x3"/>
  <p:notesSz cx="7077075" cy="9004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FF"/>
    <a:srgbClr val="CC9900"/>
    <a:srgbClr val="FFCC00"/>
    <a:srgbClr val="0066CC"/>
    <a:srgbClr val="EE820C"/>
    <a:srgbClr val="EFF50B"/>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8766CB-B7B3-4AE4-8C44-4F6B8D787D0F}" v="34" dt="2024-04-07T17:34:03.5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75" autoAdjust="0"/>
    <p:restoredTop sz="64988" autoAdjust="0"/>
  </p:normalViewPr>
  <p:slideViewPr>
    <p:cSldViewPr snapToGrid="0">
      <p:cViewPr varScale="1">
        <p:scale>
          <a:sx n="45" d="100"/>
          <a:sy n="45" d="100"/>
        </p:scale>
        <p:origin x="1764" y="44"/>
      </p:cViewPr>
      <p:guideLst>
        <p:guide orient="horz" pos="2160"/>
        <p:guide pos="2880"/>
      </p:guideLst>
    </p:cSldViewPr>
  </p:slideViewPr>
  <p:notesTextViewPr>
    <p:cViewPr>
      <p:scale>
        <a:sx n="1" d="1"/>
        <a:sy n="1" d="1"/>
      </p:scale>
      <p:origin x="0" y="0"/>
    </p:cViewPr>
  </p:notesTextViewPr>
  <p:sorterViewPr>
    <p:cViewPr varScale="1">
      <p:scale>
        <a:sx n="1" d="1"/>
        <a:sy n="1" d="1"/>
      </p:scale>
      <p:origin x="0" y="-12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TCM President" userId="a83faeb9-286b-481d-ba36-c4f65c7baf3a" providerId="ADAL" clId="{628766CB-B7B3-4AE4-8C44-4F6B8D787D0F}"/>
    <pc:docChg chg="undo redo custSel delSld modSld">
      <pc:chgData name="RTCM President" userId="a83faeb9-286b-481d-ba36-c4f65c7baf3a" providerId="ADAL" clId="{628766CB-B7B3-4AE4-8C44-4F6B8D787D0F}" dt="2024-04-07T17:45:58.053" v="3918" actId="6549"/>
      <pc:docMkLst>
        <pc:docMk/>
      </pc:docMkLst>
      <pc:sldChg chg="del">
        <pc:chgData name="RTCM President" userId="a83faeb9-286b-481d-ba36-c4f65c7baf3a" providerId="ADAL" clId="{628766CB-B7B3-4AE4-8C44-4F6B8D787D0F}" dt="2024-04-07T17:38:18.122" v="3646" actId="47"/>
        <pc:sldMkLst>
          <pc:docMk/>
          <pc:sldMk cId="1272836001" sldId="294"/>
        </pc:sldMkLst>
      </pc:sldChg>
      <pc:sldChg chg="modSp mod modNotesTx">
        <pc:chgData name="RTCM President" userId="a83faeb9-286b-481d-ba36-c4f65c7baf3a" providerId="ADAL" clId="{628766CB-B7B3-4AE4-8C44-4F6B8D787D0F}" dt="2024-04-07T15:26:11.064" v="18" actId="20578"/>
        <pc:sldMkLst>
          <pc:docMk/>
          <pc:sldMk cId="2681848987" sldId="348"/>
        </pc:sldMkLst>
        <pc:spChg chg="mod">
          <ac:chgData name="RTCM President" userId="a83faeb9-286b-481d-ba36-c4f65c7baf3a" providerId="ADAL" clId="{628766CB-B7B3-4AE4-8C44-4F6B8D787D0F}" dt="2024-04-07T15:26:11.064" v="18" actId="20578"/>
          <ac:spMkLst>
            <pc:docMk/>
            <pc:sldMk cId="2681848987" sldId="348"/>
            <ac:spMk id="3" creationId="{E3376C59-DC36-4B2E-8805-1F3F01135660}"/>
          </ac:spMkLst>
        </pc:spChg>
      </pc:sldChg>
      <pc:sldChg chg="modNotesTx">
        <pc:chgData name="RTCM President" userId="a83faeb9-286b-481d-ba36-c4f65c7baf3a" providerId="ADAL" clId="{628766CB-B7B3-4AE4-8C44-4F6B8D787D0F}" dt="2024-04-07T15:23:25.938" v="6" actId="6549"/>
        <pc:sldMkLst>
          <pc:docMk/>
          <pc:sldMk cId="845843610" sldId="349"/>
        </pc:sldMkLst>
      </pc:sldChg>
      <pc:sldChg chg="modSp mod modNotesTx">
        <pc:chgData name="RTCM President" userId="a83faeb9-286b-481d-ba36-c4f65c7baf3a" providerId="ADAL" clId="{628766CB-B7B3-4AE4-8C44-4F6B8D787D0F}" dt="2024-04-07T17:11:47.251" v="2935" actId="20577"/>
        <pc:sldMkLst>
          <pc:docMk/>
          <pc:sldMk cId="3967234592" sldId="357"/>
        </pc:sldMkLst>
        <pc:spChg chg="mod">
          <ac:chgData name="RTCM President" userId="a83faeb9-286b-481d-ba36-c4f65c7baf3a" providerId="ADAL" clId="{628766CB-B7B3-4AE4-8C44-4F6B8D787D0F}" dt="2024-04-07T17:11:47.251" v="2935" actId="20577"/>
          <ac:spMkLst>
            <pc:docMk/>
            <pc:sldMk cId="3967234592" sldId="357"/>
            <ac:spMk id="4" creationId="{00000000-0000-0000-0000-000000000000}"/>
          </ac:spMkLst>
        </pc:spChg>
      </pc:sldChg>
      <pc:sldChg chg="addSp modSp mod modNotesTx">
        <pc:chgData name="RTCM President" userId="a83faeb9-286b-481d-ba36-c4f65c7baf3a" providerId="ADAL" clId="{628766CB-B7B3-4AE4-8C44-4F6B8D787D0F}" dt="2024-04-07T15:22:35.422" v="5"/>
        <pc:sldMkLst>
          <pc:docMk/>
          <pc:sldMk cId="3696877343" sldId="362"/>
        </pc:sldMkLst>
        <pc:spChg chg="mod">
          <ac:chgData name="RTCM President" userId="a83faeb9-286b-481d-ba36-c4f65c7baf3a" providerId="ADAL" clId="{628766CB-B7B3-4AE4-8C44-4F6B8D787D0F}" dt="2024-04-07T15:22:23.371" v="4" actId="120"/>
          <ac:spMkLst>
            <pc:docMk/>
            <pc:sldMk cId="3696877343" sldId="362"/>
            <ac:spMk id="12" creationId="{93FC9B57-6975-4EF1-B68B-FAC7CD0503F3}"/>
          </ac:spMkLst>
        </pc:spChg>
        <pc:spChg chg="mod">
          <ac:chgData name="RTCM President" userId="a83faeb9-286b-481d-ba36-c4f65c7baf3a" providerId="ADAL" clId="{628766CB-B7B3-4AE4-8C44-4F6B8D787D0F}" dt="2024-04-07T15:21:59.265" v="2"/>
          <ac:spMkLst>
            <pc:docMk/>
            <pc:sldMk cId="3696877343" sldId="362"/>
            <ac:spMk id="2056" creationId="{00000000-0000-0000-0000-000000000000}"/>
          </ac:spMkLst>
        </pc:spChg>
        <pc:picChg chg="add mod">
          <ac:chgData name="RTCM President" userId="a83faeb9-286b-481d-ba36-c4f65c7baf3a" providerId="ADAL" clId="{628766CB-B7B3-4AE4-8C44-4F6B8D787D0F}" dt="2024-04-07T15:21:40.725" v="1" actId="1076"/>
          <ac:picMkLst>
            <pc:docMk/>
            <pc:sldMk cId="3696877343" sldId="362"/>
            <ac:picMk id="5" creationId="{B90CB2DA-FFE1-D716-1649-7BC9D3EC8570}"/>
          </ac:picMkLst>
        </pc:picChg>
      </pc:sldChg>
      <pc:sldChg chg="modSp mod">
        <pc:chgData name="RTCM President" userId="a83faeb9-286b-481d-ba36-c4f65c7baf3a" providerId="ADAL" clId="{628766CB-B7B3-4AE4-8C44-4F6B8D787D0F}" dt="2024-04-07T17:01:23.960" v="2838" actId="20577"/>
        <pc:sldMkLst>
          <pc:docMk/>
          <pc:sldMk cId="872039026" sldId="364"/>
        </pc:sldMkLst>
        <pc:spChg chg="mod">
          <ac:chgData name="RTCM President" userId="a83faeb9-286b-481d-ba36-c4f65c7baf3a" providerId="ADAL" clId="{628766CB-B7B3-4AE4-8C44-4F6B8D787D0F}" dt="2024-04-07T17:01:23.960" v="2838" actId="20577"/>
          <ac:spMkLst>
            <pc:docMk/>
            <pc:sldMk cId="872039026" sldId="364"/>
            <ac:spMk id="15363" creationId="{00000000-0000-0000-0000-000000000000}"/>
          </ac:spMkLst>
        </pc:spChg>
      </pc:sldChg>
      <pc:sldChg chg="modSp del mod modShow">
        <pc:chgData name="RTCM President" userId="a83faeb9-286b-481d-ba36-c4f65c7baf3a" providerId="ADAL" clId="{628766CB-B7B3-4AE4-8C44-4F6B8D787D0F}" dt="2024-04-07T17:38:18.122" v="3646" actId="47"/>
        <pc:sldMkLst>
          <pc:docMk/>
          <pc:sldMk cId="3205377330" sldId="382"/>
        </pc:sldMkLst>
        <pc:spChg chg="mod">
          <ac:chgData name="RTCM President" userId="a83faeb9-286b-481d-ba36-c4f65c7baf3a" providerId="ADAL" clId="{628766CB-B7B3-4AE4-8C44-4F6B8D787D0F}" dt="2024-04-07T16:58:32.181" v="2708" actId="20577"/>
          <ac:spMkLst>
            <pc:docMk/>
            <pc:sldMk cId="3205377330" sldId="382"/>
            <ac:spMk id="2" creationId="{2909BCA9-DED4-41CC-A96F-44CA5286537A}"/>
          </ac:spMkLst>
        </pc:spChg>
      </pc:sldChg>
      <pc:sldChg chg="addSp modSp mod">
        <pc:chgData name="RTCM President" userId="a83faeb9-286b-481d-ba36-c4f65c7baf3a" providerId="ADAL" clId="{628766CB-B7B3-4AE4-8C44-4F6B8D787D0F}" dt="2024-04-07T17:05:41.889" v="2904" actId="6549"/>
        <pc:sldMkLst>
          <pc:docMk/>
          <pc:sldMk cId="2179334744" sldId="385"/>
        </pc:sldMkLst>
        <pc:spChg chg="mod">
          <ac:chgData name="RTCM President" userId="a83faeb9-286b-481d-ba36-c4f65c7baf3a" providerId="ADAL" clId="{628766CB-B7B3-4AE4-8C44-4F6B8D787D0F}" dt="2024-04-07T17:05:41.889" v="2904" actId="6549"/>
          <ac:spMkLst>
            <pc:docMk/>
            <pc:sldMk cId="2179334744" sldId="385"/>
            <ac:spMk id="2056" creationId="{00000000-0000-0000-0000-000000000000}"/>
          </ac:spMkLst>
        </pc:spChg>
        <pc:picChg chg="mod">
          <ac:chgData name="RTCM President" userId="a83faeb9-286b-481d-ba36-c4f65c7baf3a" providerId="ADAL" clId="{628766CB-B7B3-4AE4-8C44-4F6B8D787D0F}" dt="2024-04-07T17:05:08.432" v="2903" actId="14100"/>
          <ac:picMkLst>
            <pc:docMk/>
            <pc:sldMk cId="2179334744" sldId="385"/>
            <ac:picMk id="3" creationId="{DB5D6A9A-17D2-405E-AFD9-0360B32FDF02}"/>
          </ac:picMkLst>
        </pc:picChg>
        <pc:picChg chg="add mod">
          <ac:chgData name="RTCM President" userId="a83faeb9-286b-481d-ba36-c4f65c7baf3a" providerId="ADAL" clId="{628766CB-B7B3-4AE4-8C44-4F6B8D787D0F}" dt="2024-04-07T17:05:01.219" v="2901" actId="14100"/>
          <ac:picMkLst>
            <pc:docMk/>
            <pc:sldMk cId="2179334744" sldId="385"/>
            <ac:picMk id="5" creationId="{2C6AC4F2-BAB4-1485-C9D6-4AB121CB142C}"/>
          </ac:picMkLst>
        </pc:picChg>
        <pc:picChg chg="add mod">
          <ac:chgData name="RTCM President" userId="a83faeb9-286b-481d-ba36-c4f65c7baf3a" providerId="ADAL" clId="{628766CB-B7B3-4AE4-8C44-4F6B8D787D0F}" dt="2024-04-07T17:04:03.625" v="2893"/>
          <ac:picMkLst>
            <pc:docMk/>
            <pc:sldMk cId="2179334744" sldId="385"/>
            <ac:picMk id="6" creationId="{0EBC545F-94F7-7BA6-563C-F7A90AF0812A}"/>
          </ac:picMkLst>
        </pc:picChg>
      </pc:sldChg>
      <pc:sldChg chg="modSp mod modNotes modNotesTx">
        <pc:chgData name="RTCM President" userId="a83faeb9-286b-481d-ba36-c4f65c7baf3a" providerId="ADAL" clId="{628766CB-B7B3-4AE4-8C44-4F6B8D787D0F}" dt="2024-04-07T16:44:11.010" v="2415" actId="20577"/>
        <pc:sldMkLst>
          <pc:docMk/>
          <pc:sldMk cId="4202376668" sldId="395"/>
        </pc:sldMkLst>
        <pc:graphicFrameChg chg="mod ord modGraphic">
          <ac:chgData name="RTCM President" userId="a83faeb9-286b-481d-ba36-c4f65c7baf3a" providerId="ADAL" clId="{628766CB-B7B3-4AE4-8C44-4F6B8D787D0F}" dt="2024-04-07T16:44:11.010" v="2415" actId="20577"/>
          <ac:graphicFrameMkLst>
            <pc:docMk/>
            <pc:sldMk cId="4202376668" sldId="395"/>
            <ac:graphicFrameMk id="7" creationId="{67C3934E-57C0-413E-8C4D-16459DFE6F89}"/>
          </ac:graphicFrameMkLst>
        </pc:graphicFrameChg>
      </pc:sldChg>
      <pc:sldChg chg="modSp mod modNotes modNotesTx">
        <pc:chgData name="RTCM President" userId="a83faeb9-286b-481d-ba36-c4f65c7baf3a" providerId="ADAL" clId="{628766CB-B7B3-4AE4-8C44-4F6B8D787D0F}" dt="2024-04-07T17:45:58.053" v="3918" actId="6549"/>
        <pc:sldMkLst>
          <pc:docMk/>
          <pc:sldMk cId="3784450751" sldId="399"/>
        </pc:sldMkLst>
        <pc:graphicFrameChg chg="mod modGraphic">
          <ac:chgData name="RTCM President" userId="a83faeb9-286b-481d-ba36-c4f65c7baf3a" providerId="ADAL" clId="{628766CB-B7B3-4AE4-8C44-4F6B8D787D0F}" dt="2024-04-07T17:35:02.030" v="3644" actId="20577"/>
          <ac:graphicFrameMkLst>
            <pc:docMk/>
            <pc:sldMk cId="3784450751" sldId="399"/>
            <ac:graphicFrameMk id="7" creationId="{67C3934E-57C0-413E-8C4D-16459DFE6F89}"/>
          </ac:graphicFrameMkLst>
        </pc:graphicFrameChg>
      </pc:sldChg>
      <pc:sldChg chg="del">
        <pc:chgData name="RTCM President" userId="a83faeb9-286b-481d-ba36-c4f65c7baf3a" providerId="ADAL" clId="{628766CB-B7B3-4AE4-8C44-4F6B8D787D0F}" dt="2024-04-07T16:57:34.241" v="2690" actId="47"/>
        <pc:sldMkLst>
          <pc:docMk/>
          <pc:sldMk cId="3277247939" sldId="400"/>
        </pc:sldMkLst>
      </pc:sldChg>
      <pc:sldChg chg="del">
        <pc:chgData name="RTCM President" userId="a83faeb9-286b-481d-ba36-c4f65c7baf3a" providerId="ADAL" clId="{628766CB-B7B3-4AE4-8C44-4F6B8D787D0F}" dt="2024-04-07T16:57:36.548" v="2691" actId="47"/>
        <pc:sldMkLst>
          <pc:docMk/>
          <pc:sldMk cId="2473884051" sldId="401"/>
        </pc:sldMkLst>
      </pc:sldChg>
      <pc:sldChg chg="del">
        <pc:chgData name="RTCM President" userId="a83faeb9-286b-481d-ba36-c4f65c7baf3a" providerId="ADAL" clId="{628766CB-B7B3-4AE4-8C44-4F6B8D787D0F}" dt="2024-04-07T17:38:18.122" v="3646" actId="47"/>
        <pc:sldMkLst>
          <pc:docMk/>
          <pc:sldMk cId="1113921392" sldId="407"/>
        </pc:sldMkLst>
      </pc:sldChg>
      <pc:sldChg chg="del">
        <pc:chgData name="RTCM President" userId="a83faeb9-286b-481d-ba36-c4f65c7baf3a" providerId="ADAL" clId="{628766CB-B7B3-4AE4-8C44-4F6B8D787D0F}" dt="2024-04-07T16:57:39.967" v="2692" actId="47"/>
        <pc:sldMkLst>
          <pc:docMk/>
          <pc:sldMk cId="1084594341" sldId="408"/>
        </pc:sldMkLst>
      </pc:sldChg>
      <pc:sldChg chg="del">
        <pc:chgData name="RTCM President" userId="a83faeb9-286b-481d-ba36-c4f65c7baf3a" providerId="ADAL" clId="{628766CB-B7B3-4AE4-8C44-4F6B8D787D0F}" dt="2024-04-07T16:57:49.031" v="2693" actId="47"/>
        <pc:sldMkLst>
          <pc:docMk/>
          <pc:sldMk cId="3710764356" sldId="409"/>
        </pc:sldMkLst>
      </pc:sldChg>
      <pc:sldChg chg="del">
        <pc:chgData name="RTCM President" userId="a83faeb9-286b-481d-ba36-c4f65c7baf3a" providerId="ADAL" clId="{628766CB-B7B3-4AE4-8C44-4F6B8D787D0F}" dt="2024-04-07T17:38:18.122" v="3646" actId="47"/>
        <pc:sldMkLst>
          <pc:docMk/>
          <pc:sldMk cId="2733735837" sldId="410"/>
        </pc:sldMkLst>
      </pc:sldChg>
      <pc:sldChg chg="del">
        <pc:chgData name="RTCM President" userId="a83faeb9-286b-481d-ba36-c4f65c7baf3a" providerId="ADAL" clId="{628766CB-B7B3-4AE4-8C44-4F6B8D787D0F}" dt="2024-04-07T17:38:18.122" v="3646" actId="47"/>
        <pc:sldMkLst>
          <pc:docMk/>
          <pc:sldMk cId="3339185054" sldId="411"/>
        </pc:sldMkLst>
      </pc:sldChg>
      <pc:sldChg chg="del">
        <pc:chgData name="RTCM President" userId="a83faeb9-286b-481d-ba36-c4f65c7baf3a" providerId="ADAL" clId="{628766CB-B7B3-4AE4-8C44-4F6B8D787D0F}" dt="2024-04-07T16:57:51.633" v="2694" actId="47"/>
        <pc:sldMkLst>
          <pc:docMk/>
          <pc:sldMk cId="1354681448" sldId="412"/>
        </pc:sldMkLst>
      </pc:sldChg>
      <pc:sldChg chg="del">
        <pc:chgData name="RTCM President" userId="a83faeb9-286b-481d-ba36-c4f65c7baf3a" providerId="ADAL" clId="{628766CB-B7B3-4AE4-8C44-4F6B8D787D0F}" dt="2024-04-07T17:38:18.122" v="3646" actId="47"/>
        <pc:sldMkLst>
          <pc:docMk/>
          <pc:sldMk cId="1953932685" sldId="41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5021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08705" y="0"/>
            <a:ext cx="3066733" cy="450215"/>
          </a:xfrm>
          <a:prstGeom prst="rect">
            <a:avLst/>
          </a:prstGeom>
        </p:spPr>
        <p:txBody>
          <a:bodyPr vert="horz" lIns="91440" tIns="45720" rIns="91440" bIns="45720" rtlCol="0"/>
          <a:lstStyle>
            <a:lvl1pPr algn="r">
              <a:defRPr sz="1200"/>
            </a:lvl1pPr>
          </a:lstStyle>
          <a:p>
            <a:fld id="{7F597B50-910D-4D83-8FC1-A95079D04509}" type="datetimeFigureOut">
              <a:rPr lang="en-US" smtClean="0"/>
              <a:pPr/>
              <a:t>4/7/2024</a:t>
            </a:fld>
            <a:endParaRPr lang="en-US" dirty="0"/>
          </a:p>
        </p:txBody>
      </p:sp>
      <p:sp>
        <p:nvSpPr>
          <p:cNvPr id="4" name="Slide Image Placeholder 3"/>
          <p:cNvSpPr>
            <a:spLocks noGrp="1" noRot="1" noChangeAspect="1"/>
          </p:cNvSpPr>
          <p:nvPr>
            <p:ph type="sldImg" idx="2"/>
          </p:nvPr>
        </p:nvSpPr>
        <p:spPr>
          <a:xfrm>
            <a:off x="1287463" y="674688"/>
            <a:ext cx="4502150" cy="33766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7708" y="4277043"/>
            <a:ext cx="5661660" cy="40519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552522"/>
            <a:ext cx="3066733" cy="45021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552522"/>
            <a:ext cx="3066733" cy="450215"/>
          </a:xfrm>
          <a:prstGeom prst="rect">
            <a:avLst/>
          </a:prstGeom>
        </p:spPr>
        <p:txBody>
          <a:bodyPr vert="horz" lIns="91440" tIns="45720" rIns="91440" bIns="45720" rtlCol="0" anchor="b"/>
          <a:lstStyle>
            <a:lvl1pPr algn="r">
              <a:defRPr sz="1200"/>
            </a:lvl1pPr>
          </a:lstStyle>
          <a:p>
            <a:fld id="{B12AE776-F86B-4332-8444-49C60246F6FE}" type="slidenum">
              <a:rPr lang="en-US" smtClean="0"/>
              <a:pPr/>
              <a:t>‹#›</a:t>
            </a:fld>
            <a:endParaRPr lang="en-US" dirty="0"/>
          </a:p>
        </p:txBody>
      </p:sp>
    </p:spTree>
    <p:extLst>
      <p:ext uri="{BB962C8B-B14F-4D97-AF65-F5344CB8AC3E}">
        <p14:creationId xmlns:p14="http://schemas.microsoft.com/office/powerpoint/2010/main" val="3569066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6D64A6C-CDE7-4AC3-9475-F8332F5C5B0B}" type="slidenum">
              <a:rPr lang="en-US" smtClean="0"/>
              <a:pPr/>
              <a:t>1</a:t>
            </a:fld>
            <a:endParaRPr lang="en-US"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Good morning/afternoon to IALA ENG Committee members.  My name is                                 and I’m representing RTCM SC104 as the Working Group Chair for </a:t>
            </a:r>
            <a:r>
              <a:rPr lang="en-US" b="0" i="0" dirty="0">
                <a:solidFill>
                  <a:srgbClr val="283C46"/>
                </a:solidFill>
                <a:effectLst/>
                <a:latin typeface="-apple-system"/>
              </a:rPr>
              <a:t>DGNSS Beacon Services and have been approved as the </a:t>
            </a:r>
            <a:r>
              <a:rPr lang="en-US" sz="1800" dirty="0">
                <a:effectLst/>
                <a:latin typeface="Calibri" panose="020F0502020204030204" pitchFamily="34" charset="0"/>
                <a:ea typeface="Aptos" panose="020B0004020202020204" pitchFamily="34" charset="0"/>
              </a:rPr>
              <a:t>rapporteur on RTCM matters</a:t>
            </a:r>
            <a:r>
              <a:rPr lang="en-US" dirty="0"/>
              <a:t>.   I would like to thank IALA ENG for the opportunity to provide an update on RTCM matters.</a:t>
            </a:r>
          </a:p>
          <a:p>
            <a:pPr eaLnBrk="1" hangingPunct="1"/>
            <a:endParaRPr lang="en-US" dirty="0"/>
          </a:p>
        </p:txBody>
      </p:sp>
    </p:spTree>
    <p:extLst>
      <p:ext uri="{BB962C8B-B14F-4D97-AF65-F5344CB8AC3E}">
        <p14:creationId xmlns:p14="http://schemas.microsoft.com/office/powerpoint/2010/main" val="1784359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baseline="0" dirty="0"/>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132--</a:t>
            </a:r>
            <a:r>
              <a:rPr lang="en-US" sz="1800" dirty="0">
                <a:solidFill>
                  <a:srgbClr val="000000"/>
                </a:solidFill>
                <a:effectLst/>
                <a:latin typeface="Tahoma" panose="020B0604030504040204" pitchFamily="34" charset="0"/>
                <a:ea typeface="Aptos" panose="020B0004020202020204" pitchFamily="34" charset="0"/>
              </a:rPr>
              <a:t>has restarted to consider updating the standard and address a number of questions arising from Australia and California related to standards development in Australia and proposed legislation by the State of California.  Both are working toward promoting use of </a:t>
            </a:r>
            <a:r>
              <a:rPr lang="en-US" sz="1800" dirty="0" err="1">
                <a:solidFill>
                  <a:srgbClr val="000000"/>
                </a:solidFill>
                <a:effectLst/>
                <a:latin typeface="Tahoma" panose="020B0604030504040204" pitchFamily="34" charset="0"/>
                <a:ea typeface="Aptos" panose="020B0004020202020204" pitchFamily="34" charset="0"/>
              </a:rPr>
              <a:t>eDVSDs</a:t>
            </a:r>
            <a:r>
              <a:rPr lang="en-US" sz="1800" dirty="0">
                <a:solidFill>
                  <a:srgbClr val="000000"/>
                </a:solidFill>
                <a:effectLst/>
                <a:latin typeface="Tahoma" panose="020B0604030504040204" pitchFamily="34" charset="0"/>
                <a:ea typeface="Aptos" panose="020B0004020202020204" pitchFamily="34" charset="0"/>
              </a:rPr>
              <a:t> in place of pyrotechnics. </a:t>
            </a:r>
          </a:p>
          <a:p>
            <a:pPr marL="171450" indent="-171450" rtl="0" eaLnBrk="1" fontAlgn="t" latinLnBrk="0" hangingPunct="1">
              <a:buFont typeface="Arial" panose="020B0604020202020204" pitchFamily="34" charset="0"/>
              <a:buChar char="•"/>
            </a:pPr>
            <a:r>
              <a:rPr lang="en-US" sz="1800" b="1" dirty="0">
                <a:solidFill>
                  <a:srgbClr val="000000"/>
                </a:solidFill>
                <a:effectLst/>
                <a:latin typeface="Tahoma" panose="020B0604030504040204" pitchFamily="34" charset="0"/>
                <a:ea typeface="Aptos" panose="020B0004020202020204" pitchFamily="34" charset="0"/>
              </a:rPr>
              <a:t>134 and 135—closely related to the work of SC104</a:t>
            </a:r>
          </a:p>
          <a:p>
            <a:pPr marL="628650" lvl="1"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mn-lt"/>
                <a:ea typeface="+mn-ea"/>
                <a:cs typeface="+mn-cs"/>
              </a:rPr>
              <a:t>134--Update RTCM 11901.1 to ITU_M R.495 changes</a:t>
            </a:r>
          </a:p>
          <a:p>
            <a:pPr marL="628650" lvl="1"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mn-lt"/>
                <a:ea typeface="+mn-ea"/>
                <a:cs typeface="+mn-cs"/>
              </a:rPr>
              <a:t>135—the recently published RTCM 13500.1 published in September 2023 provides a standard radio layer for rovers and other autonomous or semi autonomous vehicles requiring precise </a:t>
            </a:r>
            <a:r>
              <a:rPr lang="en-US" sz="1200" b="1" i="0" u="none" strike="noStrike" kern="1200">
                <a:solidFill>
                  <a:schemeClr val="tx1"/>
                </a:solidFill>
                <a:effectLst/>
                <a:latin typeface="+mn-lt"/>
                <a:ea typeface="+mn-ea"/>
                <a:cs typeface="+mn-cs"/>
              </a:rPr>
              <a:t>positioning information.</a:t>
            </a:r>
            <a:endParaRPr lang="en-US" sz="1200" b="0" i="0" u="none" strike="noStrike" kern="1200" dirty="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137—Published RTCM Standard 13700.0 April 13, 2022.  Serves to address EMC issues highlighted by VHF Radio and AIS interference by LED navigation lights not addressed in IEC 60945.  Active liaison with IEC TC18 MT21 to include RTCM 13700.0 provisions within IEC 60533 and ABYC decided to incorporate the RTCM standard in its updated C-5 Construction and Testing of Electric Navigation Lights standard.</a:t>
            </a:r>
          </a:p>
          <a:p>
            <a:pPr marL="171450" indent="-171450" rtl="0" eaLnBrk="1" fontAlgn="t" latinLnBrk="0" hangingPunct="1">
              <a:buFont typeface="Arial" panose="020B0604020202020204" pitchFamily="34" charset="0"/>
              <a:buChar char="•"/>
            </a:pPr>
            <a:r>
              <a:rPr lang="en-US" sz="1200" kern="1200" dirty="0">
                <a:solidFill>
                  <a:schemeClr val="tx1"/>
                </a:solidFill>
                <a:effectLst/>
                <a:latin typeface="+mn-lt"/>
                <a:ea typeface="+mn-ea"/>
                <a:cs typeface="+mn-cs"/>
              </a:rPr>
              <a:t>139--</a:t>
            </a:r>
            <a:r>
              <a:rPr lang="en-US" sz="1800" b="1" dirty="0">
                <a:solidFill>
                  <a:srgbClr val="000000"/>
                </a:solidFill>
                <a:effectLst/>
                <a:latin typeface="Tahoma" panose="020B0604030504040204" pitchFamily="34" charset="0"/>
                <a:ea typeface="Aptos" panose="020B0004020202020204" pitchFamily="34" charset="0"/>
              </a:rPr>
              <a:t>has jointly authored an information paper with the U.S. for consideration by IMO at NCSR-11</a:t>
            </a:r>
            <a:r>
              <a:rPr lang="en-US" sz="1800" dirty="0">
                <a:solidFill>
                  <a:srgbClr val="000000"/>
                </a:solidFill>
                <a:effectLst/>
                <a:latin typeface="Tahoma" panose="020B0604030504040204" pitchFamily="34" charset="0"/>
                <a:ea typeface="Aptos" panose="020B0004020202020204" pitchFamily="34" charset="0"/>
              </a:rPr>
              <a:t>.  A Committee Draft standard has been posted for members in the documents and communications portal.  The Special Committee will next meet virtually on 04 April 2024 and subsequently in person on 08 May 2024 in Atlantic Beach, FL at the One Ocean Resort during the RTCM Annual Assembly.</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2AE776-F86B-4332-8444-49C60246F6F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40617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2AE776-F86B-4332-8444-49C60246F6FE}" type="slidenum">
              <a:rPr lang="en-US" smtClean="0"/>
              <a:pPr/>
              <a:t>11</a:t>
            </a:fld>
            <a:endParaRPr lang="en-US" dirty="0"/>
          </a:p>
        </p:txBody>
      </p:sp>
    </p:spTree>
    <p:extLst>
      <p:ext uri="{BB962C8B-B14F-4D97-AF65-F5344CB8AC3E}">
        <p14:creationId xmlns:p14="http://schemas.microsoft.com/office/powerpoint/2010/main" val="3810585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6D64A6C-CDE7-4AC3-9475-F8332F5C5B0B}" type="slidenum">
              <a:rPr lang="en-US" smtClean="0"/>
              <a:pPr/>
              <a:t>12</a:t>
            </a:fld>
            <a:endParaRPr lang="en-US"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38718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RTCM report contains a brief overview of our organization, our active Special Committees, including standards activity.  </a:t>
            </a:r>
            <a:endParaRPr lang="en-US"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2AE776-F86B-4332-8444-49C60246F6FE}" type="slidenum">
              <a:rPr lang="en-US" smtClean="0"/>
              <a:pPr/>
              <a:t>2</a:t>
            </a:fld>
            <a:endParaRPr lang="en-US" dirty="0"/>
          </a:p>
        </p:txBody>
      </p:sp>
    </p:spTree>
    <p:extLst>
      <p:ext uri="{BB962C8B-B14F-4D97-AF65-F5344CB8AC3E}">
        <p14:creationId xmlns:p14="http://schemas.microsoft.com/office/powerpoint/2010/main" val="21985910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Rounded MT Bold" panose="020F0704030504030204" pitchFamily="34" charset="0"/>
              </a:rPr>
              <a:t>We are a non-profit organization with over 140 organization members from industry, government, and educational institutions from around the world </a:t>
            </a:r>
          </a:p>
          <a:p>
            <a:r>
              <a:rPr lang="en-US" sz="1200" dirty="0">
                <a:latin typeface="Arial Rounded MT Bold" panose="020F0704030504030204" pitchFamily="34" charset="0"/>
              </a:rPr>
              <a:t>As a non-profit, we maintain a unique relationship between U.S. and international regulatory bodies, commercial interests, and the public</a:t>
            </a:r>
          </a:p>
        </p:txBody>
      </p:sp>
      <p:sp>
        <p:nvSpPr>
          <p:cNvPr id="4" name="Slide Number Placeholder 3"/>
          <p:cNvSpPr>
            <a:spLocks noGrp="1"/>
          </p:cNvSpPr>
          <p:nvPr>
            <p:ph type="sldNum" sz="quarter" idx="5"/>
          </p:nvPr>
        </p:nvSpPr>
        <p:spPr/>
        <p:txBody>
          <a:bodyPr/>
          <a:lstStyle/>
          <a:p>
            <a:fld id="{B12AE776-F86B-4332-8444-49C60246F6FE}" type="slidenum">
              <a:rPr lang="en-US" smtClean="0"/>
              <a:pPr/>
              <a:t>3</a:t>
            </a:fld>
            <a:endParaRPr lang="en-US" dirty="0"/>
          </a:p>
        </p:txBody>
      </p:sp>
    </p:spTree>
    <p:extLst>
      <p:ext uri="{BB962C8B-B14F-4D97-AF65-F5344CB8AC3E}">
        <p14:creationId xmlns:p14="http://schemas.microsoft.com/office/powerpoint/2010/main" val="51047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spcBef>
                <a:spcPts val="600"/>
              </a:spcBef>
              <a:spcAft>
                <a:spcPts val="600"/>
              </a:spcAft>
            </a:pPr>
            <a:r>
              <a:rPr lang="en-US" sz="1200" dirty="0">
                <a:latin typeface="Arial Rounded MT Bold" panose="020F0704030504030204" pitchFamily="34" charset="0"/>
              </a:rPr>
              <a:t>We are primarily focused on Navigation </a:t>
            </a:r>
            <a:r>
              <a:rPr lang="en-US" sz="2400" dirty="0">
                <a:latin typeface="Arial Rounded MT Bold" panose="020F0704030504030204" pitchFamily="34" charset="0"/>
              </a:rPr>
              <a:t>and Radiocommunication systems for commercial and recreational vessels</a:t>
            </a:r>
          </a:p>
          <a:p>
            <a:pPr>
              <a:spcBef>
                <a:spcPts val="600"/>
              </a:spcBef>
              <a:spcAft>
                <a:spcPts val="600"/>
              </a:spcAft>
            </a:pPr>
            <a:r>
              <a:rPr lang="en-US" sz="2400" dirty="0">
                <a:latin typeface="Arial Rounded MT Bold" panose="020F0704030504030204" pitchFamily="34" charset="0"/>
              </a:rPr>
              <a:t>We have a major role in national and international regulatory dialogues and policy initiatives related to our areas of focus.</a:t>
            </a:r>
          </a:p>
          <a:p>
            <a:pPr>
              <a:spcBef>
                <a:spcPts val="600"/>
              </a:spcBef>
              <a:spcAft>
                <a:spcPts val="600"/>
              </a:spcAft>
            </a:pPr>
            <a:r>
              <a:rPr lang="en-US" sz="2400" dirty="0">
                <a:latin typeface="Arial Rounded MT Bold" panose="020F0704030504030204" pitchFamily="34" charset="0"/>
              </a:rPr>
              <a:t>We develop and maintain standards through Special Committee (SC) Activity.</a:t>
            </a:r>
          </a:p>
          <a:p>
            <a:pPr lvl="1">
              <a:spcBef>
                <a:spcPts val="600"/>
              </a:spcBef>
              <a:spcAft>
                <a:spcPts val="600"/>
              </a:spcAft>
            </a:pPr>
            <a:r>
              <a:rPr lang="en-US" altLang="en-US" sz="2000" dirty="0">
                <a:latin typeface="Arial" panose="020B0604020202020204" pitchFamily="34" charset="0"/>
                <a:ea typeface="Times New Roman" panose="02020603050405020304" pitchFamily="18" charset="0"/>
              </a:rPr>
              <a:t>Our Special Committees provide a forum in which government and non-government members work together to develop technical standards and consensus recommendations for issues of particular concern.</a:t>
            </a:r>
            <a:endParaRPr lang="en-US" sz="2000" dirty="0">
              <a:latin typeface="Arial Rounded MT Bold" panose="020F0704030504030204" pitchFamily="34" charset="0"/>
            </a:endParaRPr>
          </a:p>
          <a:p>
            <a:endParaRPr lang="en-US" sz="1200" dirty="0">
              <a:latin typeface="Arial Rounded MT Bold" panose="020F0704030504030204" pitchFamily="34" charset="0"/>
            </a:endParaRPr>
          </a:p>
          <a:p>
            <a:endParaRPr lang="en-US" sz="1200" dirty="0">
              <a:latin typeface="Arial Rounded MT Bold" panose="020F0704030504030204" pitchFamily="34" charset="0"/>
            </a:endParaRPr>
          </a:p>
          <a:p>
            <a:endParaRPr lang="en-US" sz="1200" dirty="0">
              <a:latin typeface="Arial Rounded MT Bold" panose="020F0704030504030204" pitchFamily="34" charset="0"/>
            </a:endParaRPr>
          </a:p>
          <a:p>
            <a:endParaRPr lang="en-US" sz="1200" dirty="0">
              <a:latin typeface="Arial Rounded MT Bold" panose="020F0704030504030204" pitchFamily="34" charset="0"/>
            </a:endParaRPr>
          </a:p>
          <a:p>
            <a:endParaRPr lang="en-US" sz="1200" dirty="0">
              <a:latin typeface="Arial Rounded MT Bold" panose="020F0704030504030204" pitchFamily="34" charset="0"/>
            </a:endParaRPr>
          </a:p>
          <a:p>
            <a:endParaRPr lang="en-US" sz="1200" dirty="0">
              <a:latin typeface="Arial Rounded MT Bold" panose="020F0704030504030204" pitchFamily="34" charset="0"/>
            </a:endParaRPr>
          </a:p>
        </p:txBody>
      </p:sp>
      <p:sp>
        <p:nvSpPr>
          <p:cNvPr id="4" name="Slide Number Placeholder 3"/>
          <p:cNvSpPr>
            <a:spLocks noGrp="1"/>
          </p:cNvSpPr>
          <p:nvPr>
            <p:ph type="sldNum" sz="quarter" idx="5"/>
          </p:nvPr>
        </p:nvSpPr>
        <p:spPr/>
        <p:txBody>
          <a:bodyPr/>
          <a:lstStyle/>
          <a:p>
            <a:fld id="{B12AE776-F86B-4332-8444-49C60246F6FE}" type="slidenum">
              <a:rPr lang="en-US" smtClean="0"/>
              <a:pPr/>
              <a:t>4</a:t>
            </a:fld>
            <a:endParaRPr lang="en-US" dirty="0"/>
          </a:p>
        </p:txBody>
      </p:sp>
    </p:spTree>
    <p:extLst>
      <p:ext uri="{BB962C8B-B14F-4D97-AF65-F5344CB8AC3E}">
        <p14:creationId xmlns:p14="http://schemas.microsoft.com/office/powerpoint/2010/main" val="3714232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ea typeface="Times New Roman" panose="02020603050405020304" pitchFamily="18" charset="0"/>
              </a:rPr>
              <a:t>We are also actively engaged in the development of international standards through our involvement with </a:t>
            </a:r>
          </a:p>
          <a:p>
            <a:r>
              <a:rPr lang="en-US" altLang="en-US" dirty="0">
                <a:latin typeface="Arial" panose="020B0604020202020204" pitchFamily="34" charset="0"/>
                <a:ea typeface="Times New Roman" panose="02020603050405020304" pitchFamily="18" charset="0"/>
              </a:rPr>
              <a:t>The IMO, IEC, IALA, ISO, ETSI, and </a:t>
            </a:r>
            <a:r>
              <a:rPr lang="en-US" altLang="en-US" dirty="0" err="1">
                <a:latin typeface="Arial" panose="020B0604020202020204" pitchFamily="34" charset="0"/>
                <a:ea typeface="Times New Roman" panose="02020603050405020304" pitchFamily="18" charset="0"/>
              </a:rPr>
              <a:t>Cospas-Sarsat</a:t>
            </a:r>
            <a:endParaRPr lang="en-US" altLang="en-US" dirty="0">
              <a:latin typeface="Arial" panose="020B0604020202020204" pitchFamily="34" charset="0"/>
              <a:ea typeface="Times New Roman" panose="02020603050405020304" pitchFamily="18" charset="0"/>
            </a:endParaRPr>
          </a:p>
          <a:p>
            <a:r>
              <a:rPr lang="en-US" dirty="0">
                <a:latin typeface="Arial" panose="020B0604020202020204" pitchFamily="34" charset="0"/>
              </a:rPr>
              <a:t>We also monitor and contribute to the relevant work of</a:t>
            </a:r>
          </a:p>
          <a:p>
            <a:r>
              <a:rPr lang="en-US" dirty="0">
                <a:latin typeface="Arial" panose="020B0604020202020204" pitchFamily="34" charset="0"/>
              </a:rPr>
              <a:t>The ITU, IHO, IALA, CIRM, NMEA and MSUA</a:t>
            </a:r>
          </a:p>
        </p:txBody>
      </p:sp>
      <p:sp>
        <p:nvSpPr>
          <p:cNvPr id="4" name="Slide Number Placeholder 3"/>
          <p:cNvSpPr>
            <a:spLocks noGrp="1"/>
          </p:cNvSpPr>
          <p:nvPr>
            <p:ph type="sldNum" sz="quarter" idx="5"/>
          </p:nvPr>
        </p:nvSpPr>
        <p:spPr/>
        <p:txBody>
          <a:bodyPr/>
          <a:lstStyle/>
          <a:p>
            <a:fld id="{B12AE776-F86B-4332-8444-49C60246F6FE}" type="slidenum">
              <a:rPr lang="en-US" smtClean="0"/>
              <a:pPr/>
              <a:t>5</a:t>
            </a:fld>
            <a:endParaRPr lang="en-US" dirty="0"/>
          </a:p>
        </p:txBody>
      </p:sp>
    </p:spTree>
    <p:extLst>
      <p:ext uri="{BB962C8B-B14F-4D97-AF65-F5344CB8AC3E}">
        <p14:creationId xmlns:p14="http://schemas.microsoft.com/office/powerpoint/2010/main" val="3453625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some general updates, the photo is taken from Arlington, VA, looking across the Potomac River toward Washington, DC, specifically the Lincoln Memorial.</a:t>
            </a:r>
          </a:p>
        </p:txBody>
      </p:sp>
      <p:sp>
        <p:nvSpPr>
          <p:cNvPr id="4" name="Slide Number Placeholder 3"/>
          <p:cNvSpPr>
            <a:spLocks noGrp="1"/>
          </p:cNvSpPr>
          <p:nvPr>
            <p:ph type="sldNum" sz="quarter" idx="5"/>
          </p:nvPr>
        </p:nvSpPr>
        <p:spPr/>
        <p:txBody>
          <a:bodyPr/>
          <a:lstStyle/>
          <a:p>
            <a:fld id="{B12AE776-F86B-4332-8444-49C60246F6FE}" type="slidenum">
              <a:rPr lang="en-US" smtClean="0"/>
              <a:pPr/>
              <a:t>6</a:t>
            </a:fld>
            <a:endParaRPr lang="en-US" dirty="0"/>
          </a:p>
        </p:txBody>
      </p:sp>
    </p:spTree>
    <p:extLst>
      <p:ext uri="{BB962C8B-B14F-4D97-AF65-F5344CB8AC3E}">
        <p14:creationId xmlns:p14="http://schemas.microsoft.com/office/powerpoint/2010/main" val="2398137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a:p>
            <a:pPr marL="171450" indent="-171450">
              <a:buFontTx/>
              <a:buChar char="-"/>
            </a:pPr>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B12AE776-F86B-4332-8444-49C60246F6FE}" type="slidenum">
              <a:rPr lang="en-US" smtClean="0"/>
              <a:pPr/>
              <a:t>7</a:t>
            </a:fld>
            <a:endParaRPr lang="en-US" dirty="0"/>
          </a:p>
        </p:txBody>
      </p:sp>
    </p:spTree>
    <p:extLst>
      <p:ext uri="{BB962C8B-B14F-4D97-AF65-F5344CB8AC3E}">
        <p14:creationId xmlns:p14="http://schemas.microsoft.com/office/powerpoint/2010/main" val="3302279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 bulk of our work is handled within special committees, </a:t>
            </a:r>
            <a:r>
              <a:rPr lang="en-US"/>
              <a:t>some running </a:t>
            </a:r>
            <a:endParaRPr lang="en-US" dirty="0"/>
          </a:p>
        </p:txBody>
      </p:sp>
      <p:sp>
        <p:nvSpPr>
          <p:cNvPr id="4" name="Slide Number Placeholder 3"/>
          <p:cNvSpPr>
            <a:spLocks noGrp="1"/>
          </p:cNvSpPr>
          <p:nvPr>
            <p:ph type="sldNum" sz="quarter" idx="5"/>
          </p:nvPr>
        </p:nvSpPr>
        <p:spPr/>
        <p:txBody>
          <a:bodyPr/>
          <a:lstStyle/>
          <a:p>
            <a:fld id="{B12AE776-F86B-4332-8444-49C60246F6FE}" type="slidenum">
              <a:rPr lang="en-US" smtClean="0"/>
              <a:pPr/>
              <a:t>8</a:t>
            </a:fld>
            <a:endParaRPr lang="en-US" dirty="0"/>
          </a:p>
        </p:txBody>
      </p:sp>
    </p:spTree>
    <p:extLst>
      <p:ext uri="{BB962C8B-B14F-4D97-AF65-F5344CB8AC3E}">
        <p14:creationId xmlns:p14="http://schemas.microsoft.com/office/powerpoint/2010/main" val="3253404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aseline="0" dirty="0"/>
              <a:t>Special Committee activity is very high, the next two slides are not all inclusive, but reduced down to those SCs with activity affecting international organizations or government administrations.  In bold are SCs likely of most interest to IALA. </a:t>
            </a:r>
          </a:p>
          <a:p>
            <a:endParaRPr lang="en-US" sz="1200" b="0" i="0" u="none" strike="noStrike" kern="1200" dirty="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101--two ongoing activities:</a:t>
            </a:r>
          </a:p>
          <a:p>
            <a:pPr marL="628650" lvl="1"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Submitted draft update of IEC 62238 to IEC at IEC TC80 plenary meeting Sep 2023.  IEC to convene MT20 in 2024.</a:t>
            </a:r>
          </a:p>
          <a:p>
            <a:pPr marL="628650" lvl="1"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Liaison notices sent to advise IALA and others of VHF Radio blocking of AIS</a:t>
            </a:r>
          </a:p>
          <a:p>
            <a:pPr marL="171450"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mn-lt"/>
                <a:ea typeface="+mn-ea"/>
                <a:cs typeface="+mn-cs"/>
              </a:rPr>
              <a:t>104--CDV circulating Amendment 1 primary to the amendment is the addition of QZSS </a:t>
            </a:r>
            <a:r>
              <a:rPr lang="en-US" sz="1800" b="1" i="0" dirty="0">
                <a:effectLst/>
                <a:latin typeface="Calibri" panose="020F0502020204030204" pitchFamily="34" charset="0"/>
                <a:ea typeface="Aptos" panose="020B0004020202020204" pitchFamily="34" charset="0"/>
              </a:rPr>
              <a:t>network RTK residual messages</a:t>
            </a:r>
          </a:p>
          <a:p>
            <a:pPr marL="628650" lvl="1"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Calibri" panose="020F0502020204030204" pitchFamily="34" charset="0"/>
                <a:ea typeface="+mn-ea"/>
                <a:cs typeface="+mn-cs"/>
              </a:rPr>
              <a:t>…… (Stig Erik please add to this section as necessary)</a:t>
            </a:r>
            <a:endParaRPr lang="en-US" sz="1200" b="1" i="0" u="none" strike="noStrike" kern="1200" dirty="0">
              <a:solidFill>
                <a:schemeClr val="tx1"/>
              </a:solidFill>
              <a:effectLst/>
              <a:latin typeface="+mn-lt"/>
              <a:ea typeface="+mn-ea"/>
              <a:cs typeface="+mn-cs"/>
            </a:endParaRPr>
          </a:p>
          <a:p>
            <a:pPr marL="17145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119--Update RTCM 11901.1 to ITU_M R.495 changes for Man Overboard and related devices</a:t>
            </a:r>
          </a:p>
          <a:p>
            <a:pPr marL="171450"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mn-lt"/>
                <a:ea typeface="+mn-ea"/>
                <a:cs typeface="+mn-cs"/>
              </a:rPr>
              <a:t>121—RTCM 12100.1 on Application Specific Messages (ASM) was published in 2022.</a:t>
            </a:r>
          </a:p>
          <a:p>
            <a:pPr marL="628650" lvl="1" indent="-171450" rtl="0" eaLnBrk="1" fontAlgn="t" latinLnBrk="0" hangingPunct="1">
              <a:buFont typeface="Arial" panose="020B0604020202020204" pitchFamily="34" charset="0"/>
              <a:buChar char="•"/>
            </a:pPr>
            <a:r>
              <a:rPr lang="en-US" sz="1200" b="1" i="0" u="none" strike="noStrike" kern="1200" dirty="0">
                <a:solidFill>
                  <a:schemeClr val="tx1"/>
                </a:solidFill>
                <a:effectLst/>
                <a:latin typeface="+mn-lt"/>
                <a:ea typeface="+mn-ea"/>
                <a:cs typeface="+mn-cs"/>
              </a:rPr>
              <a:t>Current focus is developing a standard for Mobile Aids to Navigation and address the U.S. issue of fishnet marker buoys use of AIS</a:t>
            </a:r>
            <a:r>
              <a:rPr lang="en-US" sz="1200" b="0" i="0" u="none" strike="noStrike" kern="1200" dirty="0">
                <a:solidFill>
                  <a:schemeClr val="tx1"/>
                </a:solidFill>
                <a:effectLst/>
                <a:latin typeface="+mn-lt"/>
                <a:ea typeface="+mn-ea"/>
                <a:cs typeface="+mn-cs"/>
              </a:rPr>
              <a:t>.</a:t>
            </a:r>
          </a:p>
          <a:p>
            <a:pPr marL="171450" lvl="0" indent="-171450" rtl="0" eaLnBrk="1" fontAlgn="t" latinLnBrk="0" hangingPunct="1">
              <a:buFont typeface="Arial" panose="020B0604020202020204" pitchFamily="34" charset="0"/>
              <a:buChar char="•"/>
            </a:pPr>
            <a:r>
              <a:rPr lang="en-US" sz="1200" b="0" i="0" u="none" strike="noStrike" kern="1200" dirty="0">
                <a:solidFill>
                  <a:schemeClr val="tx1"/>
                </a:solidFill>
                <a:effectLst/>
                <a:latin typeface="+mn-lt"/>
                <a:ea typeface="+mn-ea"/>
                <a:cs typeface="+mn-cs"/>
              </a:rPr>
              <a:t>129 – </a:t>
            </a:r>
            <a:r>
              <a:rPr lang="en-US" sz="1800" dirty="0">
                <a:solidFill>
                  <a:srgbClr val="000000"/>
                </a:solidFill>
                <a:effectLst/>
                <a:latin typeface="Tahoma" panose="020B0604030504040204" pitchFamily="34" charset="0"/>
                <a:ea typeface="Aptos" panose="020B0004020202020204" pitchFamily="34" charset="0"/>
              </a:rPr>
              <a:t>The revision of IEC 62288 on presentation prompted SC129 to reconvene to identify and capture gaps in symbology and other portrayal related items, especially those related to non-SOLAS class vessels.  Working on upcoming display issues, such as portrayal of AIS Message 25 and Minimum Symbology requirements. </a:t>
            </a:r>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AE776-F86B-4332-8444-49C60246F6FE}" type="slidenum">
              <a:rPr lang="en-US" smtClean="0"/>
              <a:pPr/>
              <a:t>9</a:t>
            </a:fld>
            <a:endParaRPr lang="en-US" dirty="0"/>
          </a:p>
        </p:txBody>
      </p:sp>
    </p:spTree>
    <p:extLst>
      <p:ext uri="{BB962C8B-B14F-4D97-AF65-F5344CB8AC3E}">
        <p14:creationId xmlns:p14="http://schemas.microsoft.com/office/powerpoint/2010/main" val="1698546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76259C-61B8-46CD-8E54-09D9C1448A69}" type="slidenum">
              <a:rPr lang="en-US" smtClean="0"/>
              <a:pPr/>
              <a:t>‹#›</a:t>
            </a:fld>
            <a:endParaRPr lang="en-US" dirty="0"/>
          </a:p>
        </p:txBody>
      </p:sp>
      <p:pic>
        <p:nvPicPr>
          <p:cNvPr id="7" name="Picture 6">
            <a:extLst>
              <a:ext uri="{FF2B5EF4-FFF2-40B4-BE49-F238E27FC236}">
                <a16:creationId xmlns:a16="http://schemas.microsoft.com/office/drawing/2014/main" id="{64953A91-7BE8-4F71-BA86-B87084ADE773}"/>
              </a:ext>
            </a:extLst>
          </p:cNvPr>
          <p:cNvPicPr>
            <a:picLocks noChangeAspect="1"/>
          </p:cNvPicPr>
          <p:nvPr userDrawn="1"/>
        </p:nvPicPr>
        <p:blipFill rotWithShape="1">
          <a:blip r:embed="rId2">
            <a:alphaModFix amt="70000"/>
          </a:blip>
          <a:srcRect l="13548" t="4623" r="7819" b="8604"/>
          <a:stretch/>
        </p:blipFill>
        <p:spPr>
          <a:xfrm>
            <a:off x="381796" y="6208639"/>
            <a:ext cx="341449" cy="564006"/>
          </a:xfrm>
          <a:prstGeom prst="rect">
            <a:avLst/>
          </a:prstGeom>
        </p:spPr>
      </p:pic>
      <p:sp>
        <p:nvSpPr>
          <p:cNvPr id="8" name="Rectangle 7">
            <a:extLst>
              <a:ext uri="{FF2B5EF4-FFF2-40B4-BE49-F238E27FC236}">
                <a16:creationId xmlns:a16="http://schemas.microsoft.com/office/drawing/2014/main" id="{86402214-3358-4E3C-A27B-626031EDCAA6}"/>
              </a:ext>
            </a:extLst>
          </p:cNvPr>
          <p:cNvSpPr/>
          <p:nvPr userDrawn="1"/>
        </p:nvSpPr>
        <p:spPr>
          <a:xfrm>
            <a:off x="723245" y="6259810"/>
            <a:ext cx="4572000" cy="461665"/>
          </a:xfrm>
          <a:prstGeom prst="rect">
            <a:avLst/>
          </a:prstGeom>
        </p:spPr>
        <p:txBody>
          <a:bodyPr wrap="square">
            <a:spAutoFit/>
          </a:bodyPr>
          <a:lstStyle/>
          <a:p>
            <a:r>
              <a:rPr lang="en-US" sz="1200" b="1" dirty="0">
                <a:solidFill>
                  <a:schemeClr val="accent1">
                    <a:lumMod val="50000"/>
                  </a:schemeClr>
                </a:solidFill>
                <a:latin typeface="Arial Black" panose="020B0A04020102020204" pitchFamily="34" charset="0"/>
              </a:rPr>
              <a:t>RTCM </a:t>
            </a:r>
            <a:r>
              <a:rPr lang="en-US" sz="1200" b="1" dirty="0">
                <a:solidFill>
                  <a:schemeClr val="accent1">
                    <a:lumMod val="50000"/>
                  </a:schemeClr>
                </a:solidFill>
                <a:latin typeface="ArialMT"/>
              </a:rPr>
              <a:t>– </a:t>
            </a:r>
            <a:r>
              <a:rPr lang="en-US" sz="1200" dirty="0">
                <a:solidFill>
                  <a:schemeClr val="accent1">
                    <a:lumMod val="50000"/>
                  </a:schemeClr>
                </a:solidFill>
                <a:latin typeface="Arial" panose="020B0604020202020204" pitchFamily="34" charset="0"/>
                <a:cs typeface="Arial" panose="020B0604020202020204" pitchFamily="34" charset="0"/>
              </a:rPr>
              <a:t>the Beacon for Maritime</a:t>
            </a:r>
          </a:p>
          <a:p>
            <a:r>
              <a:rPr lang="en-US" sz="1200" dirty="0">
                <a:solidFill>
                  <a:schemeClr val="accent1">
                    <a:lumMod val="50000"/>
                  </a:schemeClr>
                </a:solidFill>
                <a:latin typeface="Arial" panose="020B0604020202020204" pitchFamily="34" charset="0"/>
                <a:cs typeface="Arial" panose="020B0604020202020204" pitchFamily="34" charset="0"/>
              </a:rPr>
              <a:t> Communications and Navigation</a:t>
            </a:r>
          </a:p>
        </p:txBody>
      </p:sp>
      <p:pic>
        <p:nvPicPr>
          <p:cNvPr id="9" name="Picture 8">
            <a:extLst>
              <a:ext uri="{FF2B5EF4-FFF2-40B4-BE49-F238E27FC236}">
                <a16:creationId xmlns:a16="http://schemas.microsoft.com/office/drawing/2014/main" id="{CECA6CC4-8126-4415-8C98-969309EFB12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03136" y="5867400"/>
            <a:ext cx="869278" cy="88411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76259C-61B8-46CD-8E54-09D9C1448A69}" type="slidenum">
              <a:rPr lang="en-US" smtClean="0"/>
              <a:pPr/>
              <a:t>‹#›</a:t>
            </a:fld>
            <a:endParaRPr lang="en-US" dirty="0"/>
          </a:p>
        </p:txBody>
      </p:sp>
      <p:pic>
        <p:nvPicPr>
          <p:cNvPr id="8" name="Picture 7">
            <a:extLst>
              <a:ext uri="{FF2B5EF4-FFF2-40B4-BE49-F238E27FC236}">
                <a16:creationId xmlns:a16="http://schemas.microsoft.com/office/drawing/2014/main" id="{9B094307-E29C-4432-86F5-06E3E829343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03136" y="5867400"/>
            <a:ext cx="869278" cy="884119"/>
          </a:xfrm>
          <a:prstGeom prst="rect">
            <a:avLst/>
          </a:prstGeom>
        </p:spPr>
      </p:pic>
      <p:pic>
        <p:nvPicPr>
          <p:cNvPr id="11" name="Picture 10">
            <a:extLst>
              <a:ext uri="{FF2B5EF4-FFF2-40B4-BE49-F238E27FC236}">
                <a16:creationId xmlns:a16="http://schemas.microsoft.com/office/drawing/2014/main" id="{AA32834E-17BE-4E59-9A5D-85A52148E864}"/>
              </a:ext>
            </a:extLst>
          </p:cNvPr>
          <p:cNvPicPr>
            <a:picLocks noChangeAspect="1"/>
          </p:cNvPicPr>
          <p:nvPr userDrawn="1"/>
        </p:nvPicPr>
        <p:blipFill rotWithShape="1">
          <a:blip r:embed="rId3">
            <a:alphaModFix amt="70000"/>
          </a:blip>
          <a:srcRect l="13548" t="4623" r="7819" b="8604"/>
          <a:stretch/>
        </p:blipFill>
        <p:spPr>
          <a:xfrm>
            <a:off x="78049" y="6256909"/>
            <a:ext cx="341449" cy="564006"/>
          </a:xfrm>
          <a:prstGeom prst="rect">
            <a:avLst/>
          </a:prstGeom>
        </p:spPr>
      </p:pic>
      <p:sp>
        <p:nvSpPr>
          <p:cNvPr id="12" name="Rectangle 11">
            <a:extLst>
              <a:ext uri="{FF2B5EF4-FFF2-40B4-BE49-F238E27FC236}">
                <a16:creationId xmlns:a16="http://schemas.microsoft.com/office/drawing/2014/main" id="{E9417923-38F9-4510-894D-46866859D61D}"/>
              </a:ext>
            </a:extLst>
          </p:cNvPr>
          <p:cNvSpPr/>
          <p:nvPr userDrawn="1"/>
        </p:nvSpPr>
        <p:spPr>
          <a:xfrm>
            <a:off x="419498" y="6382276"/>
            <a:ext cx="4572000" cy="400110"/>
          </a:xfrm>
          <a:prstGeom prst="rect">
            <a:avLst/>
          </a:prstGeom>
        </p:spPr>
        <p:txBody>
          <a:bodyPr wrap="square">
            <a:spAutoFit/>
          </a:bodyPr>
          <a:lstStyle/>
          <a:p>
            <a:r>
              <a:rPr lang="en-US" sz="1000" b="1" dirty="0">
                <a:solidFill>
                  <a:schemeClr val="accent1">
                    <a:lumMod val="50000"/>
                  </a:schemeClr>
                </a:solidFill>
                <a:latin typeface="Arial Black" panose="020B0A04020102020204" pitchFamily="34" charset="0"/>
              </a:rPr>
              <a:t>RTCM </a:t>
            </a:r>
            <a:r>
              <a:rPr lang="en-US" sz="1000" b="1" dirty="0">
                <a:solidFill>
                  <a:schemeClr val="accent1">
                    <a:lumMod val="50000"/>
                  </a:schemeClr>
                </a:solidFill>
                <a:latin typeface="ArialMT"/>
              </a:rPr>
              <a:t>– </a:t>
            </a:r>
            <a:r>
              <a:rPr lang="en-US" sz="1000" dirty="0">
                <a:solidFill>
                  <a:schemeClr val="accent1">
                    <a:lumMod val="50000"/>
                  </a:schemeClr>
                </a:solidFill>
                <a:latin typeface="Arial" panose="020B0604020202020204" pitchFamily="34" charset="0"/>
                <a:cs typeface="Arial" panose="020B0604020202020204" pitchFamily="34" charset="0"/>
              </a:rPr>
              <a:t>the Beacon for Maritime</a:t>
            </a:r>
          </a:p>
          <a:p>
            <a:r>
              <a:rPr lang="en-US" sz="1000" dirty="0">
                <a:solidFill>
                  <a:schemeClr val="accent1">
                    <a:lumMod val="50000"/>
                  </a:schemeClr>
                </a:solidFill>
                <a:latin typeface="Arial" panose="020B0604020202020204" pitchFamily="34" charset="0"/>
                <a:cs typeface="Arial" panose="020B0604020202020204" pitchFamily="34" charset="0"/>
              </a:rPr>
              <a:t> Communications and Navigation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3" name="Footer Placeholder 2"/>
          <p:cNvSpPr>
            <a:spLocks noGrp="1"/>
          </p:cNvSpPr>
          <p:nvPr>
            <p:ph type="ftr" sz="quarter" idx="11"/>
          </p:nvPr>
        </p:nvSpPr>
        <p:spPr/>
        <p:txBody>
          <a:bodyPr/>
          <a:lstStyle/>
          <a:p>
            <a:fld id="{E4451FEC-5269-4DB0-A646-492080292931}" type="slidenum">
              <a:rPr lang="en-US" smtClean="0"/>
              <a:pPr/>
              <a:t>‹#›</a:t>
            </a:fld>
            <a:endParaRPr lang="en-US" dirty="0"/>
          </a:p>
        </p:txBody>
      </p:sp>
      <p:sp>
        <p:nvSpPr>
          <p:cNvPr id="4" name="Slide Number Placeholder 3"/>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D8BF3D-28A2-4661-9670-956E37BBFE8D}" type="datetimeFigureOut">
              <a:rPr lang="en-US" smtClean="0"/>
              <a:pPr/>
              <a:t>4/7/2024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76259C-61B8-46CD-8E54-09D9C1448A6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8BF3D-28A2-4661-9670-956E37BBFE8D}" type="datetimeFigureOut">
              <a:rPr lang="en-US" smtClean="0"/>
              <a:pPr/>
              <a:t>4/7/2024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6D3C6B7-9A21-421D-80C1-3312D6B0BA08}" type="slidenum">
              <a:rPr lang="en-US" smtClean="0"/>
              <a:pPr/>
              <a:t>‹#›</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76259C-61B8-46CD-8E54-09D9C1448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6" r:id="rId9"/>
    <p:sldLayoutId id="2147483657"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emf"/><Relationship Id="rId5" Type="http://schemas.openxmlformats.org/officeDocument/2006/relationships/image" Target="../media/image4.jpeg"/><Relationship Id="rId4" Type="http://schemas.openxmlformats.org/officeDocument/2006/relationships/hyperlink" Target="http://www.flickr.com/photos/50161871@N05/9601731867/"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mailto:HQ@rtcm.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publicdomainpictures.net/view-image.php?image=7809&amp;picture=closeup-of-lighthouse" TargetMode="External"/><Relationship Id="rId5" Type="http://schemas.openxmlformats.org/officeDocument/2006/relationships/image" Target="../media/image8.jpg"/><Relationship Id="rId4" Type="http://schemas.openxmlformats.org/officeDocument/2006/relationships/hyperlink" Target="http://www.rtcm.or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3.jpg"/><Relationship Id="rId7"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www.rtcm.org/" TargetMode="External"/><Relationship Id="rId5" Type="http://schemas.openxmlformats.org/officeDocument/2006/relationships/hyperlink" Target="mailto:info@rtcm.org" TargetMode="External"/><Relationship Id="rId4" Type="http://schemas.openxmlformats.org/officeDocument/2006/relationships/hyperlink" Target="http://www.flickr.com/photos/50161871@N05/9601731867/" TargetMode="External"/><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F6DC13B-F91C-47CF-BAB6-10FE942B9BA1}"/>
              </a:ext>
            </a:extLst>
          </p:cNvPr>
          <p:cNvPicPr/>
          <p:nvPr/>
        </p:nvPicPr>
        <p:blipFill>
          <a:blip r:embed="rId3">
            <a:alphaModFix amt="70000"/>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0"/>
            <a:ext cx="9144000" cy="6858000"/>
          </a:xfrm>
          <a:prstGeom prst="rect">
            <a:avLst/>
          </a:prstGeom>
        </p:spPr>
      </p:pic>
      <p:sp>
        <p:nvSpPr>
          <p:cNvPr id="2056" name="Text Box 13"/>
          <p:cNvSpPr txBox="1">
            <a:spLocks noChangeArrowheads="1"/>
          </p:cNvSpPr>
          <p:nvPr/>
        </p:nvSpPr>
        <p:spPr bwMode="auto">
          <a:xfrm>
            <a:off x="533400" y="2781969"/>
            <a:ext cx="8077199" cy="830997"/>
          </a:xfrm>
          <a:prstGeom prst="rect">
            <a:avLst/>
          </a:prstGeom>
          <a:noFill/>
          <a:ln w="9525">
            <a:noFill/>
            <a:miter lim="800000"/>
            <a:headEnd/>
            <a:tailEnd/>
          </a:ln>
        </p:spPr>
        <p:txBody>
          <a:bodyPr wrap="square">
            <a:spAutoFit/>
          </a:bodyPr>
          <a:lstStyle/>
          <a:p>
            <a:pPr algn="ctr"/>
            <a:r>
              <a:rPr lang="en-US" sz="4800" b="1" dirty="0">
                <a:solidFill>
                  <a:schemeClr val="tx2">
                    <a:lumMod val="75000"/>
                  </a:schemeClr>
                </a:solidFill>
              </a:rPr>
              <a:t>RTCM Status Report for IALA</a:t>
            </a:r>
            <a:endParaRPr lang="en-US" sz="3200" b="1" i="1" dirty="0">
              <a:solidFill>
                <a:schemeClr val="tx2">
                  <a:lumMod val="75000"/>
                </a:schemeClr>
              </a:solidFill>
            </a:endParaRPr>
          </a:p>
        </p:txBody>
      </p:sp>
      <p:sp>
        <p:nvSpPr>
          <p:cNvPr id="22" name="Rectangle 2">
            <a:extLst>
              <a:ext uri="{FF2B5EF4-FFF2-40B4-BE49-F238E27FC236}">
                <a16:creationId xmlns:a16="http://schemas.microsoft.com/office/drawing/2014/main" id="{D46D6F38-F940-4D62-AD5E-B0565CB17A76}"/>
              </a:ext>
            </a:extLst>
          </p:cNvPr>
          <p:cNvSpPr>
            <a:spLocks noChangeArrowheads="1"/>
          </p:cNvSpPr>
          <p:nvPr/>
        </p:nvSpPr>
        <p:spPr bwMode="auto">
          <a:xfrm>
            <a:off x="139964" y="5736514"/>
            <a:ext cx="15216484" cy="43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7" name="Rectangle 3">
            <a:extLst>
              <a:ext uri="{FF2B5EF4-FFF2-40B4-BE49-F238E27FC236}">
                <a16:creationId xmlns:a16="http://schemas.microsoft.com/office/drawing/2014/main" id="{D4FE320C-3410-447C-81AF-9075E028E0D1}"/>
              </a:ext>
            </a:extLst>
          </p:cNvPr>
          <p:cNvSpPr>
            <a:spLocks noChangeArrowheads="1"/>
          </p:cNvSpPr>
          <p:nvPr/>
        </p:nvSpPr>
        <p:spPr bwMode="auto">
          <a:xfrm>
            <a:off x="139964" y="6784264"/>
            <a:ext cx="15216484" cy="43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3" name="Picture 2">
            <a:extLst>
              <a:ext uri="{FF2B5EF4-FFF2-40B4-BE49-F238E27FC236}">
                <a16:creationId xmlns:a16="http://schemas.microsoft.com/office/drawing/2014/main" id="{DB5D6A9A-17D2-405E-AFD9-0360B32FDF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2945" y="596609"/>
            <a:ext cx="1542733" cy="1569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 name="Picture 1">
            <a:extLst>
              <a:ext uri="{FF2B5EF4-FFF2-40B4-BE49-F238E27FC236}">
                <a16:creationId xmlns:a16="http://schemas.microsoft.com/office/drawing/2014/main" id="{2996C66E-1817-4CB3-889D-16B97E4EAE89}"/>
              </a:ext>
            </a:extLst>
          </p:cNvPr>
          <p:cNvPicPr>
            <a:picLocks noChangeAspect="1"/>
          </p:cNvPicPr>
          <p:nvPr/>
        </p:nvPicPr>
        <p:blipFill rotWithShape="1">
          <a:blip r:embed="rId6">
            <a:alphaModFix amt="70000"/>
          </a:blip>
          <a:srcRect l="13548" t="4623" r="7819" b="8604"/>
          <a:stretch/>
        </p:blipFill>
        <p:spPr>
          <a:xfrm>
            <a:off x="305827" y="6089870"/>
            <a:ext cx="391292" cy="646336"/>
          </a:xfrm>
          <a:prstGeom prst="rect">
            <a:avLst/>
          </a:prstGeom>
        </p:spPr>
      </p:pic>
      <p:sp>
        <p:nvSpPr>
          <p:cNvPr id="4" name="Rectangle 3">
            <a:extLst>
              <a:ext uri="{FF2B5EF4-FFF2-40B4-BE49-F238E27FC236}">
                <a16:creationId xmlns:a16="http://schemas.microsoft.com/office/drawing/2014/main" id="{D19FDE00-506F-4817-A3C8-63D39F62A7A2}"/>
              </a:ext>
            </a:extLst>
          </p:cNvPr>
          <p:cNvSpPr/>
          <p:nvPr/>
        </p:nvSpPr>
        <p:spPr>
          <a:xfrm>
            <a:off x="684179" y="6089870"/>
            <a:ext cx="4649821" cy="584775"/>
          </a:xfrm>
          <a:prstGeom prst="rect">
            <a:avLst/>
          </a:prstGeom>
        </p:spPr>
        <p:txBody>
          <a:bodyPr wrap="square">
            <a:spAutoFit/>
          </a:bodyPr>
          <a:lstStyle/>
          <a:p>
            <a:r>
              <a:rPr lang="en-US" sz="1600" b="1" dirty="0">
                <a:solidFill>
                  <a:srgbClr val="FFCC00"/>
                </a:solidFill>
                <a:latin typeface="Arial Black" panose="020B0A04020102020204" pitchFamily="34" charset="0"/>
              </a:rPr>
              <a:t>RTCM </a:t>
            </a:r>
            <a:r>
              <a:rPr lang="en-US" sz="1600" b="1" dirty="0">
                <a:solidFill>
                  <a:srgbClr val="FFCC00"/>
                </a:solidFill>
                <a:latin typeface="ArialMT"/>
              </a:rPr>
              <a:t>– </a:t>
            </a:r>
            <a:r>
              <a:rPr lang="en-US" sz="1600" dirty="0">
                <a:solidFill>
                  <a:srgbClr val="FFCC00"/>
                </a:solidFill>
                <a:latin typeface="Arial" panose="020B0604020202020204" pitchFamily="34" charset="0"/>
                <a:cs typeface="Arial" panose="020B0604020202020204" pitchFamily="34" charset="0"/>
              </a:rPr>
              <a:t>the Beacon for Maritime</a:t>
            </a:r>
          </a:p>
          <a:p>
            <a:r>
              <a:rPr lang="en-US" sz="1600" dirty="0">
                <a:solidFill>
                  <a:srgbClr val="FFCC00"/>
                </a:solidFill>
                <a:latin typeface="Arial" panose="020B0604020202020204" pitchFamily="34" charset="0"/>
                <a:cs typeface="Arial" panose="020B0604020202020204" pitchFamily="34" charset="0"/>
              </a:rPr>
              <a:t>  Communications and Navigation</a:t>
            </a:r>
          </a:p>
        </p:txBody>
      </p:sp>
      <p:sp>
        <p:nvSpPr>
          <p:cNvPr id="12" name="Rectangle 11">
            <a:extLst>
              <a:ext uri="{FF2B5EF4-FFF2-40B4-BE49-F238E27FC236}">
                <a16:creationId xmlns:a16="http://schemas.microsoft.com/office/drawing/2014/main" id="{93FC9B57-6975-4EF1-B68B-FAC7CD0503F3}"/>
              </a:ext>
            </a:extLst>
          </p:cNvPr>
          <p:cNvSpPr/>
          <p:nvPr/>
        </p:nvSpPr>
        <p:spPr>
          <a:xfrm>
            <a:off x="5185458" y="6103370"/>
            <a:ext cx="3763703" cy="338554"/>
          </a:xfrm>
          <a:prstGeom prst="rect">
            <a:avLst/>
          </a:prstGeom>
        </p:spPr>
        <p:txBody>
          <a:bodyPr wrap="square">
            <a:spAutoFit/>
          </a:bodyPr>
          <a:lstStyle/>
          <a:p>
            <a:r>
              <a:rPr lang="en-US" sz="1600" b="1" dirty="0">
                <a:solidFill>
                  <a:srgbClr val="FFCC00"/>
                </a:solidFill>
                <a:latin typeface="Arial Black" panose="020B0A04020102020204" pitchFamily="34" charset="0"/>
              </a:rPr>
              <a:t>Presented By:</a:t>
            </a:r>
            <a:endParaRPr lang="en-US" sz="1600" dirty="0">
              <a:solidFill>
                <a:srgbClr val="FFCC00"/>
              </a:solidFill>
              <a:latin typeface="Arial" panose="020B0604020202020204" pitchFamily="34" charset="0"/>
              <a:cs typeface="Arial" panose="020B0604020202020204" pitchFamily="34" charset="0"/>
            </a:endParaRPr>
          </a:p>
        </p:txBody>
      </p:sp>
      <p:pic>
        <p:nvPicPr>
          <p:cNvPr id="5" name="Picture 4" descr="Logo, company name&#10;&#10;Description automatically generated">
            <a:extLst>
              <a:ext uri="{FF2B5EF4-FFF2-40B4-BE49-F238E27FC236}">
                <a16:creationId xmlns:a16="http://schemas.microsoft.com/office/drawing/2014/main" id="{B90CB2DA-FFE1-D716-1649-7BC9D3EC85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03822" y="609915"/>
            <a:ext cx="1668177" cy="1555766"/>
          </a:xfrm>
          <a:prstGeom prst="rect">
            <a:avLst/>
          </a:prstGeom>
        </p:spPr>
      </p:pic>
    </p:spTree>
    <p:extLst>
      <p:ext uri="{BB962C8B-B14F-4D97-AF65-F5344CB8AC3E}">
        <p14:creationId xmlns:p14="http://schemas.microsoft.com/office/powerpoint/2010/main" val="3696877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1BEC6FA-225F-49B2-8734-2301A4CC2D42}"/>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prstClr val="white"/>
                </a:solidFill>
                <a:effectLst>
                  <a:outerShdw blurRad="38100" dist="38100" dir="2700000" algn="tl">
                    <a:srgbClr val="000000"/>
                  </a:outerShdw>
                </a:effectLst>
                <a:uLnTx/>
                <a:uFillTx/>
                <a:latin typeface="Arial" charset="0"/>
                <a:ea typeface="+mj-ea"/>
                <a:cs typeface="Arial" charset="0"/>
              </a:rPr>
              <a:t>RTCM SC Status Summary</a:t>
            </a:r>
            <a:endParaRPr kumimoji="0" lang="en-US" sz="4400" b="0" i="0" u="none" strike="noStrike" kern="1200" cap="none" spc="0" normalizeH="0" baseline="0" noProof="0" dirty="0">
              <a:ln>
                <a:noFill/>
              </a:ln>
              <a:solidFill>
                <a:prstClr val="black"/>
              </a:solidFill>
              <a:effectLst/>
              <a:uLnTx/>
              <a:uFillTx/>
              <a:latin typeface="Calibri"/>
              <a:ea typeface="+mj-ea"/>
              <a:cs typeface="+mj-cs"/>
            </a:endParaRPr>
          </a:p>
        </p:txBody>
      </p:sp>
      <p:graphicFrame>
        <p:nvGraphicFramePr>
          <p:cNvPr id="7" name="Table 6">
            <a:extLst>
              <a:ext uri="{FF2B5EF4-FFF2-40B4-BE49-F238E27FC236}">
                <a16:creationId xmlns:a16="http://schemas.microsoft.com/office/drawing/2014/main" id="{67C3934E-57C0-413E-8C4D-16459DFE6F89}"/>
              </a:ext>
            </a:extLst>
          </p:cNvPr>
          <p:cNvGraphicFramePr>
            <a:graphicFrameLocks noGrp="1"/>
          </p:cNvGraphicFramePr>
          <p:nvPr>
            <p:extLst>
              <p:ext uri="{D42A27DB-BD31-4B8C-83A1-F6EECF244321}">
                <p14:modId xmlns:p14="http://schemas.microsoft.com/office/powerpoint/2010/main" val="1371200161"/>
              </p:ext>
            </p:extLst>
          </p:nvPr>
        </p:nvGraphicFramePr>
        <p:xfrm>
          <a:off x="510134" y="1039976"/>
          <a:ext cx="8123731" cy="4474120"/>
        </p:xfrm>
        <a:graphic>
          <a:graphicData uri="http://schemas.openxmlformats.org/drawingml/2006/table">
            <a:tbl>
              <a:tblPr firstRow="1" firstCol="1" bandRow="1">
                <a:tableStyleId>{5C22544A-7EE6-4342-B048-85BDC9FD1C3A}</a:tableStyleId>
              </a:tblPr>
              <a:tblGrid>
                <a:gridCol w="899652">
                  <a:extLst>
                    <a:ext uri="{9D8B030D-6E8A-4147-A177-3AD203B41FA5}">
                      <a16:colId xmlns:a16="http://schemas.microsoft.com/office/drawing/2014/main" val="913243389"/>
                    </a:ext>
                  </a:extLst>
                </a:gridCol>
                <a:gridCol w="3862302">
                  <a:extLst>
                    <a:ext uri="{9D8B030D-6E8A-4147-A177-3AD203B41FA5}">
                      <a16:colId xmlns:a16="http://schemas.microsoft.com/office/drawing/2014/main" val="516474129"/>
                    </a:ext>
                  </a:extLst>
                </a:gridCol>
                <a:gridCol w="3361777">
                  <a:extLst>
                    <a:ext uri="{9D8B030D-6E8A-4147-A177-3AD203B41FA5}">
                      <a16:colId xmlns:a16="http://schemas.microsoft.com/office/drawing/2014/main" val="1348311958"/>
                    </a:ext>
                  </a:extLst>
                </a:gridCol>
              </a:tblGrid>
              <a:tr h="334130">
                <a:tc>
                  <a:txBody>
                    <a:bodyPr/>
                    <a:lstStyle/>
                    <a:p>
                      <a:pPr marL="0" marR="0" algn="ctr">
                        <a:lnSpc>
                          <a:spcPct val="107000"/>
                        </a:lnSpc>
                        <a:spcBef>
                          <a:spcPts val="0"/>
                        </a:spcBef>
                        <a:spcAft>
                          <a:spcPts val="0"/>
                        </a:spcAft>
                      </a:pPr>
                      <a:r>
                        <a:rPr lang="en-US" sz="2000" dirty="0">
                          <a:effectLst/>
                        </a:rPr>
                        <a:t>SC No.</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Special Committee Name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 Date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7708024"/>
                  </a:ext>
                </a:extLst>
              </a:tr>
              <a:tr h="626297">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SC 132</a:t>
                      </a: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Electronic Visual Distress Signal Devices (eVDSD)</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17 Jan, next meetings 24 Apr (virtually) and 08 May in Atlantic Beach, FL</a:t>
                      </a:r>
                    </a:p>
                  </a:txBody>
                  <a:tcPr marL="68580" marR="68580" marT="0" marB="0"/>
                </a:tc>
                <a:extLst>
                  <a:ext uri="{0D108BD9-81ED-4DB2-BD59-A6C34878D82A}">
                    <a16:rowId xmlns:a16="http://schemas.microsoft.com/office/drawing/2014/main" val="2800771321"/>
                  </a:ext>
                </a:extLst>
              </a:tr>
              <a:tr h="749366">
                <a:tc>
                  <a:txBody>
                    <a:bodyPr/>
                    <a:lstStyle/>
                    <a:p>
                      <a:pPr marL="0" marR="0">
                        <a:lnSpc>
                          <a:spcPct val="107000"/>
                        </a:lnSpc>
                        <a:spcBef>
                          <a:spcPts val="0"/>
                        </a:spcBef>
                        <a:spcAft>
                          <a:spcPts val="0"/>
                        </a:spcAft>
                      </a:pPr>
                      <a:r>
                        <a:rPr lang="en-US" sz="2000" dirty="0">
                          <a:effectLst/>
                        </a:rPr>
                        <a:t>SC 134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i="0" kern="1200" dirty="0">
                          <a:solidFill>
                            <a:schemeClr val="dk1"/>
                          </a:solidFill>
                          <a:effectLst/>
                          <a:latin typeface="+mn-lt"/>
                          <a:ea typeface="+mn-ea"/>
                          <a:cs typeface="+mn-cs"/>
                        </a:rPr>
                        <a:t>Integrity for High Accuracy GNSS-Based Applications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24 Jan, next meeting on 23 May in Washington, DC</a:t>
                      </a:r>
                    </a:p>
                  </a:txBody>
                  <a:tcPr marL="68580" marR="68580" marT="0" marB="0"/>
                </a:tc>
                <a:extLst>
                  <a:ext uri="{0D108BD9-81ED-4DB2-BD59-A6C34878D82A}">
                    <a16:rowId xmlns:a16="http://schemas.microsoft.com/office/drawing/2014/main" val="3779927564"/>
                  </a:ext>
                </a:extLst>
              </a:tr>
              <a:tr h="638079">
                <a:tc>
                  <a:txBody>
                    <a:bodyPr/>
                    <a:lstStyle/>
                    <a:p>
                      <a:pPr marL="0" marR="0">
                        <a:lnSpc>
                          <a:spcPct val="107000"/>
                        </a:lnSpc>
                        <a:spcBef>
                          <a:spcPts val="0"/>
                        </a:spcBef>
                        <a:spcAft>
                          <a:spcPts val="0"/>
                        </a:spcAft>
                      </a:pPr>
                      <a:r>
                        <a:rPr lang="en-US" sz="2000" dirty="0">
                          <a:effectLst/>
                        </a:rPr>
                        <a:t>SC 135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n-US" sz="1800" b="1" i="0" kern="1200" dirty="0">
                          <a:solidFill>
                            <a:schemeClr val="dk1"/>
                          </a:solidFill>
                          <a:effectLst/>
                          <a:latin typeface="+mn-lt"/>
                          <a:ea typeface="+mn-ea"/>
                          <a:cs typeface="+mn-cs"/>
                        </a:rPr>
                        <a:t>Radio Layer for Real-Time DGNSS Applications</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16 Jan, next meeting on 16 Apr, virtually</a:t>
                      </a:r>
                    </a:p>
                  </a:txBody>
                  <a:tcPr marL="68580" marR="68580" marT="0" marB="0"/>
                </a:tc>
                <a:extLst>
                  <a:ext uri="{0D108BD9-81ED-4DB2-BD59-A6C34878D82A}">
                    <a16:rowId xmlns:a16="http://schemas.microsoft.com/office/drawing/2014/main" val="854299483"/>
                  </a:ext>
                </a:extLst>
              </a:tr>
              <a:tr h="1027821">
                <a:tc>
                  <a:txBody>
                    <a:bodyPr/>
                    <a:lstStyle/>
                    <a:p>
                      <a:pPr marL="0" marR="0">
                        <a:lnSpc>
                          <a:spcPct val="107000"/>
                        </a:lnSpc>
                        <a:spcBef>
                          <a:spcPts val="0"/>
                        </a:spcBef>
                        <a:spcAft>
                          <a:spcPts val="0"/>
                        </a:spcAft>
                      </a:pPr>
                      <a:r>
                        <a:rPr lang="en-US" sz="2000" dirty="0">
                          <a:effectLst/>
                        </a:rPr>
                        <a:t>SC 137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kern="1200" dirty="0">
                          <a:solidFill>
                            <a:schemeClr val="dk1"/>
                          </a:solidFill>
                          <a:effectLst/>
                          <a:latin typeface="Calibri" panose="020F0502020204030204" pitchFamily="34" charset="0"/>
                          <a:ea typeface="+mn-ea"/>
                          <a:cs typeface="Times New Roman" panose="02020603050405020304" pitchFamily="18" charset="0"/>
                        </a:rPr>
                        <a:t>EMC Requirements for LED Devices and other Unintentional Emitters Located Near Shipboard Antennas</a:t>
                      </a:r>
                      <a:endParaRPr lang="en-US" sz="2000"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0" i="0" kern="1200" dirty="0">
                          <a:solidFill>
                            <a:schemeClr val="dk1"/>
                          </a:solidFill>
                          <a:effectLst/>
                          <a:latin typeface="+mn-lt"/>
                          <a:ea typeface="+mn-ea"/>
                          <a:cs typeface="+mn-cs"/>
                        </a:rPr>
                        <a:t>February 2nd.  Next meeting April 27-28.</a:t>
                      </a:r>
                    </a:p>
                  </a:txBody>
                  <a:tcPr marL="68580" marR="68580" marT="0" marB="0"/>
                </a:tc>
                <a:extLst>
                  <a:ext uri="{0D108BD9-81ED-4DB2-BD59-A6C34878D82A}">
                    <a16:rowId xmlns:a16="http://schemas.microsoft.com/office/drawing/2014/main" val="1911319599"/>
                  </a:ext>
                </a:extLst>
              </a:tr>
              <a:tr h="857250">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SC139</a:t>
                      </a:r>
                    </a:p>
                  </a:txBody>
                  <a:tcPr marL="68580" marR="68580" marT="0" marB="0"/>
                </a:tc>
                <a:tc>
                  <a:txBody>
                    <a:bodyPr/>
                    <a:lstStyle/>
                    <a:p>
                      <a:pPr marL="0" marR="0" algn="ctr">
                        <a:lnSpc>
                          <a:spcPct val="107000"/>
                        </a:lnSpc>
                        <a:spcBef>
                          <a:spcPts val="0"/>
                        </a:spcBef>
                        <a:spcAft>
                          <a:spcPts val="0"/>
                        </a:spcAft>
                      </a:pPr>
                      <a:r>
                        <a:rPr lang="en-US" sz="2000" b="1" kern="1200" dirty="0">
                          <a:solidFill>
                            <a:schemeClr val="dk1"/>
                          </a:solidFill>
                          <a:effectLst/>
                          <a:latin typeface="Calibri" panose="020F0502020204030204" pitchFamily="34" charset="0"/>
                          <a:ea typeface="Calibri" panose="020F0502020204030204" pitchFamily="34" charset="0"/>
                          <a:cs typeface="Times New Roman" panose="02020603050405020304" pitchFamily="18" charset="0"/>
                        </a:rPr>
                        <a:t>Digital Maritime Messaging Service</a:t>
                      </a: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2000" b="0" i="0" kern="1200" dirty="0">
                          <a:solidFill>
                            <a:schemeClr val="dk1"/>
                          </a:solidFill>
                          <a:effectLst/>
                          <a:latin typeface="+mn-lt"/>
                          <a:ea typeface="+mn-ea"/>
                          <a:cs typeface="+mn-cs"/>
                        </a:rPr>
                        <a:t>Met 04 Apr, next meeting on 08 May in Atlantic Beach, FL</a:t>
                      </a:r>
                    </a:p>
                  </a:txBody>
                  <a:tcPr marL="68580" marR="68580" marT="0" marB="0"/>
                </a:tc>
                <a:extLst>
                  <a:ext uri="{0D108BD9-81ED-4DB2-BD59-A6C34878D82A}">
                    <a16:rowId xmlns:a16="http://schemas.microsoft.com/office/drawing/2014/main" val="3386290279"/>
                  </a:ext>
                </a:extLst>
              </a:tr>
            </a:tbl>
          </a:graphicData>
        </a:graphic>
      </p:graphicFrame>
    </p:spTree>
    <p:extLst>
      <p:ext uri="{BB962C8B-B14F-4D97-AF65-F5344CB8AC3E}">
        <p14:creationId xmlns:p14="http://schemas.microsoft.com/office/powerpoint/2010/main" val="3784450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rgbClr val="FFFFCC">
            <a:alpha val="60000"/>
          </a:srgbClr>
        </a:solidFill>
        <a:effectLst/>
      </p:bgPr>
    </p:bg>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365760" y="1192951"/>
            <a:ext cx="8148403" cy="4721152"/>
          </a:xfrm>
        </p:spPr>
        <p:txBody>
          <a:bodyPr>
            <a:normAutofit fontScale="92500" lnSpcReduction="10000"/>
          </a:bodyPr>
          <a:lstStyle/>
          <a:p>
            <a:pPr marL="0" indent="0" algn="ctr">
              <a:buNone/>
            </a:pPr>
            <a:r>
              <a:rPr lang="en-GB" sz="1400" dirty="0"/>
              <a:t> </a:t>
            </a:r>
          </a:p>
          <a:p>
            <a:pPr marL="0" indent="0" algn="ctr">
              <a:buNone/>
            </a:pPr>
            <a:r>
              <a:rPr lang="en-GB" sz="2800" dirty="0"/>
              <a:t>Tentative schedule for the next two conferences are:</a:t>
            </a:r>
          </a:p>
          <a:p>
            <a:pPr marL="0" indent="0" algn="ctr">
              <a:buNone/>
            </a:pPr>
            <a:endParaRPr lang="en-GB" sz="2800" dirty="0"/>
          </a:p>
          <a:p>
            <a:pPr marL="0" indent="0" algn="ctr">
              <a:buNone/>
            </a:pPr>
            <a:r>
              <a:rPr lang="en-GB" sz="2800" dirty="0"/>
              <a:t>06 – 10 May, 2024 in Atlantic Beach, FL</a:t>
            </a:r>
          </a:p>
          <a:p>
            <a:pPr marL="0" indent="0" algn="ctr">
              <a:buNone/>
            </a:pPr>
            <a:endParaRPr lang="en-GB" sz="2800" dirty="0"/>
          </a:p>
          <a:p>
            <a:pPr marL="0" indent="0" algn="ctr">
              <a:buNone/>
            </a:pPr>
            <a:r>
              <a:rPr lang="en-GB" sz="2800" dirty="0"/>
              <a:t>06-09 May, 2025 – Location to be announced</a:t>
            </a:r>
          </a:p>
          <a:p>
            <a:pPr marL="0" indent="0" algn="ctr">
              <a:buNone/>
            </a:pPr>
            <a:endParaRPr lang="en-GB" sz="2800" dirty="0"/>
          </a:p>
          <a:p>
            <a:pPr marL="0" indent="0" algn="ctr">
              <a:buNone/>
            </a:pPr>
            <a:r>
              <a:rPr lang="en-GB" sz="2800" dirty="0"/>
              <a:t>– Send an email to </a:t>
            </a:r>
            <a:r>
              <a:rPr lang="en-GB" sz="2800" dirty="0">
                <a:hlinkClick r:id="rId3"/>
              </a:rPr>
              <a:t>HQ@rtcm.org</a:t>
            </a:r>
            <a:r>
              <a:rPr lang="en-GB" sz="2800" dirty="0"/>
              <a:t> if you’d like to submit an idea to present at our 2025 Annual Assembly, or with topics of interest</a:t>
            </a:r>
            <a:endParaRPr lang="en-GB" sz="1400" dirty="0"/>
          </a:p>
          <a:p>
            <a:pPr marL="0" indent="0" algn="ctr">
              <a:buNone/>
            </a:pPr>
            <a:r>
              <a:rPr lang="en-US" sz="2200" dirty="0"/>
              <a:t>Visit </a:t>
            </a:r>
            <a:r>
              <a:rPr lang="en-US" sz="2200" dirty="0">
                <a:hlinkClick r:id="rId4"/>
              </a:rPr>
              <a:t>www.rtcm.org</a:t>
            </a:r>
            <a:r>
              <a:rPr lang="en-US" sz="2200" dirty="0"/>
              <a:t> </a:t>
            </a:r>
          </a:p>
          <a:p>
            <a:pPr marL="0" indent="0" algn="ctr">
              <a:buNone/>
            </a:pPr>
            <a:endParaRPr lang="en-GB" sz="2800" dirty="0">
              <a:solidFill>
                <a:schemeClr val="accent1">
                  <a:lumMod val="75000"/>
                </a:schemeClr>
              </a:solidFill>
            </a:endParaRPr>
          </a:p>
        </p:txBody>
      </p:sp>
      <p:sp>
        <p:nvSpPr>
          <p:cNvPr id="7" name="Title 1">
            <a:extLst>
              <a:ext uri="{FF2B5EF4-FFF2-40B4-BE49-F238E27FC236}">
                <a16:creationId xmlns:a16="http://schemas.microsoft.com/office/drawing/2014/main" id="{19D82EBF-1974-4B7C-B7CC-9C32815F86BE}"/>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effectLst>
                  <a:outerShdw blurRad="38100" dist="38100" dir="2700000" algn="tl">
                    <a:srgbClr val="000000"/>
                  </a:outerShdw>
                </a:effectLst>
                <a:latin typeface="Arial" charset="0"/>
                <a:cs typeface="Arial" charset="0"/>
              </a:rPr>
              <a:t>RTCM</a:t>
            </a:r>
            <a:endParaRPr lang="en-US" dirty="0"/>
          </a:p>
        </p:txBody>
      </p:sp>
      <p:pic>
        <p:nvPicPr>
          <p:cNvPr id="17" name="Picture 16">
            <a:extLst>
              <a:ext uri="{FF2B5EF4-FFF2-40B4-BE49-F238E27FC236}">
                <a16:creationId xmlns:a16="http://schemas.microsoft.com/office/drawing/2014/main" id="{A940BC02-3C33-48DF-B3B2-DA6AC69ACCC5}"/>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523141" y="313000"/>
            <a:ext cx="1255099" cy="1202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72039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F6DC13B-F91C-47CF-BAB6-10FE942B9BA1}"/>
              </a:ext>
            </a:extLst>
          </p:cNvPr>
          <p:cNvPicPr/>
          <p:nvPr/>
        </p:nvPicPr>
        <p:blipFill>
          <a:blip r:embed="rId3">
            <a:alphaModFix amt="70000"/>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0"/>
            <a:ext cx="9144000" cy="6858000"/>
          </a:xfrm>
          <a:prstGeom prst="rect">
            <a:avLst/>
          </a:prstGeom>
        </p:spPr>
      </p:pic>
      <p:sp>
        <p:nvSpPr>
          <p:cNvPr id="2056" name="Text Box 13"/>
          <p:cNvSpPr txBox="1">
            <a:spLocks noChangeArrowheads="1"/>
          </p:cNvSpPr>
          <p:nvPr/>
        </p:nvSpPr>
        <p:spPr bwMode="auto">
          <a:xfrm>
            <a:off x="305827" y="2143587"/>
            <a:ext cx="8077199" cy="3508653"/>
          </a:xfrm>
          <a:prstGeom prst="rect">
            <a:avLst/>
          </a:prstGeom>
          <a:noFill/>
          <a:ln w="9525">
            <a:noFill/>
            <a:miter lim="800000"/>
            <a:headEnd/>
            <a:tailEnd/>
          </a:ln>
        </p:spPr>
        <p:txBody>
          <a:bodyPr wrap="square">
            <a:spAutoFit/>
          </a:bodyPr>
          <a:lstStyle/>
          <a:p>
            <a:pPr algn="ctr"/>
            <a:r>
              <a:rPr lang="en-US" sz="4800" b="1" dirty="0">
                <a:solidFill>
                  <a:schemeClr val="tx2">
                    <a:lumMod val="75000"/>
                  </a:schemeClr>
                </a:solidFill>
              </a:rPr>
              <a:t>Thank you!</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rPr>
              <a:t>For General inquiries about RTCM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rPr>
              <a:t>Email: </a:t>
            </a: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hlinkClick r:id="rId5"/>
              </a:rPr>
              <a:t>info@rtcm.org</a:t>
            </a:r>
            <a:endPar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rPr>
              <a:t>Website: </a:t>
            </a: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hlinkClick r:id="rId6"/>
              </a:rPr>
              <a:t>www.rtcm.org</a:t>
            </a: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F497D">
                    <a:lumMod val="75000"/>
                  </a:srgbClr>
                </a:solidFill>
                <a:effectLst/>
                <a:uLnTx/>
                <a:uFillTx/>
                <a:latin typeface="Calibri"/>
                <a:ea typeface="+mn-ea"/>
                <a:cs typeface="+mn-cs"/>
              </a:rPr>
              <a:t>Phone: +1 703 527 2000</a:t>
            </a:r>
          </a:p>
          <a:p>
            <a:pPr algn="ctr"/>
            <a:endParaRPr lang="en-US" sz="5400" b="1" i="1" dirty="0">
              <a:solidFill>
                <a:schemeClr val="tx2">
                  <a:lumMod val="75000"/>
                </a:schemeClr>
              </a:solidFill>
            </a:endParaRPr>
          </a:p>
        </p:txBody>
      </p:sp>
      <p:sp>
        <p:nvSpPr>
          <p:cNvPr id="22" name="Rectangle 2">
            <a:extLst>
              <a:ext uri="{FF2B5EF4-FFF2-40B4-BE49-F238E27FC236}">
                <a16:creationId xmlns:a16="http://schemas.microsoft.com/office/drawing/2014/main" id="{D46D6F38-F940-4D62-AD5E-B0565CB17A76}"/>
              </a:ext>
            </a:extLst>
          </p:cNvPr>
          <p:cNvSpPr>
            <a:spLocks noChangeArrowheads="1"/>
          </p:cNvSpPr>
          <p:nvPr/>
        </p:nvSpPr>
        <p:spPr bwMode="auto">
          <a:xfrm>
            <a:off x="139964" y="5736514"/>
            <a:ext cx="15216484" cy="43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sp>
        <p:nvSpPr>
          <p:cNvPr id="27" name="Rectangle 3">
            <a:extLst>
              <a:ext uri="{FF2B5EF4-FFF2-40B4-BE49-F238E27FC236}">
                <a16:creationId xmlns:a16="http://schemas.microsoft.com/office/drawing/2014/main" id="{D4FE320C-3410-447C-81AF-9075E028E0D1}"/>
              </a:ext>
            </a:extLst>
          </p:cNvPr>
          <p:cNvSpPr>
            <a:spLocks noChangeArrowheads="1"/>
          </p:cNvSpPr>
          <p:nvPr/>
        </p:nvSpPr>
        <p:spPr bwMode="auto">
          <a:xfrm>
            <a:off x="139964" y="6784264"/>
            <a:ext cx="15216484" cy="431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pic>
        <p:nvPicPr>
          <p:cNvPr id="3" name="Picture 2">
            <a:extLst>
              <a:ext uri="{FF2B5EF4-FFF2-40B4-BE49-F238E27FC236}">
                <a16:creationId xmlns:a16="http://schemas.microsoft.com/office/drawing/2014/main" id="{DB5D6A9A-17D2-405E-AFD9-0360B32FDF0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37110" y="296672"/>
            <a:ext cx="1369335" cy="13927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 name="Picture 1">
            <a:extLst>
              <a:ext uri="{FF2B5EF4-FFF2-40B4-BE49-F238E27FC236}">
                <a16:creationId xmlns:a16="http://schemas.microsoft.com/office/drawing/2014/main" id="{2996C66E-1817-4CB3-889D-16B97E4EAE89}"/>
              </a:ext>
            </a:extLst>
          </p:cNvPr>
          <p:cNvPicPr>
            <a:picLocks noChangeAspect="1"/>
          </p:cNvPicPr>
          <p:nvPr/>
        </p:nvPicPr>
        <p:blipFill rotWithShape="1">
          <a:blip r:embed="rId8">
            <a:alphaModFix amt="70000"/>
          </a:blip>
          <a:srcRect l="13548" t="4623" r="7819" b="8604"/>
          <a:stretch/>
        </p:blipFill>
        <p:spPr>
          <a:xfrm>
            <a:off x="305827" y="6089870"/>
            <a:ext cx="391292" cy="646336"/>
          </a:xfrm>
          <a:prstGeom prst="rect">
            <a:avLst/>
          </a:prstGeom>
        </p:spPr>
      </p:pic>
      <p:sp>
        <p:nvSpPr>
          <p:cNvPr id="4" name="Rectangle 3">
            <a:extLst>
              <a:ext uri="{FF2B5EF4-FFF2-40B4-BE49-F238E27FC236}">
                <a16:creationId xmlns:a16="http://schemas.microsoft.com/office/drawing/2014/main" id="{D19FDE00-506F-4817-A3C8-63D39F62A7A2}"/>
              </a:ext>
            </a:extLst>
          </p:cNvPr>
          <p:cNvSpPr/>
          <p:nvPr/>
        </p:nvSpPr>
        <p:spPr>
          <a:xfrm>
            <a:off x="684179" y="6089870"/>
            <a:ext cx="4572000" cy="584775"/>
          </a:xfrm>
          <a:prstGeom prst="rect">
            <a:avLst/>
          </a:prstGeom>
        </p:spPr>
        <p:txBody>
          <a:bodyPr wrap="square">
            <a:spAutoFit/>
          </a:bodyPr>
          <a:lstStyle/>
          <a:p>
            <a:r>
              <a:rPr lang="en-US" sz="1600" b="1" dirty="0">
                <a:solidFill>
                  <a:srgbClr val="FFCC00"/>
                </a:solidFill>
                <a:latin typeface="Arial Black" panose="020B0A04020102020204" pitchFamily="34" charset="0"/>
              </a:rPr>
              <a:t>RTCM </a:t>
            </a:r>
            <a:r>
              <a:rPr lang="en-US" sz="1600" b="1" dirty="0">
                <a:solidFill>
                  <a:srgbClr val="FFCC00"/>
                </a:solidFill>
                <a:latin typeface="ArialMT"/>
              </a:rPr>
              <a:t>– </a:t>
            </a:r>
            <a:r>
              <a:rPr lang="en-US" sz="1600" dirty="0">
                <a:solidFill>
                  <a:srgbClr val="FFCC00"/>
                </a:solidFill>
                <a:latin typeface="Arial" panose="020B0604020202020204" pitchFamily="34" charset="0"/>
                <a:cs typeface="Arial" panose="020B0604020202020204" pitchFamily="34" charset="0"/>
              </a:rPr>
              <a:t>the Beacon for Maritime</a:t>
            </a:r>
          </a:p>
          <a:p>
            <a:r>
              <a:rPr lang="en-US" sz="1600" dirty="0">
                <a:solidFill>
                  <a:srgbClr val="FFCC00"/>
                </a:solidFill>
                <a:latin typeface="Arial" panose="020B0604020202020204" pitchFamily="34" charset="0"/>
                <a:cs typeface="Arial" panose="020B0604020202020204" pitchFamily="34" charset="0"/>
              </a:rPr>
              <a:t>                    Communications</a:t>
            </a:r>
          </a:p>
        </p:txBody>
      </p:sp>
      <p:pic>
        <p:nvPicPr>
          <p:cNvPr id="5" name="Picture 4">
            <a:extLst>
              <a:ext uri="{FF2B5EF4-FFF2-40B4-BE49-F238E27FC236}">
                <a16:creationId xmlns:a16="http://schemas.microsoft.com/office/drawing/2014/main" id="{2C6AC4F2-BAB4-1485-C9D6-4AB121CB142C}"/>
              </a:ext>
            </a:extLst>
          </p:cNvPr>
          <p:cNvPicPr>
            <a:picLocks noChangeAspect="1"/>
          </p:cNvPicPr>
          <p:nvPr/>
        </p:nvPicPr>
        <p:blipFill>
          <a:blip r:embed="rId9"/>
          <a:stretch>
            <a:fillRect/>
          </a:stretch>
        </p:blipFill>
        <p:spPr>
          <a:xfrm>
            <a:off x="389463" y="296672"/>
            <a:ext cx="1496487" cy="1392715"/>
          </a:xfrm>
          <a:prstGeom prst="rect">
            <a:avLst/>
          </a:prstGeom>
        </p:spPr>
      </p:pic>
    </p:spTree>
    <p:extLst>
      <p:ext uri="{BB962C8B-B14F-4D97-AF65-F5344CB8AC3E}">
        <p14:creationId xmlns:p14="http://schemas.microsoft.com/office/powerpoint/2010/main" val="2179334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accent1">
              <a:lumMod val="50000"/>
            </a:schemeClr>
          </a:solidFill>
          <a:ln w="28575">
            <a:noFill/>
          </a:ln>
        </p:spPr>
        <p:txBody>
          <a:bodyPr>
            <a:normAutofit/>
          </a:bodyPr>
          <a:lstStyle/>
          <a:p>
            <a:pPr lvl="0"/>
            <a:r>
              <a:rPr lang="en-US" sz="3600" b="1" dirty="0">
                <a:solidFill>
                  <a:schemeClr val="bg1"/>
                </a:solidFill>
                <a:effectLst>
                  <a:outerShdw blurRad="38100" dist="38100" dir="2700000" algn="tl">
                    <a:srgbClr val="000000"/>
                  </a:outerShdw>
                </a:effectLst>
                <a:latin typeface="Arial" charset="0"/>
                <a:cs typeface="Arial" charset="0"/>
              </a:rPr>
              <a:t>RTCM Report</a:t>
            </a:r>
            <a:endParaRPr lang="en-US" dirty="0"/>
          </a:p>
        </p:txBody>
      </p:sp>
      <p:sp>
        <p:nvSpPr>
          <p:cNvPr id="4" name="Text Box 9"/>
          <p:cNvSpPr txBox="1">
            <a:spLocks noChangeArrowheads="1"/>
          </p:cNvSpPr>
          <p:nvPr/>
        </p:nvSpPr>
        <p:spPr bwMode="auto">
          <a:xfrm>
            <a:off x="838200" y="1295400"/>
            <a:ext cx="7543800" cy="3539430"/>
          </a:xfrm>
          <a:prstGeom prst="rect">
            <a:avLst/>
          </a:prstGeom>
          <a:noFill/>
          <a:ln w="9525">
            <a:noFill/>
            <a:miter lim="800000"/>
            <a:headEnd/>
            <a:tailEnd/>
          </a:ln>
        </p:spPr>
        <p:txBody>
          <a:bodyPr wrap="square">
            <a:spAutoFit/>
          </a:bodyPr>
          <a:lstStyle/>
          <a:p>
            <a:pPr marL="457200" indent="-457200">
              <a:buFont typeface="Arial" panose="020B0604020202020204" pitchFamily="34" charset="0"/>
              <a:buChar char="•"/>
            </a:pPr>
            <a:r>
              <a:rPr lang="en-US" sz="3200" dirty="0"/>
              <a:t>RTCM Overview and General Update</a:t>
            </a:r>
          </a:p>
          <a:p>
            <a:endParaRPr lang="en-US" sz="3200" dirty="0"/>
          </a:p>
          <a:p>
            <a:pPr marL="457200" indent="-457200">
              <a:buFont typeface="Arial" panose="020B0604020202020204" pitchFamily="34" charset="0"/>
              <a:buChar char="•"/>
            </a:pPr>
            <a:r>
              <a:rPr lang="en-US" sz="3200" dirty="0"/>
              <a:t>RTCM Special Committees</a:t>
            </a:r>
          </a:p>
          <a:p>
            <a:endParaRPr lang="en-US" sz="3200" dirty="0"/>
          </a:p>
          <a:p>
            <a:pPr marL="457200" indent="-457200">
              <a:buFont typeface="Arial" panose="020B0604020202020204" pitchFamily="34" charset="0"/>
              <a:buChar char="•"/>
            </a:pPr>
            <a:r>
              <a:rPr lang="en-US" sz="3200" dirty="0"/>
              <a:t>Standards Activity</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endParaRPr lang="en-US" sz="3200" dirty="0"/>
          </a:p>
        </p:txBody>
      </p:sp>
    </p:spTree>
    <p:extLst>
      <p:ext uri="{BB962C8B-B14F-4D97-AF65-F5344CB8AC3E}">
        <p14:creationId xmlns:p14="http://schemas.microsoft.com/office/powerpoint/2010/main" val="845843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342900" y="1388962"/>
            <a:ext cx="8458200" cy="4554638"/>
          </a:xfrm>
        </p:spPr>
        <p:txBody>
          <a:bodyPr>
            <a:noAutofit/>
          </a:bodyPr>
          <a:lstStyle/>
          <a:p>
            <a:r>
              <a:rPr lang="en-US" sz="2400" dirty="0">
                <a:latin typeface="Arial Rounded MT Bold" panose="020F0704030504030204" pitchFamily="34" charset="0"/>
              </a:rPr>
              <a:t>Non-profit, scientific, professional and educational organization </a:t>
            </a:r>
          </a:p>
          <a:p>
            <a:endParaRPr lang="en-US" sz="2400" dirty="0">
              <a:latin typeface="Arial Rounded MT Bold" panose="020F0704030504030204" pitchFamily="34" charset="0"/>
            </a:endParaRPr>
          </a:p>
          <a:p>
            <a:r>
              <a:rPr lang="en-US" sz="2400" dirty="0">
                <a:latin typeface="Arial Rounded MT Bold" panose="020F0704030504030204" pitchFamily="34" charset="0"/>
              </a:rPr>
              <a:t>Over 140 organization members from industry, government, and educational institutions from all over the world</a:t>
            </a:r>
          </a:p>
          <a:p>
            <a:endParaRPr lang="en-US" sz="2400" dirty="0">
              <a:latin typeface="Arial Rounded MT Bold" panose="020F0704030504030204" pitchFamily="34" charset="0"/>
            </a:endParaRPr>
          </a:p>
          <a:p>
            <a:r>
              <a:rPr lang="en-US" sz="2400" dirty="0">
                <a:latin typeface="Arial Rounded MT Bold" panose="020F0704030504030204" pitchFamily="34" charset="0"/>
              </a:rPr>
              <a:t>As an NGO, we maintain a unique relationship between US and international regulatory bodies, commercial interests, and the public</a:t>
            </a:r>
          </a:p>
        </p:txBody>
      </p:sp>
      <p:sp>
        <p:nvSpPr>
          <p:cNvPr id="4" name="Title 1">
            <a:extLst>
              <a:ext uri="{FF2B5EF4-FFF2-40B4-BE49-F238E27FC236}">
                <a16:creationId xmlns:a16="http://schemas.microsoft.com/office/drawing/2014/main" id="{3E1415BA-D101-4FF3-8D78-2AAD871B59B7}"/>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effectLst>
                  <a:outerShdw blurRad="38100" dist="38100" dir="2700000" algn="tl">
                    <a:srgbClr val="000000"/>
                  </a:outerShdw>
                </a:effectLst>
                <a:latin typeface="Arial" charset="0"/>
                <a:cs typeface="Arial" charset="0"/>
              </a:rPr>
              <a:t>RTCM Overview</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1219199"/>
            <a:ext cx="8229600" cy="4822785"/>
          </a:xfrm>
        </p:spPr>
        <p:txBody>
          <a:bodyPr>
            <a:normAutofit/>
          </a:bodyPr>
          <a:lstStyle/>
          <a:p>
            <a:pPr>
              <a:spcBef>
                <a:spcPts val="600"/>
              </a:spcBef>
              <a:spcAft>
                <a:spcPts val="600"/>
              </a:spcAft>
            </a:pPr>
            <a:endParaRPr lang="en-US" sz="2400" dirty="0">
              <a:latin typeface="Arial Rounded MT Bold" panose="020F0704030504030204" pitchFamily="34" charset="0"/>
            </a:endParaRPr>
          </a:p>
          <a:p>
            <a:pPr>
              <a:spcBef>
                <a:spcPts val="600"/>
              </a:spcBef>
              <a:spcAft>
                <a:spcPts val="600"/>
              </a:spcAft>
            </a:pPr>
            <a:r>
              <a:rPr lang="en-US" sz="2400" dirty="0">
                <a:latin typeface="Arial Rounded MT Bold" panose="020F0704030504030204" pitchFamily="34" charset="0"/>
              </a:rPr>
              <a:t>Navigation and Radiocommunication systems for commercial and recreational vessels</a:t>
            </a:r>
          </a:p>
          <a:p>
            <a:pPr>
              <a:spcBef>
                <a:spcPts val="600"/>
              </a:spcBef>
              <a:spcAft>
                <a:spcPts val="600"/>
              </a:spcAft>
            </a:pPr>
            <a:r>
              <a:rPr lang="en-US" sz="2400" dirty="0">
                <a:latin typeface="Arial Rounded MT Bold" panose="020F0704030504030204" pitchFamily="34" charset="0"/>
              </a:rPr>
              <a:t>Major role in national and international regulatory dialogues and policy initiatives</a:t>
            </a:r>
          </a:p>
          <a:p>
            <a:pPr>
              <a:spcBef>
                <a:spcPts val="600"/>
              </a:spcBef>
              <a:spcAft>
                <a:spcPts val="600"/>
              </a:spcAft>
            </a:pPr>
            <a:r>
              <a:rPr lang="en-US" sz="2400" dirty="0">
                <a:latin typeface="Arial Rounded MT Bold" panose="020F0704030504030204" pitchFamily="34" charset="0"/>
              </a:rPr>
              <a:t>Developing and maintaining standards through Special Committee (SC) Activity.</a:t>
            </a:r>
          </a:p>
          <a:p>
            <a:pPr lvl="1">
              <a:spcBef>
                <a:spcPts val="600"/>
              </a:spcBef>
              <a:spcAft>
                <a:spcPts val="600"/>
              </a:spcAft>
            </a:pPr>
            <a:r>
              <a:rPr lang="en-US" altLang="en-US" sz="2000" dirty="0">
                <a:latin typeface="Arial" panose="020B0604020202020204" pitchFamily="34" charset="0"/>
                <a:ea typeface="Times New Roman" panose="02020603050405020304" pitchFamily="18" charset="0"/>
              </a:rPr>
              <a:t>SC’s provide a forum in which government and non-government members work together to develop technical standards and consensus recommendations for issues of particular concern.</a:t>
            </a:r>
            <a:endParaRPr lang="en-US" sz="2000" dirty="0">
              <a:latin typeface="Arial Rounded MT Bold" panose="020F0704030504030204" pitchFamily="34" charset="0"/>
            </a:endParaRPr>
          </a:p>
          <a:p>
            <a:pPr>
              <a:spcBef>
                <a:spcPts val="600"/>
              </a:spcBef>
              <a:spcAft>
                <a:spcPts val="600"/>
              </a:spcAft>
            </a:pPr>
            <a:endParaRPr lang="en-US" sz="2400" dirty="0">
              <a:latin typeface="Arial Rounded MT Bold" panose="020F0704030504030204" pitchFamily="34" charset="0"/>
            </a:endParaRPr>
          </a:p>
          <a:p>
            <a:pPr>
              <a:spcBef>
                <a:spcPts val="600"/>
              </a:spcBef>
              <a:spcAft>
                <a:spcPts val="600"/>
              </a:spcAft>
            </a:pPr>
            <a:endParaRPr lang="en-US" sz="2400" dirty="0">
              <a:latin typeface="Arial Rounded MT Bold" panose="020F0704030504030204" pitchFamily="34" charset="0"/>
            </a:endParaRPr>
          </a:p>
          <a:p>
            <a:endParaRPr lang="en-US" sz="2800" dirty="0"/>
          </a:p>
        </p:txBody>
      </p:sp>
      <p:sp>
        <p:nvSpPr>
          <p:cNvPr id="4" name="Title 1">
            <a:extLst>
              <a:ext uri="{FF2B5EF4-FFF2-40B4-BE49-F238E27FC236}">
                <a16:creationId xmlns:a16="http://schemas.microsoft.com/office/drawing/2014/main" id="{1541110D-98F9-4DF5-B9B0-AE3AFC277372}"/>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effectLst>
                  <a:outerShdw blurRad="38100" dist="38100" dir="2700000" algn="tl">
                    <a:srgbClr val="000000"/>
                  </a:outerShdw>
                </a:effectLst>
                <a:latin typeface="Arial" charset="0"/>
                <a:cs typeface="Arial" charset="0"/>
              </a:rPr>
              <a:t>RTCM Main Activities</a:t>
            </a:r>
            <a:endParaRPr lang="en-US" dirty="0"/>
          </a:p>
        </p:txBody>
      </p:sp>
    </p:spTree>
    <p:extLst>
      <p:ext uri="{BB962C8B-B14F-4D97-AF65-F5344CB8AC3E}">
        <p14:creationId xmlns:p14="http://schemas.microsoft.com/office/powerpoint/2010/main" val="361576413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6F1ACB9-CE4D-417F-8A46-75553114DB55}"/>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effectLst>
                  <a:outerShdw blurRad="38100" dist="38100" dir="2700000" algn="tl">
                    <a:srgbClr val="000000"/>
                  </a:outerShdw>
                </a:effectLst>
                <a:latin typeface="Arial" charset="0"/>
                <a:cs typeface="Arial" charset="0"/>
              </a:rPr>
              <a:t>RTCM International Engagement</a:t>
            </a:r>
            <a:endParaRPr lang="en-US" dirty="0"/>
          </a:p>
        </p:txBody>
      </p:sp>
      <p:sp>
        <p:nvSpPr>
          <p:cNvPr id="3" name="TextBox 2">
            <a:extLst>
              <a:ext uri="{FF2B5EF4-FFF2-40B4-BE49-F238E27FC236}">
                <a16:creationId xmlns:a16="http://schemas.microsoft.com/office/drawing/2014/main" id="{E3376C59-DC36-4B2E-8805-1F3F01135660}"/>
              </a:ext>
            </a:extLst>
          </p:cNvPr>
          <p:cNvSpPr txBox="1"/>
          <p:nvPr/>
        </p:nvSpPr>
        <p:spPr>
          <a:xfrm>
            <a:off x="271227" y="1129085"/>
            <a:ext cx="8729649" cy="4893647"/>
          </a:xfrm>
          <a:prstGeom prst="rect">
            <a:avLst/>
          </a:prstGeom>
          <a:noFill/>
        </p:spPr>
        <p:txBody>
          <a:bodyPr wrap="square" rtlCol="0">
            <a:spAutoFit/>
          </a:bodyPr>
          <a:lstStyle/>
          <a:p>
            <a:pPr lvl="0" eaLnBrk="0" fontAlgn="base" hangingPunct="0">
              <a:spcBef>
                <a:spcPct val="0"/>
              </a:spcBef>
              <a:spcAft>
                <a:spcPct val="0"/>
              </a:spcAft>
            </a:pPr>
            <a:r>
              <a:rPr lang="en-US" altLang="en-US" dirty="0">
                <a:latin typeface="Arial" panose="020B0604020202020204" pitchFamily="34" charset="0"/>
                <a:ea typeface="Times New Roman" panose="02020603050405020304" pitchFamily="18" charset="0"/>
              </a:rPr>
              <a:t>We are actively engaged in the development of international standards through our involvement in –</a:t>
            </a:r>
          </a:p>
          <a:p>
            <a:pPr lvl="0" eaLnBrk="0" fontAlgn="base" hangingPunct="0">
              <a:spcBef>
                <a:spcPct val="0"/>
              </a:spcBef>
              <a:spcAft>
                <a:spcPct val="0"/>
              </a:spcAft>
            </a:pPr>
            <a:endParaRPr lang="en-US" altLang="en-US" sz="800" dirty="0">
              <a:latin typeface="Arial" panose="020B0604020202020204" pitchFamily="34" charset="0"/>
            </a:endParaRP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International Maritime Organization (IMO),</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International Electrotechnical Commission (IEC),</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International Organization for Standardization (ISO),</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a:t>
            </a:r>
            <a:r>
              <a:rPr lang="en-US" altLang="en-US" dirty="0">
                <a:latin typeface="Arial" panose="020B0604020202020204" pitchFamily="34" charset="0"/>
                <a:ea typeface="Times New Roman" panose="02020603050405020304" pitchFamily="18" charset="0"/>
                <a:cs typeface="TimesNewRomanPSMT"/>
              </a:rPr>
              <a:t>International Association of Aids to Navigation and Lighthouse Authorities (IALA), </a:t>
            </a:r>
            <a:endParaRPr lang="en-US" altLang="en-US" dirty="0">
              <a:latin typeface="Arial" panose="020B0604020202020204" pitchFamily="34" charset="0"/>
              <a:ea typeface="Times New Roman" panose="02020603050405020304" pitchFamily="18" charset="0"/>
            </a:endParaRP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European Telecommunications Standards Institute (ETSI), </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COSPAS-SARSAT, </a:t>
            </a:r>
          </a:p>
          <a:p>
            <a:pPr lvl="1" eaLnBrk="0" fontAlgn="base" hangingPunct="0">
              <a:spcBef>
                <a:spcPct val="0"/>
              </a:spcBef>
              <a:spcAft>
                <a:spcPct val="0"/>
              </a:spcAft>
              <a:buFontTx/>
              <a:buChar char="•"/>
            </a:pPr>
            <a:endParaRPr lang="en-US" altLang="en-US" dirty="0">
              <a:latin typeface="Arial" panose="020B0604020202020204" pitchFamily="34" charset="0"/>
              <a:ea typeface="Times New Roman" panose="02020603050405020304" pitchFamily="18" charset="0"/>
            </a:endParaRPr>
          </a:p>
          <a:p>
            <a:pPr lvl="1" eaLnBrk="0" fontAlgn="base" hangingPunct="0">
              <a:spcBef>
                <a:spcPct val="0"/>
              </a:spcBef>
              <a:spcAft>
                <a:spcPct val="0"/>
              </a:spcAft>
              <a:buFontTx/>
              <a:buChar char="•"/>
            </a:pPr>
            <a:endParaRPr lang="en-US" altLang="en-US" sz="800" dirty="0">
              <a:latin typeface="Arial" panose="020B0604020202020204" pitchFamily="34" charset="0"/>
            </a:endParaRPr>
          </a:p>
          <a:p>
            <a:pPr eaLnBrk="0" fontAlgn="base" hangingPunct="0">
              <a:spcBef>
                <a:spcPct val="0"/>
              </a:spcBef>
              <a:spcAft>
                <a:spcPct val="0"/>
              </a:spcAft>
            </a:pPr>
            <a:r>
              <a:rPr lang="en-US" altLang="en-US" dirty="0">
                <a:latin typeface="Arial" panose="020B0604020202020204" pitchFamily="34" charset="0"/>
                <a:ea typeface="Times New Roman" panose="02020603050405020304" pitchFamily="18" charset="0"/>
              </a:rPr>
              <a:t>We also monitor and contribute to relevant work of –</a:t>
            </a:r>
          </a:p>
          <a:p>
            <a:pPr eaLnBrk="0" fontAlgn="base" hangingPunct="0">
              <a:spcBef>
                <a:spcPct val="0"/>
              </a:spcBef>
              <a:spcAft>
                <a:spcPct val="0"/>
              </a:spcAft>
            </a:pPr>
            <a:endParaRPr lang="en-US" altLang="en-US" sz="800" dirty="0">
              <a:latin typeface="Arial" panose="020B0604020202020204" pitchFamily="34" charset="0"/>
            </a:endParaRP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International Telecommunications Union (ITU),</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the International Hydrographic Organization (IHO),</a:t>
            </a: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cs typeface="TimesNewRomanPSMT"/>
              </a:rPr>
              <a:t>the </a:t>
            </a:r>
            <a:r>
              <a:rPr lang="en-US" altLang="en-US" dirty="0" err="1">
                <a:latin typeface="Arial" panose="020B0604020202020204" pitchFamily="34" charset="0"/>
                <a:ea typeface="Times New Roman" panose="02020603050405020304" pitchFamily="18" charset="0"/>
              </a:rPr>
              <a:t>Comité</a:t>
            </a:r>
            <a:r>
              <a:rPr lang="en-US" altLang="en-US" dirty="0">
                <a:latin typeface="Arial" panose="020B0604020202020204" pitchFamily="34" charset="0"/>
                <a:ea typeface="Times New Roman" panose="02020603050405020304" pitchFamily="18" charset="0"/>
              </a:rPr>
              <a:t> International Radio-Maritime (CIRM),</a:t>
            </a:r>
            <a:r>
              <a:rPr lang="en-US" altLang="en-US" dirty="0">
                <a:latin typeface="Arial" panose="020B0604020202020204" pitchFamily="34" charset="0"/>
                <a:ea typeface="Times New Roman" panose="02020603050405020304" pitchFamily="18" charset="0"/>
                <a:cs typeface="TimesNewRomanPSMT"/>
              </a:rPr>
              <a:t> </a:t>
            </a:r>
            <a:endParaRPr lang="en-US" altLang="en-US" dirty="0">
              <a:latin typeface="Arial" panose="020B0604020202020204" pitchFamily="34" charset="0"/>
              <a:ea typeface="Times New Roman" panose="02020603050405020304" pitchFamily="18" charset="0"/>
            </a:endParaRP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cs typeface="TimesNewRomanPSMT"/>
              </a:rPr>
              <a:t>The National Marine Electronics Association (NMEA), and</a:t>
            </a:r>
            <a:endParaRPr lang="en-US" altLang="en-US" dirty="0">
              <a:latin typeface="Arial" panose="020B0604020202020204" pitchFamily="34" charset="0"/>
              <a:ea typeface="Times New Roman" panose="02020603050405020304" pitchFamily="18" charset="0"/>
            </a:endParaRPr>
          </a:p>
          <a:p>
            <a:pPr lvl="1" eaLnBrk="0" fontAlgn="base" hangingPunct="0">
              <a:spcBef>
                <a:spcPct val="0"/>
              </a:spcBef>
              <a:spcAft>
                <a:spcPct val="0"/>
              </a:spcAft>
              <a:buFontTx/>
              <a:buChar char="•"/>
            </a:pPr>
            <a:r>
              <a:rPr lang="en-US" altLang="en-US" dirty="0">
                <a:latin typeface="Arial" panose="020B0604020202020204" pitchFamily="34" charset="0"/>
                <a:ea typeface="Times New Roman" panose="02020603050405020304" pitchFamily="18" charset="0"/>
              </a:rPr>
              <a:t>Mobile Satellite Users Association (MSUA)</a:t>
            </a:r>
            <a:endParaRPr lang="en-US" dirty="0"/>
          </a:p>
        </p:txBody>
      </p:sp>
      <p:sp>
        <p:nvSpPr>
          <p:cNvPr id="7" name="Rectangle 3">
            <a:extLst>
              <a:ext uri="{FF2B5EF4-FFF2-40B4-BE49-F238E27FC236}">
                <a16:creationId xmlns:a16="http://schemas.microsoft.com/office/drawing/2014/main" id="{D4EF3FAB-D3B7-4C27-8196-32F135A4C60F}"/>
              </a:ext>
            </a:extLst>
          </p:cNvPr>
          <p:cNvSpPr>
            <a:spLocks noChangeArrowheads="1"/>
          </p:cNvSpPr>
          <p:nvPr/>
        </p:nvSpPr>
        <p:spPr bwMode="auto">
          <a:xfrm>
            <a:off x="0" y="-2232"/>
            <a:ext cx="2712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imesNewRomanPSMT"/>
              </a:rPr>
              <a:t> </a:t>
            </a:r>
            <a:endParaRPr kumimoji="0" lang="en-US" altLang="en-US" sz="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8184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CC">
            <a:alpha val="60000"/>
          </a:srgbClr>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09BCA9-DED4-41CC-A96F-44CA5286537A}"/>
              </a:ext>
            </a:extLst>
          </p:cNvPr>
          <p:cNvSpPr>
            <a:spLocks noGrp="1"/>
          </p:cNvSpPr>
          <p:nvPr>
            <p:ph idx="1"/>
          </p:nvPr>
        </p:nvSpPr>
        <p:spPr>
          <a:xfrm>
            <a:off x="3790620" y="3581400"/>
            <a:ext cx="4732068" cy="1719072"/>
          </a:xfrm>
        </p:spPr>
        <p:txBody>
          <a:bodyPr>
            <a:normAutofit/>
          </a:bodyPr>
          <a:lstStyle/>
          <a:p>
            <a:pPr marL="109728" indent="0" algn="ctr">
              <a:buNone/>
            </a:pPr>
            <a:r>
              <a:rPr lang="en-US" sz="4800" b="1" dirty="0"/>
              <a:t>RTCM</a:t>
            </a:r>
          </a:p>
          <a:p>
            <a:pPr marL="109728" indent="0" algn="ctr">
              <a:buNone/>
            </a:pPr>
            <a:r>
              <a:rPr lang="en-US" sz="4800" b="1" dirty="0"/>
              <a:t>General Updates</a:t>
            </a:r>
          </a:p>
        </p:txBody>
      </p:sp>
      <p:sp>
        <p:nvSpPr>
          <p:cNvPr id="4" name="Title 1">
            <a:extLst>
              <a:ext uri="{FF2B5EF4-FFF2-40B4-BE49-F238E27FC236}">
                <a16:creationId xmlns:a16="http://schemas.microsoft.com/office/drawing/2014/main" id="{60D61409-9640-4DC8-810D-E1E23BF94961}"/>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pic>
        <p:nvPicPr>
          <p:cNvPr id="3" name="Picture 2">
            <a:extLst>
              <a:ext uri="{FF2B5EF4-FFF2-40B4-BE49-F238E27FC236}">
                <a16:creationId xmlns:a16="http://schemas.microsoft.com/office/drawing/2014/main" id="{096A4AAB-2E40-4628-AE5E-4FCECCE27F2A}"/>
              </a:ext>
            </a:extLst>
          </p:cNvPr>
          <p:cNvPicPr>
            <a:picLocks noChangeAspect="1"/>
          </p:cNvPicPr>
          <p:nvPr/>
        </p:nvPicPr>
        <p:blipFill>
          <a:blip r:embed="rId3"/>
          <a:stretch>
            <a:fillRect/>
          </a:stretch>
        </p:blipFill>
        <p:spPr>
          <a:xfrm rot="21050809">
            <a:off x="441469" y="998926"/>
            <a:ext cx="4951059" cy="2790597"/>
          </a:xfrm>
          <a:prstGeom prst="roundRect">
            <a:avLst>
              <a:gd name="adj" fmla="val 1751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0367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accent1">
              <a:lumMod val="50000"/>
            </a:schemeClr>
          </a:solidFill>
          <a:ln w="28575">
            <a:noFill/>
          </a:ln>
        </p:spPr>
        <p:txBody>
          <a:bodyPr>
            <a:normAutofit/>
          </a:bodyPr>
          <a:lstStyle/>
          <a:p>
            <a:pPr lvl="0"/>
            <a:r>
              <a:rPr lang="en-US" sz="3600" b="1" dirty="0">
                <a:solidFill>
                  <a:schemeClr val="bg1"/>
                </a:solidFill>
                <a:effectLst>
                  <a:outerShdw blurRad="38100" dist="38100" dir="2700000" algn="tl">
                    <a:srgbClr val="000000"/>
                  </a:outerShdw>
                </a:effectLst>
                <a:latin typeface="Arial" charset="0"/>
                <a:cs typeface="Arial" charset="0"/>
              </a:rPr>
              <a:t>RTCM General Updates</a:t>
            </a:r>
            <a:endParaRPr lang="en-US" dirty="0"/>
          </a:p>
        </p:txBody>
      </p:sp>
      <p:sp>
        <p:nvSpPr>
          <p:cNvPr id="4" name="Text Box 9"/>
          <p:cNvSpPr txBox="1">
            <a:spLocks noChangeArrowheads="1"/>
          </p:cNvSpPr>
          <p:nvPr/>
        </p:nvSpPr>
        <p:spPr bwMode="auto">
          <a:xfrm>
            <a:off x="800100" y="1203960"/>
            <a:ext cx="7543800" cy="4524315"/>
          </a:xfrm>
          <a:prstGeom prst="rect">
            <a:avLst/>
          </a:prstGeom>
          <a:noFill/>
          <a:ln w="9525">
            <a:noFill/>
            <a:miter lim="800000"/>
            <a:headEnd/>
            <a:tailEnd/>
          </a:ln>
        </p:spPr>
        <p:txBody>
          <a:bodyPr wrap="square">
            <a:spAutoFit/>
          </a:bodyPr>
          <a:lstStyle/>
          <a:p>
            <a:pPr marL="342900" indent="-342900">
              <a:spcBef>
                <a:spcPct val="50000"/>
              </a:spcBef>
              <a:buFont typeface="Arial" panose="020B0604020202020204" pitchFamily="34" charset="0"/>
              <a:buChar char="•"/>
            </a:pPr>
            <a:r>
              <a:rPr lang="en-US" sz="2400" dirty="0">
                <a:latin typeface="Arial Rounded MT Bold" panose="020F0704030504030204" pitchFamily="34" charset="0"/>
              </a:rPr>
              <a:t>Hosting RTCM Annual Assembly and </a:t>
            </a:r>
            <a:r>
              <a:rPr lang="en-US" sz="2400" dirty="0" err="1">
                <a:latin typeface="Arial Rounded MT Bold" panose="020F0704030504030204" pitchFamily="34" charset="0"/>
              </a:rPr>
              <a:t>Digital@Sea</a:t>
            </a:r>
            <a:r>
              <a:rPr lang="en-US" sz="2400" dirty="0">
                <a:latin typeface="Arial Rounded MT Bold" panose="020F0704030504030204" pitchFamily="34" charset="0"/>
              </a:rPr>
              <a:t> North America Conferences in Atlantic Beach, FL the week of 06 May 2024.</a:t>
            </a:r>
          </a:p>
          <a:p>
            <a:pPr marL="800100" lvl="1" indent="-342900">
              <a:spcBef>
                <a:spcPct val="50000"/>
              </a:spcBef>
              <a:buFont typeface="Arial" panose="020B0604020202020204" pitchFamily="34" charset="0"/>
              <a:buChar char="•"/>
            </a:pPr>
            <a:r>
              <a:rPr lang="en-US" sz="2400" dirty="0" err="1">
                <a:latin typeface="Arial Rounded MT Bold" panose="020F0704030504030204" pitchFamily="34" charset="0"/>
              </a:rPr>
              <a:t>Digital@Sea</a:t>
            </a:r>
            <a:r>
              <a:rPr lang="en-US" sz="2400" dirty="0">
                <a:latin typeface="Arial Rounded MT Bold" panose="020F0704030504030204" pitchFamily="34" charset="0"/>
              </a:rPr>
              <a:t> will be held on 08 - 09 May</a:t>
            </a:r>
          </a:p>
          <a:p>
            <a:pPr marL="800100" lvl="1" indent="-342900">
              <a:spcBef>
                <a:spcPct val="50000"/>
              </a:spcBef>
              <a:buFont typeface="Arial" panose="020B0604020202020204" pitchFamily="34" charset="0"/>
              <a:buChar char="•"/>
            </a:pPr>
            <a:r>
              <a:rPr lang="en-US" sz="2400" dirty="0">
                <a:latin typeface="Arial Rounded MT Bold" panose="020F0704030504030204" pitchFamily="34" charset="0"/>
              </a:rPr>
              <a:t>Conference programs and registration information are posted at www.rtcm.org</a:t>
            </a:r>
          </a:p>
          <a:p>
            <a:pPr marL="342900" indent="-342900">
              <a:spcBef>
                <a:spcPct val="50000"/>
              </a:spcBef>
              <a:buFont typeface="Arial" panose="020B0604020202020204" pitchFamily="34" charset="0"/>
              <a:buChar char="•"/>
            </a:pPr>
            <a:r>
              <a:rPr lang="en-US" sz="2400" dirty="0">
                <a:latin typeface="Arial Rounded MT Bold" panose="020F0704030504030204" pitchFamily="34" charset="0"/>
              </a:rPr>
              <a:t>Updated our GMDSS Comms Equipment Requirements Guide to reflect revised SOLAS regulations effective 01 Jan 2024.  </a:t>
            </a:r>
          </a:p>
          <a:p>
            <a:pPr marL="342900" indent="-342900">
              <a:spcBef>
                <a:spcPct val="50000"/>
              </a:spcBef>
              <a:buFont typeface="Arial" panose="020B0604020202020204" pitchFamily="34" charset="0"/>
              <a:buChar char="•"/>
            </a:pPr>
            <a:r>
              <a:rPr lang="en-US" sz="2400" dirty="0">
                <a:latin typeface="Arial Rounded MT Bold" panose="020F0704030504030204" pitchFamily="34" charset="0"/>
              </a:rPr>
              <a:t>Emailed newsletter to all members on 04 April</a:t>
            </a:r>
          </a:p>
        </p:txBody>
      </p:sp>
    </p:spTree>
    <p:extLst>
      <p:ext uri="{BB962C8B-B14F-4D97-AF65-F5344CB8AC3E}">
        <p14:creationId xmlns:p14="http://schemas.microsoft.com/office/powerpoint/2010/main" val="3967234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09BCA9-DED4-41CC-A96F-44CA5286537A}"/>
              </a:ext>
            </a:extLst>
          </p:cNvPr>
          <p:cNvSpPr>
            <a:spLocks noGrp="1"/>
          </p:cNvSpPr>
          <p:nvPr>
            <p:ph idx="1"/>
          </p:nvPr>
        </p:nvSpPr>
        <p:spPr>
          <a:xfrm>
            <a:off x="2340864" y="3264408"/>
            <a:ext cx="6242419" cy="2618913"/>
          </a:xfrm>
        </p:spPr>
        <p:txBody>
          <a:bodyPr>
            <a:normAutofit/>
          </a:bodyPr>
          <a:lstStyle/>
          <a:p>
            <a:pPr marL="109728" indent="0" algn="ctr">
              <a:buNone/>
            </a:pPr>
            <a:r>
              <a:rPr lang="en-US" sz="4800" b="1" dirty="0"/>
              <a:t>RTCM</a:t>
            </a:r>
          </a:p>
          <a:p>
            <a:pPr marL="109728" indent="0" algn="ctr">
              <a:buNone/>
            </a:pPr>
            <a:r>
              <a:rPr lang="en-US" sz="4800" b="1" dirty="0"/>
              <a:t>Special Committee (SC) Status and Other Work</a:t>
            </a:r>
          </a:p>
        </p:txBody>
      </p:sp>
      <p:sp>
        <p:nvSpPr>
          <p:cNvPr id="4" name="Title 1">
            <a:extLst>
              <a:ext uri="{FF2B5EF4-FFF2-40B4-BE49-F238E27FC236}">
                <a16:creationId xmlns:a16="http://schemas.microsoft.com/office/drawing/2014/main" id="{60D61409-9640-4DC8-810D-E1E23BF94961}"/>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pic>
        <p:nvPicPr>
          <p:cNvPr id="8" name="Picture 7" descr="A group of people in a room&#10;&#10;Description automatically generated">
            <a:extLst>
              <a:ext uri="{FF2B5EF4-FFF2-40B4-BE49-F238E27FC236}">
                <a16:creationId xmlns:a16="http://schemas.microsoft.com/office/drawing/2014/main" id="{3773234A-07DC-4E1C-9EEF-5BAEBDB348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525" b="12440"/>
          <a:stretch/>
        </p:blipFill>
        <p:spPr>
          <a:xfrm rot="20589585">
            <a:off x="398703" y="1593193"/>
            <a:ext cx="4366251" cy="23261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030649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1BEC6FA-225F-49B2-8734-2301A4CC2D42}"/>
              </a:ext>
            </a:extLst>
          </p:cNvPr>
          <p:cNvSpPr txBox="1">
            <a:spLocks/>
          </p:cNvSpPr>
          <p:nvPr/>
        </p:nvSpPr>
        <p:spPr>
          <a:xfrm>
            <a:off x="0" y="0"/>
            <a:ext cx="9144000" cy="914400"/>
          </a:xfrm>
          <a:prstGeom prst="rect">
            <a:avLst/>
          </a:prstGeom>
          <a:solidFill>
            <a:schemeClr val="accent1">
              <a:lumMod val="50000"/>
            </a:schemeClr>
          </a:solidFill>
          <a:ln w="28575">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solidFill>
                  <a:schemeClr val="bg1"/>
                </a:solidFill>
                <a:effectLst>
                  <a:outerShdw blurRad="38100" dist="38100" dir="2700000" algn="tl">
                    <a:srgbClr val="000000"/>
                  </a:outerShdw>
                </a:effectLst>
                <a:latin typeface="Arial" charset="0"/>
                <a:cs typeface="Arial" charset="0"/>
              </a:rPr>
              <a:t>RTCM SC Status Summary</a:t>
            </a:r>
            <a:endParaRPr lang="en-US" dirty="0"/>
          </a:p>
        </p:txBody>
      </p:sp>
      <p:graphicFrame>
        <p:nvGraphicFramePr>
          <p:cNvPr id="7" name="Table 6">
            <a:extLst>
              <a:ext uri="{FF2B5EF4-FFF2-40B4-BE49-F238E27FC236}">
                <a16:creationId xmlns:a16="http://schemas.microsoft.com/office/drawing/2014/main" id="{67C3934E-57C0-413E-8C4D-16459DFE6F89}"/>
              </a:ext>
            </a:extLst>
          </p:cNvPr>
          <p:cNvGraphicFramePr>
            <a:graphicFrameLocks noGrp="1"/>
          </p:cNvGraphicFramePr>
          <p:nvPr>
            <p:extLst>
              <p:ext uri="{D42A27DB-BD31-4B8C-83A1-F6EECF244321}">
                <p14:modId xmlns:p14="http://schemas.microsoft.com/office/powerpoint/2010/main" val="2000722480"/>
              </p:ext>
            </p:extLst>
          </p:nvPr>
        </p:nvGraphicFramePr>
        <p:xfrm>
          <a:off x="589485" y="1070190"/>
          <a:ext cx="7965029" cy="5001086"/>
        </p:xfrm>
        <a:graphic>
          <a:graphicData uri="http://schemas.openxmlformats.org/drawingml/2006/table">
            <a:tbl>
              <a:tblPr firstRow="1" firstCol="1" bandRow="1">
                <a:tableStyleId>{5C22544A-7EE6-4342-B048-85BDC9FD1C3A}</a:tableStyleId>
              </a:tblPr>
              <a:tblGrid>
                <a:gridCol w="910703">
                  <a:extLst>
                    <a:ext uri="{9D8B030D-6E8A-4147-A177-3AD203B41FA5}">
                      <a16:colId xmlns:a16="http://schemas.microsoft.com/office/drawing/2014/main" val="913243389"/>
                    </a:ext>
                  </a:extLst>
                </a:gridCol>
                <a:gridCol w="3171825">
                  <a:extLst>
                    <a:ext uri="{9D8B030D-6E8A-4147-A177-3AD203B41FA5}">
                      <a16:colId xmlns:a16="http://schemas.microsoft.com/office/drawing/2014/main" val="516474129"/>
                    </a:ext>
                  </a:extLst>
                </a:gridCol>
                <a:gridCol w="3882501">
                  <a:extLst>
                    <a:ext uri="{9D8B030D-6E8A-4147-A177-3AD203B41FA5}">
                      <a16:colId xmlns:a16="http://schemas.microsoft.com/office/drawing/2014/main" val="1348311958"/>
                    </a:ext>
                  </a:extLst>
                </a:gridCol>
              </a:tblGrid>
              <a:tr h="265944">
                <a:tc>
                  <a:txBody>
                    <a:bodyPr/>
                    <a:lstStyle/>
                    <a:p>
                      <a:pPr marL="0" marR="0" algn="ctr">
                        <a:lnSpc>
                          <a:spcPct val="107000"/>
                        </a:lnSpc>
                        <a:spcBef>
                          <a:spcPts val="0"/>
                        </a:spcBef>
                        <a:spcAft>
                          <a:spcPts val="0"/>
                        </a:spcAft>
                      </a:pPr>
                      <a:r>
                        <a:rPr lang="en-US" sz="2000" dirty="0">
                          <a:effectLst/>
                        </a:rPr>
                        <a:t>SC No.</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Special Committee Name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a:effectLst/>
                        </a:rPr>
                        <a:t> Date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7708024"/>
                  </a:ext>
                </a:extLst>
              </a:tr>
              <a:tr h="841074">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SC 101</a:t>
                      </a:r>
                    </a:p>
                  </a:txBody>
                  <a:tcPr marL="68580" marR="68580" marT="0" marB="0"/>
                </a:tc>
                <a:tc>
                  <a:txBody>
                    <a:bodyPr/>
                    <a:lstStyle/>
                    <a:p>
                      <a:pPr marL="0" marR="0" algn="ctr">
                        <a:lnSpc>
                          <a:spcPct val="107000"/>
                        </a:lnSpc>
                        <a:spcBef>
                          <a:spcPts val="0"/>
                        </a:spcBef>
                        <a:spcAft>
                          <a:spcPts val="0"/>
                        </a:spcAft>
                      </a:pPr>
                      <a:r>
                        <a:rPr lang="en-US" sz="2000" b="0" dirty="0">
                          <a:effectLst/>
                          <a:latin typeface="Calibri" panose="020F0502020204030204" pitchFamily="34" charset="0"/>
                          <a:ea typeface="Calibri" panose="020F0502020204030204" pitchFamily="34" charset="0"/>
                          <a:cs typeface="Times New Roman" panose="02020603050405020304" pitchFamily="18" charset="0"/>
                        </a:rPr>
                        <a:t>Digital Selective Calling</a:t>
                      </a: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Met 11 Dec, next meeting not scheduled.  Anticipating support of IEC MT20 revision of IEC 62238</a:t>
                      </a:r>
                    </a:p>
                  </a:txBody>
                  <a:tcPr marL="68580" marR="68580" marT="0" marB="0"/>
                </a:tc>
                <a:extLst>
                  <a:ext uri="{0D108BD9-81ED-4DB2-BD59-A6C34878D82A}">
                    <a16:rowId xmlns:a16="http://schemas.microsoft.com/office/drawing/2014/main" val="2490923938"/>
                  </a:ext>
                </a:extLst>
              </a:tr>
              <a:tr h="629006">
                <a:tc>
                  <a:txBody>
                    <a:bodyPr/>
                    <a:lstStyle/>
                    <a:p>
                      <a:pPr marL="0" marR="0">
                        <a:lnSpc>
                          <a:spcPct val="107000"/>
                        </a:lnSpc>
                        <a:spcBef>
                          <a:spcPts val="0"/>
                        </a:spcBef>
                        <a:spcAft>
                          <a:spcPts val="0"/>
                        </a:spcAft>
                      </a:pPr>
                      <a:r>
                        <a:rPr lang="en-US" sz="2000" dirty="0">
                          <a:effectLst/>
                        </a:rPr>
                        <a:t>SC 104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b="1" i="0" kern="1200" dirty="0">
                          <a:solidFill>
                            <a:schemeClr val="dk1"/>
                          </a:solidFill>
                          <a:effectLst/>
                          <a:latin typeface="+mn-lt"/>
                          <a:ea typeface="+mn-ea"/>
                          <a:cs typeface="+mn-cs"/>
                        </a:rPr>
                        <a:t>Differential Global Navigation Satellite Systems (DGNSS)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23 Jan, next meeting on 22 May in Washington, DC</a:t>
                      </a:r>
                    </a:p>
                  </a:txBody>
                  <a:tcPr marL="68580" marR="68580" marT="0" marB="0"/>
                </a:tc>
                <a:extLst>
                  <a:ext uri="{0D108BD9-81ED-4DB2-BD59-A6C34878D82A}">
                    <a16:rowId xmlns:a16="http://schemas.microsoft.com/office/drawing/2014/main" val="610907555"/>
                  </a:ext>
                </a:extLst>
              </a:tr>
              <a:tr h="376257">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SC 109</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Electronic Charting Technology</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12 Mar, next meeting on 09 May in Atlantic Beach, FL</a:t>
                      </a:r>
                    </a:p>
                  </a:txBody>
                  <a:tcPr marL="68580" marR="68580" marT="0" marB="0"/>
                </a:tc>
                <a:extLst>
                  <a:ext uri="{0D108BD9-81ED-4DB2-BD59-A6C34878D82A}">
                    <a16:rowId xmlns:a16="http://schemas.microsoft.com/office/drawing/2014/main" val="4050769112"/>
                  </a:ext>
                </a:extLst>
              </a:tr>
              <a:tr h="0">
                <a:tc>
                  <a:txBody>
                    <a:bodyPr/>
                    <a:lstStyle/>
                    <a:p>
                      <a:pPr marL="0" marR="0">
                        <a:lnSpc>
                          <a:spcPct val="107000"/>
                        </a:lnSpc>
                        <a:spcBef>
                          <a:spcPts val="0"/>
                        </a:spcBef>
                        <a:spcAft>
                          <a:spcPts val="0"/>
                        </a:spcAft>
                      </a:pPr>
                      <a:r>
                        <a:rPr lang="en-US" sz="2000" dirty="0">
                          <a:effectLst/>
                        </a:rPr>
                        <a:t>SC 110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Emergency Beacons (EPIRBs and PLBs)</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31 Jan, next meeting on 09 May in Atlantic Beach, FL</a:t>
                      </a:r>
                    </a:p>
                  </a:txBody>
                  <a:tcPr marL="68580" marR="68580" marT="0" marB="0"/>
                </a:tc>
                <a:extLst>
                  <a:ext uri="{0D108BD9-81ED-4DB2-BD59-A6C34878D82A}">
                    <a16:rowId xmlns:a16="http://schemas.microsoft.com/office/drawing/2014/main" val="1911319599"/>
                  </a:ext>
                </a:extLst>
              </a:tr>
              <a:tr h="593345">
                <a:tc>
                  <a:txBody>
                    <a:bodyPr/>
                    <a:lstStyle/>
                    <a:p>
                      <a:pPr marL="0" marR="0">
                        <a:lnSpc>
                          <a:spcPct val="107000"/>
                        </a:lnSpc>
                        <a:spcBef>
                          <a:spcPts val="0"/>
                        </a:spcBef>
                        <a:spcAft>
                          <a:spcPts val="0"/>
                        </a:spcAft>
                      </a:pPr>
                      <a:r>
                        <a:rPr lang="en-US" sz="2000" dirty="0">
                          <a:effectLst/>
                        </a:rPr>
                        <a:t>SC 119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Maritime Survivor Locator Devices</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on 22 Mar, next meeting on 08 May in Atlantic Beach, FL</a:t>
                      </a:r>
                    </a:p>
                  </a:txBody>
                  <a:tcPr marL="68580" marR="68580" marT="0" marB="0"/>
                </a:tc>
                <a:extLst>
                  <a:ext uri="{0D108BD9-81ED-4DB2-BD59-A6C34878D82A}">
                    <a16:rowId xmlns:a16="http://schemas.microsoft.com/office/drawing/2014/main" val="1802082332"/>
                  </a:ext>
                </a:extLst>
              </a:tr>
              <a:tr h="584175">
                <a:tc>
                  <a:txBody>
                    <a:bodyPr/>
                    <a:lstStyle/>
                    <a:p>
                      <a:pPr marL="0" marR="0">
                        <a:lnSpc>
                          <a:spcPct val="107000"/>
                        </a:lnSpc>
                        <a:spcBef>
                          <a:spcPts val="0"/>
                        </a:spcBef>
                        <a:spcAft>
                          <a:spcPts val="0"/>
                        </a:spcAft>
                      </a:pPr>
                      <a:r>
                        <a:rPr lang="en-US" sz="2000" dirty="0">
                          <a:effectLst/>
                        </a:rPr>
                        <a:t>SC 121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1" i="0" kern="1200" dirty="0">
                          <a:solidFill>
                            <a:schemeClr val="dk1"/>
                          </a:solidFill>
                          <a:effectLst/>
                          <a:latin typeface="+mn-lt"/>
                          <a:ea typeface="+mn-ea"/>
                          <a:cs typeface="+mn-cs"/>
                        </a:rPr>
                        <a:t>AIS and Digital Messaging</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on 02 – 03 April, next meeting on 10 May in Atlantic Beach, FL</a:t>
                      </a:r>
                    </a:p>
                  </a:txBody>
                  <a:tcPr marL="68580" marR="68580" marT="0" marB="0"/>
                </a:tc>
                <a:extLst>
                  <a:ext uri="{0D108BD9-81ED-4DB2-BD59-A6C34878D82A}">
                    <a16:rowId xmlns:a16="http://schemas.microsoft.com/office/drawing/2014/main" val="328839287"/>
                  </a:ext>
                </a:extLst>
              </a:tr>
              <a:tr h="584175">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SC 129</a:t>
                      </a:r>
                    </a:p>
                  </a:txBody>
                  <a:tcPr marL="68580" marR="68580"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Portrayal of Navigation-Related Information on Shipboard Displays</a:t>
                      </a:r>
                    </a:p>
                  </a:txBody>
                  <a:tcPr marL="68580" marR="68580" marT="0" marB="0"/>
                </a:tc>
                <a:tc>
                  <a:txBody>
                    <a:bodyPr/>
                    <a:lstStyle/>
                    <a:p>
                      <a:pPr marL="0" marR="0" algn="ctr" defTabSz="914400" rtl="0" eaLnBrk="1" latinLnBrk="0" hangingPunct="1">
                        <a:lnSpc>
                          <a:spcPct val="107000"/>
                        </a:lnSpc>
                        <a:spcBef>
                          <a:spcPts val="0"/>
                        </a:spcBef>
                        <a:spcAft>
                          <a:spcPts val="0"/>
                        </a:spcAft>
                      </a:pPr>
                      <a:r>
                        <a:rPr lang="en-US" sz="1800" b="0" i="0" kern="1200" dirty="0">
                          <a:solidFill>
                            <a:schemeClr val="dk1"/>
                          </a:solidFill>
                          <a:effectLst/>
                          <a:latin typeface="+mn-lt"/>
                          <a:ea typeface="+mn-ea"/>
                          <a:cs typeface="+mn-cs"/>
                        </a:rPr>
                        <a:t>Met on 28 Mar, next meeting on 10 May in Atlantic Beach, FL</a:t>
                      </a:r>
                    </a:p>
                  </a:txBody>
                  <a:tcPr marL="68580" marR="68580" marT="0" marB="0"/>
                </a:tc>
                <a:extLst>
                  <a:ext uri="{0D108BD9-81ED-4DB2-BD59-A6C34878D82A}">
                    <a16:rowId xmlns:a16="http://schemas.microsoft.com/office/drawing/2014/main" val="2814561015"/>
                  </a:ext>
                </a:extLst>
              </a:tr>
            </a:tbl>
          </a:graphicData>
        </a:graphic>
      </p:graphicFrame>
    </p:spTree>
    <p:extLst>
      <p:ext uri="{BB962C8B-B14F-4D97-AF65-F5344CB8AC3E}">
        <p14:creationId xmlns:p14="http://schemas.microsoft.com/office/powerpoint/2010/main" val="42023766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8" ma:contentTypeDescription="Create a new document." ma:contentTypeScope="" ma:versionID="a17fa82a8844458a6a0c8620d34b563f">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a78a909af5cc50c69a19459e6e32af70"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1604d76-ecdf-464b-8720-89396eb59a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f2b8b40-6d33-49af-abef-1171a80bfd6f}" ma:internalName="TaxCatchAll" ma:showField="CatchAllData" ma:web="06022411-6e02-423b-85fd-39e0748b92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6022411-6e02-423b-85fd-39e0748b9219" xsi:nil="true"/>
    <lcf76f155ced4ddcb4097134ff3c332f xmlns="ac5f8115-f13f-4d01-aff4-515a67108c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C61206B-A075-484A-ACBF-17B8F9B9D141}">
  <ds:schemaRefs>
    <ds:schemaRef ds:uri="http://schemas.microsoft.com/sharepoint/v3/contenttype/forms"/>
  </ds:schemaRefs>
</ds:datastoreItem>
</file>

<file path=customXml/itemProps2.xml><?xml version="1.0" encoding="utf-8"?>
<ds:datastoreItem xmlns:ds="http://schemas.openxmlformats.org/officeDocument/2006/customXml" ds:itemID="{8E99494B-8009-4476-AE22-67CAC3E27ADE}"/>
</file>

<file path=customXml/itemProps3.xml><?xml version="1.0" encoding="utf-8"?>
<ds:datastoreItem xmlns:ds="http://schemas.openxmlformats.org/officeDocument/2006/customXml" ds:itemID="{7036D2B9-E6B3-4F51-9A06-C064B815394D}">
  <ds:schemaRefs>
    <ds:schemaRef ds:uri="http://schemas.openxmlformats.org/package/2006/metadata/core-properties"/>
    <ds:schemaRef ds:uri="7cc6ea56-0b75-4de4-996e-0769aceccce6"/>
    <ds:schemaRef ds:uri="http://schemas.microsoft.com/office/infopath/2007/PartnerControls"/>
    <ds:schemaRef ds:uri="http://purl.org/dc/terms/"/>
    <ds:schemaRef ds:uri="http://purl.org/dc/dcmitype/"/>
    <ds:schemaRef ds:uri="http://purl.org/dc/elements/1.1/"/>
    <ds:schemaRef ds:uri="http://schemas.microsoft.com/office/2006/documentManagement/types"/>
    <ds:schemaRef ds:uri="4bc38044-278c-4ac3-8e9b-238754f6a682"/>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12777</TotalTime>
  <Words>1513</Words>
  <Application>Microsoft Office PowerPoint</Application>
  <PresentationFormat>On-screen Show (4:3)</PresentationFormat>
  <Paragraphs>166</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-apple-system</vt:lpstr>
      <vt:lpstr>Arial</vt:lpstr>
      <vt:lpstr>Arial Black</vt:lpstr>
      <vt:lpstr>Arial Rounded MT Bold</vt:lpstr>
      <vt:lpstr>ArialMT</vt:lpstr>
      <vt:lpstr>Calibri</vt:lpstr>
      <vt:lpstr>Tahoma</vt:lpstr>
      <vt:lpstr>Times New Roman</vt:lpstr>
      <vt:lpstr>Office Theme</vt:lpstr>
      <vt:lpstr>PowerPoint Presentation</vt:lpstr>
      <vt:lpstr>RTCM Report</vt:lpstr>
      <vt:lpstr>PowerPoint Presentation</vt:lpstr>
      <vt:lpstr>PowerPoint Presentation</vt:lpstr>
      <vt:lpstr>PowerPoint Presentation</vt:lpstr>
      <vt:lpstr>PowerPoint Presentation</vt:lpstr>
      <vt:lpstr>RTCM General Updates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RTCM report</dc:title>
  <dc:creator>Ed Wendlandt</dc:creator>
  <cp:lastModifiedBy>RTCM President</cp:lastModifiedBy>
  <cp:revision>220</cp:revision>
  <cp:lastPrinted>2019-09-17T04:57:32Z</cp:lastPrinted>
  <dcterms:created xsi:type="dcterms:W3CDTF">2019-03-28T03:43:47Z</dcterms:created>
  <dcterms:modified xsi:type="dcterms:W3CDTF">2024-04-07T17:45:58Z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0x010100C50EB1DB48D0B045A745009F74BD9148</vt:lpwstr>
  </property>
</Properties>
</file>