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13"/>
  </p:notesMasterIdLst>
  <p:handoutMasterIdLst>
    <p:handoutMasterId r:id="rId14"/>
  </p:handoutMasterIdLst>
  <p:sldIdLst>
    <p:sldId id="295" r:id="rId6"/>
    <p:sldId id="306" r:id="rId7"/>
    <p:sldId id="307" r:id="rId8"/>
    <p:sldId id="308" r:id="rId9"/>
    <p:sldId id="304" r:id="rId10"/>
    <p:sldId id="305" r:id="rId11"/>
    <p:sldId id="309" r:id="rId1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hjeet" id="{78A290E5-5AAA-4D44-8457-78B06D811255}">
          <p14:sldIdLst/>
        </p14:section>
        <p14:section name="Esitys" id="{8800AE33-4428-4831-AC74-A1857DD8EFFE}">
          <p14:sldIdLst>
            <p14:sldId id="295"/>
            <p14:sldId id="306"/>
            <p14:sldId id="307"/>
            <p14:sldId id="308"/>
            <p14:sldId id="304"/>
            <p14:sldId id="305"/>
            <p14:sldId id="30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042"/>
    <a:srgbClr val="7C87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8" autoAdjust="0"/>
    <p:restoredTop sz="93630" autoAdjust="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outlineViewPr>
    <p:cViewPr>
      <p:scale>
        <a:sx n="33" d="100"/>
        <a:sy n="33" d="100"/>
      </p:scale>
      <p:origin x="0" y="-1270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15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9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>
            <a:extLst>
              <a:ext uri="{FF2B5EF4-FFF2-40B4-BE49-F238E27FC236}">
                <a16:creationId xmlns:a16="http://schemas.microsoft.com/office/drawing/2014/main" id="{64602575-9EAF-19A0-9847-12CD2B7914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FE704949-FF20-BDA6-80A8-5BB77E4430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A647E-FC34-48BE-8E96-6D156D49D38A}" type="datetimeFigureOut">
              <a:rPr lang="fi-FI" smtClean="0"/>
              <a:t>8.9.2024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25E27156-F8DF-D6F6-89BD-731383CB97D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F7BC741-35EB-5276-DE13-B01C7C01D0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BDB7B-4381-47BB-BC73-39DA21E3556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6925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ADEF0-302C-0740-AA59-1A0E43384264}" type="datetimeFigureOut">
              <a:rPr lang="en-FI" smtClean="0"/>
              <a:t>09/08/2024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87C45-9367-6644-83AC-E35F0EDF28AC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261585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Otsikkodia_väri_tai_kuva_o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Liikenne- ja viestintävirasto Traficom">
            <a:extLst>
              <a:ext uri="{FF2B5EF4-FFF2-40B4-BE49-F238E27FC236}">
                <a16:creationId xmlns:a16="http://schemas.microsoft.com/office/drawing/2014/main" id="{C5B4043A-5E82-30EC-EF68-866D5EDBE8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5200" y="1195200"/>
            <a:ext cx="3002400" cy="628322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91331965-5214-461C-BEB3-6F5370F8F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663" y="2857550"/>
            <a:ext cx="4976918" cy="2169000"/>
          </a:xfrm>
        </p:spPr>
        <p:txBody>
          <a:bodyPr anchor="b"/>
          <a:lstStyle>
            <a:lvl1pPr algn="l">
              <a:defRPr sz="3800" b="1"/>
            </a:lvl1pPr>
          </a:lstStyle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B4C0696-1858-4EE1-8103-E344FB596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663" y="5206550"/>
            <a:ext cx="4976918" cy="972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fi-FI" noProof="0" dirty="0"/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0A42AC09-A746-8C88-74AB-010E3AFBF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54750" y="0"/>
            <a:ext cx="5937250" cy="6858000"/>
          </a:xfrm>
          <a:custGeom>
            <a:avLst/>
            <a:gdLst>
              <a:gd name="connsiteX0" fmla="*/ 1286063 w 5937250"/>
              <a:gd name="connsiteY0" fmla="*/ 0 h 6858000"/>
              <a:gd name="connsiteX1" fmla="*/ 5937250 w 5937250"/>
              <a:gd name="connsiteY1" fmla="*/ 0 h 6858000"/>
              <a:gd name="connsiteX2" fmla="*/ 5937250 w 5937250"/>
              <a:gd name="connsiteY2" fmla="*/ 6858000 h 6858000"/>
              <a:gd name="connsiteX3" fmla="*/ 1286063 w 5937250"/>
              <a:gd name="connsiteY3" fmla="*/ 6858000 h 6858000"/>
              <a:gd name="connsiteX4" fmla="*/ 1191995 w 5937250"/>
              <a:gd name="connsiteY4" fmla="*/ 6749405 h 6858000"/>
              <a:gd name="connsiteX5" fmla="*/ 0 w 5937250"/>
              <a:gd name="connsiteY5" fmla="*/ 3429000 h 6858000"/>
              <a:gd name="connsiteX6" fmla="*/ 1191995 w 5937250"/>
              <a:gd name="connsiteY6" fmla="*/ 10859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0" h="6858000">
                <a:moveTo>
                  <a:pt x="1286063" y="0"/>
                </a:moveTo>
                <a:lnTo>
                  <a:pt x="5937250" y="0"/>
                </a:lnTo>
                <a:lnTo>
                  <a:pt x="5937250" y="6858000"/>
                </a:lnTo>
                <a:lnTo>
                  <a:pt x="1286063" y="6858000"/>
                </a:lnTo>
                <a:lnTo>
                  <a:pt x="1191995" y="6749405"/>
                </a:lnTo>
                <a:cubicBezTo>
                  <a:pt x="447331" y="5847081"/>
                  <a:pt x="0" y="4690280"/>
                  <a:pt x="0" y="3429000"/>
                </a:cubicBezTo>
                <a:cubicBezTo>
                  <a:pt x="0" y="2167720"/>
                  <a:pt x="447331" y="1010919"/>
                  <a:pt x="1191995" y="108596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81771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Vaalea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FEBF18-A891-8B79-C2B6-820C2FB830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FI" dirty="0"/>
          </a:p>
        </p:txBody>
      </p:sp>
      <p:sp>
        <p:nvSpPr>
          <p:cNvPr id="7" name="Otsikko 1">
            <a:extLst>
              <a:ext uri="{FF2B5EF4-FFF2-40B4-BE49-F238E27FC236}">
                <a16:creationId xmlns:a16="http://schemas.microsoft.com/office/drawing/2014/main" id="{5D8BDDB5-7090-4055-A01C-411BF3D97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200" y="914400"/>
            <a:ext cx="6930000" cy="1019572"/>
          </a:xfrm>
          <a:effectLst/>
        </p:spPr>
        <p:txBody>
          <a:bodyPr anchor="b"/>
          <a:lstStyle>
            <a:lvl1pPr algn="l">
              <a:defRPr sz="3800" b="1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Alaotsikko 2">
            <a:extLst>
              <a:ext uri="{FF2B5EF4-FFF2-40B4-BE49-F238E27FC236}">
                <a16:creationId xmlns:a16="http://schemas.microsoft.com/office/drawing/2014/main" id="{ABD85E11-A5AA-4DC3-BA51-1D8F3812F0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200" y="2066400"/>
            <a:ext cx="6930000" cy="968400"/>
          </a:xfrm>
          <a:effectLst/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9EF8BC7-9DBC-4A07-A280-4DE1E67CCF2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86EAB614-91BC-4CF0-9FD0-0E75925CB18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FCDE0-2DE2-4B53-9D94-AD1D44D05349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A5BE560-416D-46AA-A90A-7A84609350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Tekstin paikkamerkki 4">
            <a:extLst>
              <a:ext uri="{FF2B5EF4-FFF2-40B4-BE49-F238E27FC236}">
                <a16:creationId xmlns:a16="http://schemas.microsoft.com/office/drawing/2014/main" id="{16BE4CA8-672C-BEEE-EA67-92251AFB4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2400" y="6490800"/>
            <a:ext cx="1170000" cy="158400"/>
          </a:xfr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00"/>
            </a:lvl1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6709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Ikonit_vaal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1331965-5214-461C-BEB3-6F5370F8F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663" y="601663"/>
            <a:ext cx="5494337" cy="1127125"/>
          </a:xfrm>
        </p:spPr>
        <p:txBody>
          <a:bodyPr anchor="t"/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B4C0696-1858-4EE1-8103-E344FB596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664" y="1365211"/>
            <a:ext cx="5494336" cy="1456048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fi-FI" noProof="0" dirty="0"/>
          </a:p>
        </p:txBody>
      </p:sp>
      <p:sp>
        <p:nvSpPr>
          <p:cNvPr id="11" name="Alatunnisteen paikkamerkki 10">
            <a:extLst>
              <a:ext uri="{FF2B5EF4-FFF2-40B4-BE49-F238E27FC236}">
                <a16:creationId xmlns:a16="http://schemas.microsoft.com/office/drawing/2014/main" id="{4363EDDE-ADD3-4504-8A94-8E34C40C84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7C878E"/>
                </a:solidFill>
              </a:defRPr>
            </a:lvl1pPr>
          </a:lstStyle>
          <a:p>
            <a:pPr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Henrika Björkell-Virta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9169D6F5-1440-4AD1-BFD2-06029438D07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7C878E"/>
                </a:solidFill>
              </a:defRPr>
            </a:lvl1pPr>
          </a:lstStyle>
          <a:p>
            <a:pPr>
              <a:defRPr/>
            </a:pPr>
            <a:fld id="{333EB5D4-9B1E-45C0-9117-169400F4921C}" type="datetime1">
              <a:rPr lang="fi-FI" smtClean="0"/>
              <a:t>8.9.2024</a:t>
            </a:fld>
            <a:endParaRPr lang="fi-FI" dirty="0"/>
          </a:p>
        </p:txBody>
      </p:sp>
      <p:sp>
        <p:nvSpPr>
          <p:cNvPr id="12" name="Dian numeron paikkamerkki 11">
            <a:extLst>
              <a:ext uri="{FF2B5EF4-FFF2-40B4-BE49-F238E27FC236}">
                <a16:creationId xmlns:a16="http://schemas.microsoft.com/office/drawing/2014/main" id="{62C44236-A5A3-44F0-A1ED-F788F96664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7C878E"/>
                </a:solidFill>
              </a:defRPr>
            </a:lvl1pPr>
          </a:lstStyle>
          <a:p>
            <a:pPr>
              <a:defRPr/>
            </a:pPr>
            <a:fld id="{E97DE6E4-DC77-456C-872A-552B509F49AF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314ADB-317C-87AF-0E03-F7978D16C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" y="3106509"/>
            <a:ext cx="12178308" cy="276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43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Ikonit_tumm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>
            <a:extLst>
              <a:ext uri="{FF2B5EF4-FFF2-40B4-BE49-F238E27FC236}">
                <a16:creationId xmlns:a16="http://schemas.microsoft.com/office/drawing/2014/main" id="{1B4C0696-1858-4EE1-8103-E344FB596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663" y="1376093"/>
            <a:ext cx="5494337" cy="972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fi-FI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91331965-5214-461C-BEB3-6F5370F8F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663" y="601663"/>
            <a:ext cx="5494337" cy="1127125"/>
          </a:xfrm>
        </p:spPr>
        <p:txBody>
          <a:bodyPr anchor="t"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11" name="Alatunnisteen paikkamerkki 10">
            <a:extLst>
              <a:ext uri="{FF2B5EF4-FFF2-40B4-BE49-F238E27FC236}">
                <a16:creationId xmlns:a16="http://schemas.microsoft.com/office/drawing/2014/main" id="{4363EDDE-ADD3-4504-8A94-8E34C40C84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/>
              <a:t>Henrika Björkell-Virta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9169D6F5-1440-4AD1-BFD2-06029438D07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F17754F-7451-43CB-96BF-51F351062258}" type="datetime1">
              <a:rPr lang="fi-FI" smtClean="0"/>
              <a:t>8.9.2024</a:t>
            </a:fld>
            <a:endParaRPr lang="fi-FI" dirty="0"/>
          </a:p>
        </p:txBody>
      </p:sp>
      <p:sp>
        <p:nvSpPr>
          <p:cNvPr id="12" name="Dian numeron paikkamerkki 11">
            <a:extLst>
              <a:ext uri="{FF2B5EF4-FFF2-40B4-BE49-F238E27FC236}">
                <a16:creationId xmlns:a16="http://schemas.microsoft.com/office/drawing/2014/main" id="{62C44236-A5A3-44F0-A1ED-F788F96664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97DE6E4-DC77-456C-872A-552B509F49AF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94FCE0-4079-4FBC-7DBD-6F30E0793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07240"/>
            <a:ext cx="12192000" cy="2762250"/>
          </a:xfrm>
          <a:prstGeom prst="rect">
            <a:avLst/>
          </a:prstGeom>
        </p:spPr>
      </p:pic>
      <p:pic>
        <p:nvPicPr>
          <p:cNvPr id="14" name="Kuva 11">
            <a:extLst>
              <a:ext uri="{FF2B5EF4-FFF2-40B4-BE49-F238E27FC236}">
                <a16:creationId xmlns:a16="http://schemas.microsoft.com/office/drawing/2014/main" id="{7600CAA5-FF58-09FC-7806-109B4F6588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8293" y="6490548"/>
            <a:ext cx="1158851" cy="158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46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Kaksi_kuvaa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3633CA5-363D-42E1-9C8C-C7BFBF4A65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530401" cy="6858001"/>
          </a:xfrm>
          <a:custGeom>
            <a:avLst/>
            <a:gdLst>
              <a:gd name="connsiteX0" fmla="*/ 0 w 6530401"/>
              <a:gd name="connsiteY0" fmla="*/ 0 h 6858001"/>
              <a:gd name="connsiteX1" fmla="*/ 5244339 w 6530401"/>
              <a:gd name="connsiteY1" fmla="*/ 0 h 6858001"/>
              <a:gd name="connsiteX2" fmla="*/ 5338407 w 6530401"/>
              <a:gd name="connsiteY2" fmla="*/ 108596 h 6858001"/>
              <a:gd name="connsiteX3" fmla="*/ 6530401 w 6530401"/>
              <a:gd name="connsiteY3" fmla="*/ 3429000 h 6858001"/>
              <a:gd name="connsiteX4" fmla="*/ 5338407 w 6530401"/>
              <a:gd name="connsiteY4" fmla="*/ 6749405 h 6858001"/>
              <a:gd name="connsiteX5" fmla="*/ 5244338 w 6530401"/>
              <a:gd name="connsiteY5" fmla="*/ 6858001 h 6858001"/>
              <a:gd name="connsiteX6" fmla="*/ 0 w 6530401"/>
              <a:gd name="connsiteY6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30401" h="6858001">
                <a:moveTo>
                  <a:pt x="0" y="0"/>
                </a:moveTo>
                <a:lnTo>
                  <a:pt x="5244339" y="0"/>
                </a:lnTo>
                <a:lnTo>
                  <a:pt x="5338407" y="108596"/>
                </a:lnTo>
                <a:cubicBezTo>
                  <a:pt x="6083071" y="1010919"/>
                  <a:pt x="6530401" y="2167720"/>
                  <a:pt x="6530401" y="3429000"/>
                </a:cubicBezTo>
                <a:cubicBezTo>
                  <a:pt x="6530401" y="4690280"/>
                  <a:pt x="6083071" y="5847081"/>
                  <a:pt x="5338407" y="6749405"/>
                </a:cubicBezTo>
                <a:lnTo>
                  <a:pt x="5244338" y="6858001"/>
                </a:lnTo>
                <a:lnTo>
                  <a:pt x="0" y="6858001"/>
                </a:lnTo>
                <a:close/>
              </a:path>
            </a:pathLst>
          </a:custGeom>
          <a:noFill/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FI"/>
          </a:p>
        </p:txBody>
      </p:sp>
      <p:sp>
        <p:nvSpPr>
          <p:cNvPr id="9" name="Tekstin paikkamerkki 4">
            <a:extLst>
              <a:ext uri="{FF2B5EF4-FFF2-40B4-BE49-F238E27FC236}">
                <a16:creationId xmlns:a16="http://schemas.microsoft.com/office/drawing/2014/main" id="{2B5D60B4-8F31-9E28-4F4B-5F203DB9C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2400" y="6490800"/>
            <a:ext cx="1170000" cy="158400"/>
          </a:xfr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00"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4BDE79F-109B-6CAC-ACD2-CDF7FBA425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63212" y="0"/>
            <a:ext cx="6828789" cy="6858000"/>
          </a:xfrm>
          <a:custGeom>
            <a:avLst/>
            <a:gdLst>
              <a:gd name="connsiteX0" fmla="*/ 0 w 6828789"/>
              <a:gd name="connsiteY0" fmla="*/ 0 h 6858000"/>
              <a:gd name="connsiteX1" fmla="*/ 6828789 w 6828789"/>
              <a:gd name="connsiteY1" fmla="*/ 0 h 6858000"/>
              <a:gd name="connsiteX2" fmla="*/ 6828789 w 6828789"/>
              <a:gd name="connsiteY2" fmla="*/ 6858000 h 6858000"/>
              <a:gd name="connsiteX3" fmla="*/ 0 w 6828789"/>
              <a:gd name="connsiteY3" fmla="*/ 6858000 h 6858000"/>
              <a:gd name="connsiteX4" fmla="*/ 94068 w 6828789"/>
              <a:gd name="connsiteY4" fmla="*/ 6749405 h 6858000"/>
              <a:gd name="connsiteX5" fmla="*/ 1286062 w 6828789"/>
              <a:gd name="connsiteY5" fmla="*/ 3429000 h 6858000"/>
              <a:gd name="connsiteX6" fmla="*/ 94068 w 6828789"/>
              <a:gd name="connsiteY6" fmla="*/ 10859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28789" h="6858000">
                <a:moveTo>
                  <a:pt x="0" y="0"/>
                </a:moveTo>
                <a:lnTo>
                  <a:pt x="6828789" y="0"/>
                </a:lnTo>
                <a:lnTo>
                  <a:pt x="6828789" y="6858000"/>
                </a:lnTo>
                <a:lnTo>
                  <a:pt x="0" y="6858000"/>
                </a:lnTo>
                <a:lnTo>
                  <a:pt x="94068" y="6749405"/>
                </a:lnTo>
                <a:cubicBezTo>
                  <a:pt x="838732" y="5847081"/>
                  <a:pt x="1286062" y="4690280"/>
                  <a:pt x="1286062" y="3429000"/>
                </a:cubicBezTo>
                <a:cubicBezTo>
                  <a:pt x="1286062" y="2167720"/>
                  <a:pt x="838732" y="1010919"/>
                  <a:pt x="94068" y="108596"/>
                </a:cubicBezTo>
                <a:close/>
              </a:path>
            </a:pathLst>
          </a:custGeom>
          <a:noFill/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FI" dirty="0"/>
          </a:p>
        </p:txBody>
      </p:sp>
      <p:sp>
        <p:nvSpPr>
          <p:cNvPr id="12" name="Alatunnisteen paikkamerkki 10">
            <a:extLst>
              <a:ext uri="{FF2B5EF4-FFF2-40B4-BE49-F238E27FC236}">
                <a16:creationId xmlns:a16="http://schemas.microsoft.com/office/drawing/2014/main" id="{890D0764-9D39-051D-E31B-D2F12B59A4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507022" y="6466504"/>
            <a:ext cx="3588978" cy="252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/>
              <a:t>Henrika Björkell-Virta</a:t>
            </a:r>
            <a:endParaRPr lang="fi-FI" dirty="0"/>
          </a:p>
        </p:txBody>
      </p:sp>
      <p:sp>
        <p:nvSpPr>
          <p:cNvPr id="13" name="Päivämäärän paikkamerkki 7">
            <a:extLst>
              <a:ext uri="{FF2B5EF4-FFF2-40B4-BE49-F238E27FC236}">
                <a16:creationId xmlns:a16="http://schemas.microsoft.com/office/drawing/2014/main" id="{C475DB7C-9802-7A93-3FFF-1D1C60CCDDA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64150" y="6466504"/>
            <a:ext cx="1872000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3D3204B-53D7-4F7B-B1CB-2950564656BF}" type="datetime1">
              <a:rPr lang="fi-FI" smtClean="0"/>
              <a:t>8.9.2024</a:t>
            </a:fld>
            <a:endParaRPr lang="fi-FI" dirty="0"/>
          </a:p>
        </p:txBody>
      </p:sp>
      <p:sp>
        <p:nvSpPr>
          <p:cNvPr id="14" name="Dian numeron paikkamerkki 11">
            <a:extLst>
              <a:ext uri="{FF2B5EF4-FFF2-40B4-BE49-F238E27FC236}">
                <a16:creationId xmlns:a16="http://schemas.microsoft.com/office/drawing/2014/main" id="{5B7D8C49-CCB9-D752-0407-B22AA03A77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304000" y="6466504"/>
            <a:ext cx="610671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97DE6E4-DC77-456C-872A-552B509F49AF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5732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Kaksi_kuvaa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664CDCB-40F3-B61C-3DF1-392DB71E04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001548" cy="6858000"/>
          </a:xfrm>
          <a:custGeom>
            <a:avLst/>
            <a:gdLst>
              <a:gd name="connsiteX0" fmla="*/ 0 w 7001548"/>
              <a:gd name="connsiteY0" fmla="*/ 0 h 6858000"/>
              <a:gd name="connsiteX1" fmla="*/ 7001548 w 7001548"/>
              <a:gd name="connsiteY1" fmla="*/ 0 h 6858000"/>
              <a:gd name="connsiteX2" fmla="*/ 6907480 w 7001548"/>
              <a:gd name="connsiteY2" fmla="*/ 108596 h 6858000"/>
              <a:gd name="connsiteX3" fmla="*/ 5715485 w 7001548"/>
              <a:gd name="connsiteY3" fmla="*/ 3429000 h 6858000"/>
              <a:gd name="connsiteX4" fmla="*/ 6907480 w 7001548"/>
              <a:gd name="connsiteY4" fmla="*/ 6749405 h 6858000"/>
              <a:gd name="connsiteX5" fmla="*/ 7001548 w 7001548"/>
              <a:gd name="connsiteY5" fmla="*/ 6858000 h 6858000"/>
              <a:gd name="connsiteX6" fmla="*/ 0 w 700154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01548" h="6858000">
                <a:moveTo>
                  <a:pt x="0" y="0"/>
                </a:moveTo>
                <a:lnTo>
                  <a:pt x="7001548" y="0"/>
                </a:lnTo>
                <a:lnTo>
                  <a:pt x="6907480" y="108596"/>
                </a:lnTo>
                <a:cubicBezTo>
                  <a:pt x="6162816" y="1010919"/>
                  <a:pt x="5715485" y="2167720"/>
                  <a:pt x="5715485" y="3429000"/>
                </a:cubicBezTo>
                <a:cubicBezTo>
                  <a:pt x="5715485" y="4690280"/>
                  <a:pt x="6162816" y="5847081"/>
                  <a:pt x="6907480" y="6749405"/>
                </a:cubicBezTo>
                <a:lnTo>
                  <a:pt x="7001548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FI"/>
          </a:p>
        </p:txBody>
      </p:sp>
      <p:sp>
        <p:nvSpPr>
          <p:cNvPr id="9" name="Tekstin paikkamerkki 4">
            <a:extLst>
              <a:ext uri="{FF2B5EF4-FFF2-40B4-BE49-F238E27FC236}">
                <a16:creationId xmlns:a16="http://schemas.microsoft.com/office/drawing/2014/main" id="{5A861390-BC65-D90B-A67A-81EC2CA5A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2400" y="6490800"/>
            <a:ext cx="1170000" cy="158400"/>
          </a:xfr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00"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9480CDD-F2DF-ABB6-4D21-D339413768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24542" y="0"/>
            <a:ext cx="6367458" cy="6858000"/>
          </a:xfrm>
          <a:custGeom>
            <a:avLst/>
            <a:gdLst>
              <a:gd name="connsiteX0" fmla="*/ 1286063 w 6367458"/>
              <a:gd name="connsiteY0" fmla="*/ 0 h 6858000"/>
              <a:gd name="connsiteX1" fmla="*/ 6367458 w 6367458"/>
              <a:gd name="connsiteY1" fmla="*/ 0 h 6858000"/>
              <a:gd name="connsiteX2" fmla="*/ 6367458 w 6367458"/>
              <a:gd name="connsiteY2" fmla="*/ 6858000 h 6858000"/>
              <a:gd name="connsiteX3" fmla="*/ 1286063 w 6367458"/>
              <a:gd name="connsiteY3" fmla="*/ 6858000 h 6858000"/>
              <a:gd name="connsiteX4" fmla="*/ 1191995 w 6367458"/>
              <a:gd name="connsiteY4" fmla="*/ 6749405 h 6858000"/>
              <a:gd name="connsiteX5" fmla="*/ 0 w 6367458"/>
              <a:gd name="connsiteY5" fmla="*/ 3429000 h 6858000"/>
              <a:gd name="connsiteX6" fmla="*/ 1191995 w 6367458"/>
              <a:gd name="connsiteY6" fmla="*/ 10859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67458" h="6858000">
                <a:moveTo>
                  <a:pt x="1286063" y="0"/>
                </a:moveTo>
                <a:lnTo>
                  <a:pt x="6367458" y="0"/>
                </a:lnTo>
                <a:lnTo>
                  <a:pt x="6367458" y="6858000"/>
                </a:lnTo>
                <a:lnTo>
                  <a:pt x="1286063" y="6858000"/>
                </a:lnTo>
                <a:lnTo>
                  <a:pt x="1191995" y="6749405"/>
                </a:lnTo>
                <a:cubicBezTo>
                  <a:pt x="447331" y="5847081"/>
                  <a:pt x="0" y="4690280"/>
                  <a:pt x="0" y="3429000"/>
                </a:cubicBezTo>
                <a:cubicBezTo>
                  <a:pt x="0" y="2167720"/>
                  <a:pt x="447331" y="1010919"/>
                  <a:pt x="1191995" y="108596"/>
                </a:cubicBezTo>
                <a:close/>
              </a:path>
            </a:pathLst>
          </a:custGeom>
          <a:noFill/>
          <a:ln>
            <a:noFill/>
          </a:ln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FI"/>
          </a:p>
        </p:txBody>
      </p:sp>
      <p:sp>
        <p:nvSpPr>
          <p:cNvPr id="12" name="Alatunnisteen paikkamerkki 10">
            <a:extLst>
              <a:ext uri="{FF2B5EF4-FFF2-40B4-BE49-F238E27FC236}">
                <a16:creationId xmlns:a16="http://schemas.microsoft.com/office/drawing/2014/main" id="{E3380DD7-B927-F80E-1485-3D677EE601D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507022" y="6466504"/>
            <a:ext cx="3588978" cy="252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/>
              <a:t>Henrika Björkell-Virta</a:t>
            </a:r>
            <a:endParaRPr lang="fi-FI" dirty="0"/>
          </a:p>
        </p:txBody>
      </p:sp>
      <p:sp>
        <p:nvSpPr>
          <p:cNvPr id="13" name="Päivämäärän paikkamerkki 7">
            <a:extLst>
              <a:ext uri="{FF2B5EF4-FFF2-40B4-BE49-F238E27FC236}">
                <a16:creationId xmlns:a16="http://schemas.microsoft.com/office/drawing/2014/main" id="{7AC75DE7-1369-7459-CD9C-777319A2C5A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64150" y="6466504"/>
            <a:ext cx="1872000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7D1693-9E31-4E3E-8E72-3DB17B875235}" type="datetime1">
              <a:rPr lang="fi-FI" smtClean="0"/>
              <a:t>8.9.2024</a:t>
            </a:fld>
            <a:endParaRPr lang="fi-FI" dirty="0"/>
          </a:p>
        </p:txBody>
      </p:sp>
      <p:sp>
        <p:nvSpPr>
          <p:cNvPr id="14" name="Dian numeron paikkamerkki 11">
            <a:extLst>
              <a:ext uri="{FF2B5EF4-FFF2-40B4-BE49-F238E27FC236}">
                <a16:creationId xmlns:a16="http://schemas.microsoft.com/office/drawing/2014/main" id="{45468E87-8776-F96B-3440-0E3E5E66C4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304000" y="6466504"/>
            <a:ext cx="610671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97DE6E4-DC77-456C-872A-552B509F49AF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87964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9_Lopetus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C31EDD55-C41C-9E4D-C5EF-6A7A1982E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4809938 w 6096000"/>
              <a:gd name="connsiteY1" fmla="*/ 0 h 6858000"/>
              <a:gd name="connsiteX2" fmla="*/ 4904006 w 6096000"/>
              <a:gd name="connsiteY2" fmla="*/ 108596 h 6858000"/>
              <a:gd name="connsiteX3" fmla="*/ 6096000 w 6096000"/>
              <a:gd name="connsiteY3" fmla="*/ 3429000 h 6858000"/>
              <a:gd name="connsiteX4" fmla="*/ 4904006 w 6096000"/>
              <a:gd name="connsiteY4" fmla="*/ 6749405 h 6858000"/>
              <a:gd name="connsiteX5" fmla="*/ 4809938 w 6096000"/>
              <a:gd name="connsiteY5" fmla="*/ 6858000 h 6858000"/>
              <a:gd name="connsiteX6" fmla="*/ 0 w 6096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4809938" y="0"/>
                </a:lnTo>
                <a:lnTo>
                  <a:pt x="4904006" y="108596"/>
                </a:lnTo>
                <a:cubicBezTo>
                  <a:pt x="5648670" y="1010919"/>
                  <a:pt x="6096000" y="2167720"/>
                  <a:pt x="6096000" y="3429000"/>
                </a:cubicBezTo>
                <a:cubicBezTo>
                  <a:pt x="6096000" y="4690280"/>
                  <a:pt x="5648670" y="5847081"/>
                  <a:pt x="4904006" y="6749405"/>
                </a:cubicBezTo>
                <a:lnTo>
                  <a:pt x="480993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/>
            <a:endParaRPr lang="en-FI" dirty="0" err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2000" y="2595138"/>
            <a:ext cx="4764000" cy="2431412"/>
          </a:xfrm>
        </p:spPr>
        <p:txBody>
          <a:bodyPr anchor="b">
            <a:noAutofit/>
          </a:bodyPr>
          <a:lstStyle>
            <a:lvl1pPr algn="l"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12000" y="5206550"/>
            <a:ext cx="4764000" cy="9720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96E1121-9A04-DF32-96C1-1C77E7007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BC5C6-B25D-4DA2-BAE8-AECD5D4F493F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C40F370-7881-2D45-CCBB-9D1F9E3A2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" name="Kuva 9" descr="Liikenne- ja viestintävirasto Traficom">
            <a:extLst>
              <a:ext uri="{FF2B5EF4-FFF2-40B4-BE49-F238E27FC236}">
                <a16:creationId xmlns:a16="http://schemas.microsoft.com/office/drawing/2014/main" id="{06CF7553-63E9-9BA3-6E08-C5E84575E4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5157" y="1195200"/>
            <a:ext cx="3002400" cy="62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6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Otsikkodia_ikon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1331965-5214-461C-BEB3-6F5370F8F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72463" y="2857550"/>
            <a:ext cx="5067536" cy="2169000"/>
          </a:xfrm>
        </p:spPr>
        <p:txBody>
          <a:bodyPr anchor="b"/>
          <a:lstStyle>
            <a:lvl1pPr algn="r">
              <a:defRPr sz="3800" b="1"/>
            </a:lvl1pPr>
          </a:lstStyle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B4C0696-1858-4EE1-8103-E344FB596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72463" y="5206550"/>
            <a:ext cx="5067536" cy="972000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fi-FI" noProof="0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9A7DEC2-5842-0951-0ACC-7F3103169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4809938 w 6096000"/>
              <a:gd name="connsiteY1" fmla="*/ 0 h 6858000"/>
              <a:gd name="connsiteX2" fmla="*/ 4904006 w 6096000"/>
              <a:gd name="connsiteY2" fmla="*/ 108596 h 6858000"/>
              <a:gd name="connsiteX3" fmla="*/ 6096000 w 6096000"/>
              <a:gd name="connsiteY3" fmla="*/ 3429000 h 6858000"/>
              <a:gd name="connsiteX4" fmla="*/ 4904006 w 6096000"/>
              <a:gd name="connsiteY4" fmla="*/ 6749405 h 6858000"/>
              <a:gd name="connsiteX5" fmla="*/ 4809938 w 6096000"/>
              <a:gd name="connsiteY5" fmla="*/ 6858000 h 6858000"/>
              <a:gd name="connsiteX6" fmla="*/ 0 w 6096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4809938" y="0"/>
                </a:lnTo>
                <a:lnTo>
                  <a:pt x="4904006" y="108596"/>
                </a:lnTo>
                <a:cubicBezTo>
                  <a:pt x="5648670" y="1010919"/>
                  <a:pt x="6096000" y="2167720"/>
                  <a:pt x="6096000" y="3429000"/>
                </a:cubicBezTo>
                <a:cubicBezTo>
                  <a:pt x="6096000" y="4690280"/>
                  <a:pt x="5648670" y="5847081"/>
                  <a:pt x="4904006" y="6749405"/>
                </a:cubicBezTo>
                <a:lnTo>
                  <a:pt x="480993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/>
            <a:endParaRPr lang="en-FI" dirty="0" err="1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754A59EF-6601-481C-8F1E-85253E26AA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" y="2307771"/>
            <a:ext cx="5945405" cy="2324805"/>
          </a:xfrm>
          <a:prstGeom prst="rect">
            <a:avLst/>
          </a:prstGeom>
        </p:spPr>
      </p:pic>
      <p:pic>
        <p:nvPicPr>
          <p:cNvPr id="7" name="Kuva 6" descr="Liikenne- ja viestintävirasto Traficom">
            <a:extLst>
              <a:ext uri="{FF2B5EF4-FFF2-40B4-BE49-F238E27FC236}">
                <a16:creationId xmlns:a16="http://schemas.microsoft.com/office/drawing/2014/main" id="{F86D75C1-2890-8540-1D88-8B9F6578C7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25157" y="1195200"/>
            <a:ext cx="3002400" cy="62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7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Otsikko_ja_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1C1A5E9-D42C-4D43-8CA5-39B0F1DB5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966746D6-3E70-49E1-8B41-0A3455555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747358"/>
            <a:ext cx="10746000" cy="443727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fi-FI" noProof="0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D00231BA-9E4C-454A-AA20-81787EFB2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565B8CB-64D5-4936-8F86-950A5F848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39AC19-FE1F-424A-B18D-F73882912C68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E6DA02A-6C94-4B34-9C65-5F8A0BEE7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7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_Kaksi_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EC69458-A717-4EAB-8ECB-6673B0D05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25FED6C-9254-4D0D-8417-0CC6FBB12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5180" y="1736725"/>
            <a:ext cx="5184000" cy="444410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fi-FI" noProof="0" dirty="0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CF52451D-462F-4324-819D-5AEBFCE90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3351" y="1736725"/>
            <a:ext cx="5184000" cy="444410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fi-FI" noProof="0" dirty="0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65FF3B8A-CF93-4362-88E6-1E11BC257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0B521478-3113-468F-B523-9E429EB09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2CB414-BE44-46B3-AB99-DCDC0D738D67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68D948DA-032C-488C-8CB9-2AC2027C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66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tsikko 9">
            <a:extLst>
              <a:ext uri="{FF2B5EF4-FFF2-40B4-BE49-F238E27FC236}">
                <a16:creationId xmlns:a16="http://schemas.microsoft.com/office/drawing/2014/main" id="{EF542232-B672-4C32-A8F2-74DBFBABB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E181FD25-2BF1-4554-900A-0BB0B0481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6767" y="1736725"/>
            <a:ext cx="5184000" cy="43200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44F9D91-A551-4850-8459-2412B2CD7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767" y="2168724"/>
            <a:ext cx="5184000" cy="40098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noProof="0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2F0E0C8E-87A3-4998-A6FB-C3FBD16867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6725"/>
            <a:ext cx="5184000" cy="43200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783105CA-AD84-4C63-A3F9-E238BA49B8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68724"/>
            <a:ext cx="5184000" cy="40098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noProof="0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6165415A-CD5D-4B23-8B7D-5794B6970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07BA898F-CCE9-4DB1-A3B5-4988E3853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B7FC14-E7AE-44C4-BFE6-18AB3BC37506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968FC8D-1ECB-4BA6-BDB9-52373ECFF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727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0_Vain_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DCD627D-4466-4DE2-8091-94568D497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45EFEB35-83D0-4510-BFBF-F0D2F5DB3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ABE35A1F-6521-4E44-998D-229ECD633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967A0F-104F-4274-BA01-8BCB5A1B0760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4CB975A5-1EAF-412D-848B-6B048E99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86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Väliotsikkodia_kuva_tai_väri_o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1331965-5214-461C-BEB3-6F5370F8F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051" y="610051"/>
            <a:ext cx="4172043" cy="1127126"/>
          </a:xfrm>
        </p:spPr>
        <p:txBody>
          <a:bodyPr anchor="t"/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B4C0696-1858-4EE1-8103-E344FB596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664" y="1376362"/>
            <a:ext cx="3466997" cy="205263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fi-FI" noProof="0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3B3CC76-B329-54EF-A9B2-307DC11F0E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765480" y="0"/>
            <a:ext cx="8426520" cy="6858000"/>
          </a:xfrm>
          <a:custGeom>
            <a:avLst/>
            <a:gdLst>
              <a:gd name="connsiteX0" fmla="*/ 2933171 w 8426520"/>
              <a:gd name="connsiteY0" fmla="*/ 0 h 6858000"/>
              <a:gd name="connsiteX1" fmla="*/ 8426520 w 8426520"/>
              <a:gd name="connsiteY1" fmla="*/ 0 h 6858000"/>
              <a:gd name="connsiteX2" fmla="*/ 8426520 w 8426520"/>
              <a:gd name="connsiteY2" fmla="*/ 6858000 h 6858000"/>
              <a:gd name="connsiteX3" fmla="*/ 304004 w 8426520"/>
              <a:gd name="connsiteY3" fmla="*/ 6858000 h 6858000"/>
              <a:gd name="connsiteX4" fmla="*/ 258736 w 8426520"/>
              <a:gd name="connsiteY4" fmla="*/ 6724260 h 6858000"/>
              <a:gd name="connsiteX5" fmla="*/ 0 w 8426520"/>
              <a:gd name="connsiteY5" fmla="*/ 5013475 h 6858000"/>
              <a:gd name="connsiteX6" fmla="*/ 2770847 w 8426520"/>
              <a:gd name="connsiteY6" fmla="*/ 933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6520" h="6858000">
                <a:moveTo>
                  <a:pt x="2933171" y="0"/>
                </a:moveTo>
                <a:lnTo>
                  <a:pt x="8426520" y="0"/>
                </a:lnTo>
                <a:lnTo>
                  <a:pt x="8426520" y="6858000"/>
                </a:lnTo>
                <a:lnTo>
                  <a:pt x="304004" y="6858000"/>
                </a:lnTo>
                <a:lnTo>
                  <a:pt x="258736" y="6724260"/>
                </a:lnTo>
                <a:cubicBezTo>
                  <a:pt x="90585" y="6183824"/>
                  <a:pt x="0" y="5609224"/>
                  <a:pt x="0" y="5013475"/>
                </a:cubicBezTo>
                <a:cubicBezTo>
                  <a:pt x="0" y="2928353"/>
                  <a:pt x="1109659" y="1102316"/>
                  <a:pt x="2770847" y="93302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FI"/>
          </a:p>
        </p:txBody>
      </p:sp>
      <p:sp>
        <p:nvSpPr>
          <p:cNvPr id="11" name="Alatunnisteen paikkamerkki 10">
            <a:extLst>
              <a:ext uri="{FF2B5EF4-FFF2-40B4-BE49-F238E27FC236}">
                <a16:creationId xmlns:a16="http://schemas.microsoft.com/office/drawing/2014/main" id="{4363EDDE-ADD3-4504-8A94-8E34C40C84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7C878E"/>
                </a:solidFill>
              </a:defRPr>
            </a:lvl1pPr>
          </a:lstStyle>
          <a:p>
            <a:pPr>
              <a:defRPr/>
            </a:pPr>
            <a:r>
              <a:rPr lang="fi-FI"/>
              <a:t>Henrika Björkell-Virta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9169D6F5-1440-4AD1-BFD2-06029438D07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CED5E13-45EF-458D-87E8-FE89E4510FF7}" type="datetime1">
              <a:rPr lang="fi-FI" smtClean="0"/>
              <a:t>8.9.2024</a:t>
            </a:fld>
            <a:endParaRPr lang="fi-FI" dirty="0"/>
          </a:p>
        </p:txBody>
      </p:sp>
      <p:sp>
        <p:nvSpPr>
          <p:cNvPr id="12" name="Dian numeron paikkamerkki 11">
            <a:extLst>
              <a:ext uri="{FF2B5EF4-FFF2-40B4-BE49-F238E27FC236}">
                <a16:creationId xmlns:a16="http://schemas.microsoft.com/office/drawing/2014/main" id="{62C44236-A5A3-44F0-A1ED-F788F96664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97DE6E4-DC77-456C-872A-552B509F49AF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8206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Väliotsikkodia_kuva_tai_väri_v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8FA216-5927-0EDB-1582-5966BC43D58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8471364" cy="6858000"/>
          </a:xfrm>
          <a:custGeom>
            <a:avLst/>
            <a:gdLst>
              <a:gd name="connsiteX0" fmla="*/ 0 w 8471364"/>
              <a:gd name="connsiteY0" fmla="*/ 0 h 6858000"/>
              <a:gd name="connsiteX1" fmla="*/ 5538194 w 8471364"/>
              <a:gd name="connsiteY1" fmla="*/ 0 h 6858000"/>
              <a:gd name="connsiteX2" fmla="*/ 5700518 w 8471364"/>
              <a:gd name="connsiteY2" fmla="*/ 93302 h 6858000"/>
              <a:gd name="connsiteX3" fmla="*/ 8471364 w 8471364"/>
              <a:gd name="connsiteY3" fmla="*/ 5013475 h 6858000"/>
              <a:gd name="connsiteX4" fmla="*/ 8212629 w 8471364"/>
              <a:gd name="connsiteY4" fmla="*/ 6724260 h 6858000"/>
              <a:gd name="connsiteX5" fmla="*/ 8167360 w 8471364"/>
              <a:gd name="connsiteY5" fmla="*/ 6858000 h 6858000"/>
              <a:gd name="connsiteX6" fmla="*/ 0 w 847136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71364" h="6858000">
                <a:moveTo>
                  <a:pt x="0" y="0"/>
                </a:moveTo>
                <a:lnTo>
                  <a:pt x="5538194" y="0"/>
                </a:lnTo>
                <a:lnTo>
                  <a:pt x="5700518" y="93302"/>
                </a:lnTo>
                <a:cubicBezTo>
                  <a:pt x="7361705" y="1102316"/>
                  <a:pt x="8471364" y="2928353"/>
                  <a:pt x="8471364" y="5013475"/>
                </a:cubicBezTo>
                <a:cubicBezTo>
                  <a:pt x="8471364" y="5609224"/>
                  <a:pt x="8380780" y="6183824"/>
                  <a:pt x="8212629" y="6724260"/>
                </a:cubicBezTo>
                <a:lnTo>
                  <a:pt x="816736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91331965-5214-461C-BEB3-6F5370F8F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282" y="601662"/>
            <a:ext cx="4172043" cy="1127126"/>
          </a:xfrm>
        </p:spPr>
        <p:txBody>
          <a:bodyPr anchor="t"/>
          <a:lstStyle>
            <a:lvl1pPr algn="r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fi-FI" noProof="0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B4C0696-1858-4EE1-8103-E344FB596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0543" y="1376363"/>
            <a:ext cx="3242782" cy="2926296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fi-FI" noProof="0" dirty="0"/>
          </a:p>
        </p:txBody>
      </p:sp>
      <p:sp>
        <p:nvSpPr>
          <p:cNvPr id="11" name="Alatunnisteen paikkamerkki 10">
            <a:extLst>
              <a:ext uri="{FF2B5EF4-FFF2-40B4-BE49-F238E27FC236}">
                <a16:creationId xmlns:a16="http://schemas.microsoft.com/office/drawing/2014/main" id="{4363EDDE-ADD3-4504-8A94-8E34C40C84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i-FI"/>
              <a:t>Henrika Björkell-Virta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9169D6F5-1440-4AD1-BFD2-06029438D07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7C878E"/>
                </a:solidFill>
              </a:defRPr>
            </a:lvl1pPr>
          </a:lstStyle>
          <a:p>
            <a:pPr>
              <a:defRPr/>
            </a:pPr>
            <a:fld id="{10B30B9C-A51E-4580-ABCB-CCD91D63F07A}" type="datetime1">
              <a:rPr lang="fi-FI" smtClean="0"/>
              <a:t>8.9.2024</a:t>
            </a:fld>
            <a:endParaRPr lang="fi-FI" dirty="0"/>
          </a:p>
        </p:txBody>
      </p:sp>
      <p:sp>
        <p:nvSpPr>
          <p:cNvPr id="12" name="Dian numeron paikkamerkki 11">
            <a:extLst>
              <a:ext uri="{FF2B5EF4-FFF2-40B4-BE49-F238E27FC236}">
                <a16:creationId xmlns:a16="http://schemas.microsoft.com/office/drawing/2014/main" id="{62C44236-A5A3-44F0-A1ED-F788F96664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7C878E"/>
                </a:solidFill>
              </a:defRPr>
            </a:lvl1pPr>
          </a:lstStyle>
          <a:p>
            <a:pPr>
              <a:defRPr/>
            </a:pPr>
            <a:fld id="{E97DE6E4-DC77-456C-872A-552B509F49AF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C437ABA1-B728-5D24-BC22-137946B9F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2400" y="6490800"/>
            <a:ext cx="1170000" cy="158400"/>
          </a:xfr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00"/>
            </a:lvl1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323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umma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FEBF18-A891-8B79-C2B6-820C2FB830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FI" dirty="0"/>
          </a:p>
        </p:txBody>
      </p:sp>
      <p:sp>
        <p:nvSpPr>
          <p:cNvPr id="7" name="Otsikko 1">
            <a:extLst>
              <a:ext uri="{FF2B5EF4-FFF2-40B4-BE49-F238E27FC236}">
                <a16:creationId xmlns:a16="http://schemas.microsoft.com/office/drawing/2014/main" id="{5D8BDDB5-7090-4055-A01C-411BF3D97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3325" y="601663"/>
            <a:ext cx="6930000" cy="972000"/>
          </a:xfrm>
          <a:effectLst>
            <a:outerShdw blurRad="260246" dist="9998" dir="5400000" algn="ctr" rotWithShape="0">
              <a:srgbClr val="000000">
                <a:alpha val="60000"/>
              </a:srgbClr>
            </a:outerShdw>
          </a:effectLst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Alaotsikko 2">
            <a:extLst>
              <a:ext uri="{FF2B5EF4-FFF2-40B4-BE49-F238E27FC236}">
                <a16:creationId xmlns:a16="http://schemas.microsoft.com/office/drawing/2014/main" id="{ABD85E11-A5AA-4DC3-BA51-1D8F3812F0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325" y="1753664"/>
            <a:ext cx="6930000" cy="968400"/>
          </a:xfrm>
          <a:effectLst>
            <a:outerShdw blurRad="254000" dir="5040000" algn="ctr" rotWithShape="0">
              <a:srgbClr val="000000">
                <a:alpha val="70000"/>
              </a:srgbClr>
            </a:outerShdw>
          </a:effectLst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9EF8BC7-9DBC-4A07-A280-4DE1E67CCF2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86EAB614-91BC-4CF0-9FD0-0E75925CB18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3E5C86-E7D0-4C63-817C-4B2CF9FC9DE3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A5BE560-416D-46AA-A90A-7A84609350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564B6CAD-213F-1B0F-BCA5-A7DA80715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2400" y="6490800"/>
            <a:ext cx="1170000" cy="158400"/>
          </a:xfr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00"/>
            </a:lvl1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26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11">
            <a:extLst>
              <a:ext uri="{FF2B5EF4-FFF2-40B4-BE49-F238E27FC236}">
                <a16:creationId xmlns:a16="http://schemas.microsoft.com/office/drawing/2014/main" id="{FF450953-E86B-4CE1-A3E6-114DAF049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212430" y="6490548"/>
            <a:ext cx="1170578" cy="158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E0C829BA-2C9F-4C7E-8A47-3D9F9CC8D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612000"/>
            <a:ext cx="10746000" cy="1108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endParaRPr lang="fi-FI" noProof="0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F62209A-AF68-492D-AC06-25DBD3C0C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1736725"/>
            <a:ext cx="10746000" cy="4437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noProof="0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57077C5-42E2-4285-A08A-7508B4635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7022" y="6466504"/>
            <a:ext cx="3588978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7C878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E94F4B6-6E26-4DFB-852C-F2285979FA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64150" y="6466504"/>
            <a:ext cx="1872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7C878E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1CC725-8AD9-4F35-A44E-6861C1DF9425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EE4E371-AE67-45EA-BF47-9E7127178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4000" y="6466504"/>
            <a:ext cx="610671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7C878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0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87" r:id="rId2"/>
    <p:sldLayoutId id="2147483664" r:id="rId3"/>
    <p:sldLayoutId id="2147483667" r:id="rId4"/>
    <p:sldLayoutId id="2147483668" r:id="rId5"/>
    <p:sldLayoutId id="2147483673" r:id="rId6"/>
    <p:sldLayoutId id="2147483682" r:id="rId7"/>
    <p:sldLayoutId id="2147483691" r:id="rId8"/>
    <p:sldLayoutId id="2147483694" r:id="rId9"/>
    <p:sldLayoutId id="2147483698" r:id="rId10"/>
    <p:sldLayoutId id="2147483683" r:id="rId11"/>
    <p:sldLayoutId id="2147483693" r:id="rId12"/>
    <p:sldLayoutId id="2147483695" r:id="rId13"/>
    <p:sldLayoutId id="2147483697" r:id="rId14"/>
    <p:sldLayoutId id="214748367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3000"/>
        </a:lnSpc>
        <a:spcBef>
          <a:spcPts val="1200"/>
        </a:spcBef>
        <a:buClr>
          <a:schemeClr val="tx2"/>
        </a:buClr>
        <a:buFont typeface="Wingdings 3" panose="05040102010807070707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90000"/>
        </a:lnSpc>
        <a:spcBef>
          <a:spcPts val="1200"/>
        </a:spcBef>
        <a:buClr>
          <a:schemeClr val="tx2"/>
        </a:buClr>
        <a:buFont typeface="Wingdings 3" panose="05040102010807070707" pitchFamily="18" charset="2"/>
        <a:buChar char="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28000" indent="-270000" algn="l" defTabSz="914400" rtl="0" eaLnBrk="1" latinLnBrk="0" hangingPunct="1">
        <a:lnSpc>
          <a:spcPct val="90000"/>
        </a:lnSpc>
        <a:spcBef>
          <a:spcPts val="1200"/>
        </a:spcBef>
        <a:buClr>
          <a:schemeClr val="tx2"/>
        </a:buClr>
        <a:buFont typeface="Wingdings 3" panose="05040102010807070707" pitchFamily="18" charset="2"/>
        <a:buChar char="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0000" algn="l" defTabSz="914400" rtl="0" eaLnBrk="1" latinLnBrk="0" hangingPunct="1">
        <a:lnSpc>
          <a:spcPct val="90000"/>
        </a:lnSpc>
        <a:spcBef>
          <a:spcPts val="1200"/>
        </a:spcBef>
        <a:buClr>
          <a:schemeClr val="tx2"/>
        </a:buClr>
        <a:buFont typeface="Wingdings 3" panose="05040102010807070707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000" indent="-270000" algn="l" defTabSz="914400" rtl="0" eaLnBrk="1" latinLnBrk="0" hangingPunct="1">
        <a:lnSpc>
          <a:spcPct val="90000"/>
        </a:lnSpc>
        <a:spcBef>
          <a:spcPts val="1200"/>
        </a:spcBef>
        <a:buClr>
          <a:schemeClr val="tx2"/>
        </a:buClr>
        <a:buFont typeface="Wingdings 3" panose="05040102010807070707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56000" indent="-2700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3" panose="05040102010807070707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44000" indent="-2700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3" panose="05040102010807070707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68000" indent="-2700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3" panose="05040102010807070707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0" indent="-2700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3" panose="05040102010807070707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79">
          <p15:clr>
            <a:srgbClr val="F26B43"/>
          </p15:clr>
        </p15:guide>
        <p15:guide id="3" pos="7158">
          <p15:clr>
            <a:srgbClr val="F26B43"/>
          </p15:clr>
        </p15:guide>
        <p15:guide id="4" orient="horz" pos="1094" userDrawn="1">
          <p15:clr>
            <a:srgbClr val="F26B43"/>
          </p15:clr>
        </p15:guide>
        <p15:guide id="5" orient="horz" pos="1201">
          <p15:clr>
            <a:srgbClr val="F26B43"/>
          </p15:clr>
        </p15:guide>
        <p15:guide id="6" orient="horz" pos="3892">
          <p15:clr>
            <a:srgbClr val="F26B43"/>
          </p15:clr>
        </p15:guide>
        <p15:guide id="7" orient="horz" pos="379">
          <p15:clr>
            <a:srgbClr val="F26B43"/>
          </p15:clr>
        </p15:guide>
        <p15:guide id="8" orient="horz" pos="4187">
          <p15:clr>
            <a:srgbClr val="F26B43"/>
          </p15:clr>
        </p15:guide>
        <p15:guide id="9" pos="3840">
          <p15:clr>
            <a:srgbClr val="F26B43"/>
          </p15:clr>
        </p15:guide>
        <p15:guide id="10" pos="3940" userDrawn="1">
          <p15:clr>
            <a:srgbClr val="F26B43"/>
          </p15:clr>
        </p15:guide>
        <p15:guide id="12" orient="horz" pos="8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E4727105-E740-5CD8-0596-539F2107E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Otsikko 3"/>
          <p:cNvSpPr>
            <a:spLocks noGrp="1"/>
          </p:cNvSpPr>
          <p:nvPr>
            <p:ph type="ctrTitle"/>
          </p:nvPr>
        </p:nvSpPr>
        <p:spPr>
          <a:xfrm>
            <a:off x="591503" y="3670350"/>
            <a:ext cx="4976918" cy="2169000"/>
          </a:xfrm>
        </p:spPr>
        <p:txBody>
          <a:bodyPr/>
          <a:lstStyle/>
          <a:p>
            <a:r>
              <a:rPr lang="en-US" sz="3600" noProof="0" dirty="0"/>
              <a:t>Aids to Navigations Availability Rate (AAR) calculations in the Finnish waters</a:t>
            </a:r>
            <a:endParaRPr lang="fi-FI" sz="3600" noProof="0" dirty="0"/>
          </a:p>
        </p:txBody>
      </p:sp>
    </p:spTree>
    <p:extLst>
      <p:ext uri="{BB962C8B-B14F-4D97-AF65-F5344CB8AC3E}">
        <p14:creationId xmlns:p14="http://schemas.microsoft.com/office/powerpoint/2010/main" val="2548785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41D1-B359-49CC-BB09-7731E1ADF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Waterway </a:t>
            </a:r>
            <a:r>
              <a:rPr lang="fi-FI" dirty="0" err="1"/>
              <a:t>classification</a:t>
            </a:r>
            <a:r>
              <a:rPr lang="fi-FI" dirty="0"/>
              <a:t> </a:t>
            </a:r>
            <a:r>
              <a:rPr lang="fi-FI" dirty="0" err="1"/>
              <a:t>system</a:t>
            </a:r>
            <a:r>
              <a:rPr lang="fi-FI" dirty="0"/>
              <a:t> in Finland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D6131-3DAE-4764-BED3-9C0318192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65FC87-8C04-4EBB-A561-EFE672432FC6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CC1B9C-4382-4599-AE1D-40A3EF376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29EE4D9E-D4E8-4E11-BAB3-B64511858E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361483"/>
              </p:ext>
            </p:extLst>
          </p:nvPr>
        </p:nvGraphicFramePr>
        <p:xfrm>
          <a:off x="612213" y="1820352"/>
          <a:ext cx="10745787" cy="454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929">
                  <a:extLst>
                    <a:ext uri="{9D8B030D-6E8A-4147-A177-3AD203B41FA5}">
                      <a16:colId xmlns:a16="http://schemas.microsoft.com/office/drawing/2014/main" val="1170853922"/>
                    </a:ext>
                  </a:extLst>
                </a:gridCol>
                <a:gridCol w="3581929">
                  <a:extLst>
                    <a:ext uri="{9D8B030D-6E8A-4147-A177-3AD203B41FA5}">
                      <a16:colId xmlns:a16="http://schemas.microsoft.com/office/drawing/2014/main" val="2864325982"/>
                    </a:ext>
                  </a:extLst>
                </a:gridCol>
                <a:gridCol w="3581929">
                  <a:extLst>
                    <a:ext uri="{9D8B030D-6E8A-4147-A177-3AD203B41FA5}">
                      <a16:colId xmlns:a16="http://schemas.microsoft.com/office/drawing/2014/main" val="242846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i-FI" dirty="0"/>
                        <a:t>Channel </a:t>
                      </a:r>
                      <a:r>
                        <a:rPr lang="fi-FI" dirty="0" err="1"/>
                        <a:t>class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Service </a:t>
                      </a:r>
                      <a:r>
                        <a:rPr lang="fi-FI" dirty="0" err="1"/>
                        <a:t>level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/>
                        <a:t>Marking</a:t>
                      </a:r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694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600" dirty="0"/>
                        <a:t>VL1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It can be used in all visibility conditions. Winter navigation with ice-strengthened vessels or supported by icebreaking assistance is possible.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All types of aids to navigation are used on the channel. Fixed </a:t>
                      </a:r>
                      <a:r>
                        <a:rPr lang="en-US" sz="1400" dirty="0" err="1"/>
                        <a:t>AtoNs</a:t>
                      </a:r>
                      <a:r>
                        <a:rPr lang="en-US" sz="1400" dirty="0"/>
                        <a:t> constructed in the water are also built as needed. The channel is illuminated. The channel markings enable navigation in all conditions.</a:t>
                      </a:r>
                      <a:endParaRPr lang="fi-FI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110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600" dirty="0"/>
                        <a:t>VL2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usability of the channel at night or in poor visibility conditions may be partially restricted. The channel is not designed with winter navigation in mind</a:t>
                      </a:r>
                      <a:r>
                        <a:rPr lang="en-US" dirty="0"/>
                        <a:t>.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All types of aids to navigation is used on the fairway, but normally no fixed </a:t>
                      </a:r>
                      <a:r>
                        <a:rPr lang="en-US" sz="1400" dirty="0" err="1"/>
                        <a:t>AtoNs</a:t>
                      </a:r>
                      <a:r>
                        <a:rPr lang="en-US" sz="1400" dirty="0"/>
                        <a:t> is constructed in the water . The fairway is illuminated or aids to navigation is equipped with at least light reflectors. Fixed radar targets are limited.</a:t>
                      </a:r>
                      <a:endParaRPr lang="fi-FI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874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600" dirty="0"/>
                        <a:t>VL3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usability of the channel in poor visibility conditions may be partially restricted. The channel is not designed with winter navigation in mind</a:t>
                      </a:r>
                      <a:r>
                        <a:rPr lang="en-US" dirty="0"/>
                        <a:t>.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marking is primarily based on the use of leading lines and floating </a:t>
                      </a:r>
                      <a:r>
                        <a:rPr lang="en-US" sz="1400" dirty="0" err="1"/>
                        <a:t>Atons</a:t>
                      </a:r>
                      <a:r>
                        <a:rPr lang="en-US" sz="1400" dirty="0"/>
                        <a:t>. The fairway is illuminated or equipped with a sufficient number of reflectors for nighttime navigation</a:t>
                      </a:r>
                      <a:r>
                        <a:rPr lang="en-US" dirty="0"/>
                        <a:t>.</a:t>
                      </a:r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663916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CCEA68-C71E-4CD2-80E2-29F3930C8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</a:p>
        </p:txBody>
      </p:sp>
    </p:spTree>
    <p:extLst>
      <p:ext uri="{BB962C8B-B14F-4D97-AF65-F5344CB8AC3E}">
        <p14:creationId xmlns:p14="http://schemas.microsoft.com/office/powerpoint/2010/main" val="2714478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ED12C-C9F9-4E31-9865-07C5A5FDE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Waterway classification system in Finland</a:t>
            </a:r>
            <a:endParaRPr lang="fi-FI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916BB0C-E1EC-42FB-B74F-BC424E6569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6261724"/>
              </p:ext>
            </p:extLst>
          </p:nvPr>
        </p:nvGraphicFramePr>
        <p:xfrm>
          <a:off x="612775" y="1747838"/>
          <a:ext cx="10745787" cy="460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929">
                  <a:extLst>
                    <a:ext uri="{9D8B030D-6E8A-4147-A177-3AD203B41FA5}">
                      <a16:colId xmlns:a16="http://schemas.microsoft.com/office/drawing/2014/main" val="1790270243"/>
                    </a:ext>
                  </a:extLst>
                </a:gridCol>
                <a:gridCol w="3581929">
                  <a:extLst>
                    <a:ext uri="{9D8B030D-6E8A-4147-A177-3AD203B41FA5}">
                      <a16:colId xmlns:a16="http://schemas.microsoft.com/office/drawing/2014/main" val="53579467"/>
                    </a:ext>
                  </a:extLst>
                </a:gridCol>
                <a:gridCol w="3581929">
                  <a:extLst>
                    <a:ext uri="{9D8B030D-6E8A-4147-A177-3AD203B41FA5}">
                      <a16:colId xmlns:a16="http://schemas.microsoft.com/office/drawing/2014/main" val="31882652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847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/>
                        <a:t>VL4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usability of the fairway in all visibility conditions is at least satisfactory. The fairway is designed to be used only during open water conditions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marking is based on the use of leading lines, floating </a:t>
                      </a:r>
                      <a:r>
                        <a:rPr lang="en-US" sz="1400" dirty="0" err="1"/>
                        <a:t>AtoNs</a:t>
                      </a:r>
                      <a:r>
                        <a:rPr lang="en-US" sz="1400" dirty="0"/>
                        <a:t> (buoys), and daymarks. Generally, it is not illuminated. The fairway has a sufficient number of reflectors for nighttime navigation.</a:t>
                      </a:r>
                      <a:endParaRPr lang="fi-FI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445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/>
                        <a:t>VL5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usability of the fairway in all visibility conditions is at least satisfactory. The fairway is designed to be used only during open water conditions</a:t>
                      </a:r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marking is based on the use of floating </a:t>
                      </a:r>
                      <a:r>
                        <a:rPr lang="en-US" sz="1400" dirty="0" err="1"/>
                        <a:t>AtoNs</a:t>
                      </a:r>
                      <a:r>
                        <a:rPr lang="en-US" sz="1400" dirty="0"/>
                        <a:t> (buoys) and daymarks. It is not illuminated</a:t>
                      </a:r>
                      <a:r>
                        <a:rPr lang="en-US" sz="1600" dirty="0"/>
                        <a:t>.</a:t>
                      </a:r>
                      <a:endParaRPr lang="fi-FI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980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/>
                        <a:t>VL6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usability of the fairway in all visibility conditions is at least satisfactory. The fairway is designed to be used only during open water conditions</a:t>
                      </a:r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marking is based on the use of floating </a:t>
                      </a:r>
                      <a:r>
                        <a:rPr lang="en-US" sz="1400" dirty="0" err="1"/>
                        <a:t>AtoNs</a:t>
                      </a:r>
                      <a:r>
                        <a:rPr lang="en-US" sz="1400" dirty="0"/>
                        <a:t> (buoys) and daymarks on a case-by-case basis. It is not illuminated.</a:t>
                      </a:r>
                      <a:endParaRPr lang="fi-FI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57414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8F857-E852-4117-98F3-C5E7CDB6E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9C3EAE-D8C9-4758-A218-3F44FDA77D9F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54751C-B685-4843-8612-9ADC165F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F1CA87-C62C-4B0E-BE2D-114D4CF5B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</a:p>
        </p:txBody>
      </p:sp>
    </p:spTree>
    <p:extLst>
      <p:ext uri="{BB962C8B-B14F-4D97-AF65-F5344CB8AC3E}">
        <p14:creationId xmlns:p14="http://schemas.microsoft.com/office/powerpoint/2010/main" val="2803033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7A295-3FD7-48A0-9B2C-D3AAABD4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Waterway classification system in Finland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B9F751-A913-49BC-89ED-BB853C4F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B3E86-7D57-45EF-98CD-B0A0008F6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967A0F-104F-4274-BA01-8BCB5A1B0760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9.9.2024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545749-4C32-4AC9-917F-D569120E2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2B5BF8-42BC-4855-B6D4-CE5D5AC720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130" y="1911927"/>
            <a:ext cx="6223515" cy="412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4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E2D8A-7DB2-490D-9D93-72D4951E4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Availability </a:t>
            </a:r>
            <a:r>
              <a:rPr lang="fi-FI" dirty="0" err="1"/>
              <a:t>Rate</a:t>
            </a:r>
            <a:r>
              <a:rPr lang="fi-FI" dirty="0"/>
              <a:t> </a:t>
            </a:r>
            <a:r>
              <a:rPr lang="fi-FI" dirty="0" err="1"/>
              <a:t>Categories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E2925-3F2F-4A9A-9D43-A01368FCC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Category 1 </a:t>
            </a:r>
            <a:r>
              <a:rPr lang="en-US" dirty="0"/>
              <a:t>= Includes channel class VL 1 illuminated aids to navigation, minimum functionality 99.8%.</a:t>
            </a:r>
          </a:p>
          <a:p>
            <a:pPr lvl="1"/>
            <a:r>
              <a:rPr lang="en-US" dirty="0"/>
              <a:t>Sailing season all year round</a:t>
            </a:r>
          </a:p>
          <a:p>
            <a:r>
              <a:rPr lang="en-US" b="1" dirty="0"/>
              <a:t>Category 2</a:t>
            </a:r>
            <a:r>
              <a:rPr lang="en-US" dirty="0"/>
              <a:t> = Includes channel class VL 1 unlit aids to navigation and VL2-VL6 illuminated aids to navigation, minimum functionality 99.0%.</a:t>
            </a:r>
          </a:p>
          <a:p>
            <a:r>
              <a:rPr lang="en-US" dirty="0"/>
              <a:t>Sailing season:</a:t>
            </a:r>
          </a:p>
          <a:p>
            <a:pPr lvl="1"/>
            <a:r>
              <a:rPr lang="fi-FI" dirty="0"/>
              <a:t>VL 1: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year</a:t>
            </a:r>
            <a:r>
              <a:rPr lang="fi-FI" dirty="0"/>
              <a:t> </a:t>
            </a:r>
            <a:r>
              <a:rPr lang="fi-FI" dirty="0" err="1"/>
              <a:t>round</a:t>
            </a:r>
            <a:endParaRPr lang="fi-FI" dirty="0"/>
          </a:p>
          <a:p>
            <a:pPr lvl="1"/>
            <a:r>
              <a:rPr lang="fi-FI" dirty="0"/>
              <a:t>VL 2-6 (</a:t>
            </a:r>
            <a:r>
              <a:rPr lang="fi-FI" dirty="0" err="1"/>
              <a:t>Sea</a:t>
            </a:r>
            <a:r>
              <a:rPr lang="fi-FI" dirty="0"/>
              <a:t> </a:t>
            </a:r>
            <a:r>
              <a:rPr lang="fi-FI" dirty="0" err="1"/>
              <a:t>area</a:t>
            </a:r>
            <a:r>
              <a:rPr lang="fi-FI" dirty="0"/>
              <a:t>: Vironlahti-Merikarvia, </a:t>
            </a:r>
            <a:r>
              <a:rPr lang="fi-FI" dirty="0" err="1"/>
              <a:t>inland</a:t>
            </a:r>
            <a:r>
              <a:rPr lang="fi-FI" dirty="0"/>
              <a:t> </a:t>
            </a:r>
            <a:r>
              <a:rPr lang="fi-FI" dirty="0" err="1"/>
              <a:t>waters</a:t>
            </a:r>
            <a:r>
              <a:rPr lang="fi-FI" dirty="0"/>
              <a:t> </a:t>
            </a:r>
            <a:r>
              <a:rPr lang="fi-FI" dirty="0" err="1"/>
              <a:t>south</a:t>
            </a:r>
            <a:r>
              <a:rPr lang="fi-FI" dirty="0"/>
              <a:t> of Oulujoki </a:t>
            </a:r>
            <a:r>
              <a:rPr lang="fi-FI" dirty="0" err="1"/>
              <a:t>water</a:t>
            </a:r>
            <a:r>
              <a:rPr lang="fi-FI" dirty="0"/>
              <a:t> </a:t>
            </a:r>
            <a:r>
              <a:rPr lang="fi-FI" dirty="0" err="1"/>
              <a:t>system</a:t>
            </a:r>
            <a:r>
              <a:rPr lang="fi-FI" dirty="0"/>
              <a:t>): 1.5-30.11</a:t>
            </a:r>
          </a:p>
          <a:p>
            <a:pPr lvl="1"/>
            <a:r>
              <a:rPr lang="fi-FI" dirty="0"/>
              <a:t>VL 2-6 (</a:t>
            </a:r>
            <a:r>
              <a:rPr lang="fi-FI" dirty="0" err="1"/>
              <a:t>Sea</a:t>
            </a:r>
            <a:r>
              <a:rPr lang="fi-FI" dirty="0"/>
              <a:t> </a:t>
            </a:r>
            <a:r>
              <a:rPr lang="fi-FI" dirty="0" err="1"/>
              <a:t>area</a:t>
            </a:r>
            <a:r>
              <a:rPr lang="fi-FI" dirty="0"/>
              <a:t>: Merikarvia-Tornio, </a:t>
            </a:r>
            <a:r>
              <a:rPr lang="fi-FI" dirty="0" err="1"/>
              <a:t>inland</a:t>
            </a:r>
            <a:r>
              <a:rPr lang="fi-FI" dirty="0"/>
              <a:t> </a:t>
            </a:r>
            <a:r>
              <a:rPr lang="fi-FI" dirty="0" err="1"/>
              <a:t>waters</a:t>
            </a:r>
            <a:r>
              <a:rPr lang="fi-FI" dirty="0"/>
              <a:t>: Oulujoki </a:t>
            </a:r>
            <a:r>
              <a:rPr lang="fi-FI" dirty="0" err="1"/>
              <a:t>water</a:t>
            </a:r>
            <a:r>
              <a:rPr lang="fi-FI" dirty="0"/>
              <a:t> </a:t>
            </a:r>
            <a:r>
              <a:rPr lang="fi-FI" dirty="0" err="1"/>
              <a:t>system</a:t>
            </a:r>
            <a:r>
              <a:rPr lang="fi-FI" dirty="0"/>
              <a:t> and lake </a:t>
            </a:r>
            <a:r>
              <a:rPr lang="fi-FI" dirty="0" err="1"/>
              <a:t>areas</a:t>
            </a:r>
            <a:r>
              <a:rPr lang="fi-FI" dirty="0"/>
              <a:t> north of it): 1.6-15.11</a:t>
            </a:r>
          </a:p>
          <a:p>
            <a:pPr lvl="1"/>
            <a:r>
              <a:rPr lang="fi-FI" dirty="0"/>
              <a:t>Saimaa Canal and </a:t>
            </a:r>
            <a:r>
              <a:rPr lang="fi-FI" dirty="0" err="1"/>
              <a:t>deep-water</a:t>
            </a:r>
            <a:r>
              <a:rPr lang="fi-FI" dirty="0"/>
              <a:t> </a:t>
            </a:r>
            <a:r>
              <a:rPr lang="fi-FI" dirty="0" err="1"/>
              <a:t>channel</a:t>
            </a:r>
            <a:r>
              <a:rPr lang="fi-FI" dirty="0"/>
              <a:t>: Saimaa Canal </a:t>
            </a:r>
            <a:r>
              <a:rPr lang="fi-FI" dirty="0" err="1"/>
              <a:t>traffic</a:t>
            </a:r>
            <a:r>
              <a:rPr lang="fi-FI" dirty="0"/>
              <a:t> </a:t>
            </a:r>
            <a:r>
              <a:rPr lang="fi-FI" dirty="0" err="1"/>
              <a:t>season</a:t>
            </a:r>
            <a:r>
              <a:rPr lang="fi-FI" dirty="0"/>
              <a:t>: 1.6-30.12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4D8B8-22DC-4B5D-B8D0-D78718BB3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3383EA-7E03-492C-94F2-67EB9E685BBC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FFB28A-BC9A-48BD-B1FF-53A7C40B8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E40D9-5070-4D65-8039-5DDC2FEA5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</a:p>
        </p:txBody>
      </p:sp>
    </p:spTree>
    <p:extLst>
      <p:ext uri="{BB962C8B-B14F-4D97-AF65-F5344CB8AC3E}">
        <p14:creationId xmlns:p14="http://schemas.microsoft.com/office/powerpoint/2010/main" val="1005411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A142C-F4CD-4F86-9366-E22A8A943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Availability </a:t>
            </a:r>
            <a:r>
              <a:rPr lang="fi-FI" dirty="0" err="1"/>
              <a:t>Rate</a:t>
            </a:r>
            <a:r>
              <a:rPr lang="fi-FI" dirty="0"/>
              <a:t> </a:t>
            </a:r>
            <a:r>
              <a:rPr lang="fi-FI" dirty="0" err="1"/>
              <a:t>Categories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98CDA-8B2E-435C-B3B5-B8FA63183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Category 3 </a:t>
            </a:r>
            <a:r>
              <a:rPr lang="en-US" dirty="0"/>
              <a:t>= VL 2-VL 3 unlit aids to navigation, minimum functionality 97.0%</a:t>
            </a:r>
          </a:p>
          <a:p>
            <a:r>
              <a:rPr lang="en-US" dirty="0"/>
              <a:t>Sailing season:</a:t>
            </a:r>
          </a:p>
          <a:p>
            <a:pPr lvl="1"/>
            <a:r>
              <a:rPr lang="fi-FI" dirty="0"/>
              <a:t>VL 2-6 (</a:t>
            </a:r>
            <a:r>
              <a:rPr lang="fi-FI" dirty="0" err="1"/>
              <a:t>Sea</a:t>
            </a:r>
            <a:r>
              <a:rPr lang="fi-FI" dirty="0"/>
              <a:t> </a:t>
            </a:r>
            <a:r>
              <a:rPr lang="fi-FI" dirty="0" err="1"/>
              <a:t>area</a:t>
            </a:r>
            <a:r>
              <a:rPr lang="fi-FI" dirty="0"/>
              <a:t>, Vironlahti-Merikarvia. </a:t>
            </a:r>
            <a:r>
              <a:rPr lang="fi-FI" dirty="0" err="1"/>
              <a:t>Inland</a:t>
            </a:r>
            <a:r>
              <a:rPr lang="fi-FI" dirty="0"/>
              <a:t> </a:t>
            </a:r>
            <a:r>
              <a:rPr lang="fi-FI" dirty="0" err="1"/>
              <a:t>waters</a:t>
            </a:r>
            <a:r>
              <a:rPr lang="fi-FI" dirty="0"/>
              <a:t> </a:t>
            </a:r>
            <a:r>
              <a:rPr lang="fi-FI" dirty="0" err="1"/>
              <a:t>south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Oulujoki </a:t>
            </a:r>
            <a:r>
              <a:rPr lang="fi-FI" dirty="0" err="1"/>
              <a:t>river</a:t>
            </a:r>
            <a:r>
              <a:rPr lang="fi-FI" dirty="0"/>
              <a:t> </a:t>
            </a:r>
            <a:r>
              <a:rPr lang="fi-FI" dirty="0" err="1"/>
              <a:t>basin</a:t>
            </a:r>
            <a:r>
              <a:rPr lang="fi-FI" dirty="0"/>
              <a:t>.) 1.5-30.11</a:t>
            </a:r>
          </a:p>
          <a:p>
            <a:pPr lvl="1"/>
            <a:r>
              <a:rPr lang="fi-FI" dirty="0"/>
              <a:t>VL 2-6 (</a:t>
            </a:r>
            <a:r>
              <a:rPr lang="fi-FI" dirty="0" err="1"/>
              <a:t>Sea</a:t>
            </a:r>
            <a:r>
              <a:rPr lang="fi-FI" dirty="0"/>
              <a:t> </a:t>
            </a:r>
            <a:r>
              <a:rPr lang="fi-FI" dirty="0" err="1"/>
              <a:t>area</a:t>
            </a:r>
            <a:r>
              <a:rPr lang="fi-FI" dirty="0"/>
              <a:t>: Merikarvia-Tornio. </a:t>
            </a:r>
            <a:r>
              <a:rPr lang="fi-FI" dirty="0" err="1"/>
              <a:t>Inland</a:t>
            </a:r>
            <a:r>
              <a:rPr lang="fi-FI" dirty="0"/>
              <a:t> </a:t>
            </a:r>
            <a:r>
              <a:rPr lang="fi-FI" dirty="0" err="1"/>
              <a:t>waters</a:t>
            </a:r>
            <a:r>
              <a:rPr lang="fi-FI" dirty="0"/>
              <a:t>: Oulujoki </a:t>
            </a:r>
            <a:r>
              <a:rPr lang="fi-FI" dirty="0" err="1"/>
              <a:t>river</a:t>
            </a:r>
            <a:r>
              <a:rPr lang="fi-FI" dirty="0"/>
              <a:t> </a:t>
            </a:r>
            <a:r>
              <a:rPr lang="fi-FI" dirty="0" err="1"/>
              <a:t>basin</a:t>
            </a:r>
            <a:r>
              <a:rPr lang="fi-FI" dirty="0"/>
              <a:t> and </a:t>
            </a:r>
            <a:r>
              <a:rPr lang="fi-FI" dirty="0" err="1"/>
              <a:t>lakes</a:t>
            </a:r>
            <a:r>
              <a:rPr lang="fi-FI" dirty="0"/>
              <a:t> north of it.) 1.6-15.11</a:t>
            </a:r>
          </a:p>
          <a:p>
            <a:pPr lvl="1"/>
            <a:r>
              <a:rPr lang="fi-FI" dirty="0"/>
              <a:t>Saimaa Canal and </a:t>
            </a:r>
            <a:r>
              <a:rPr lang="fi-FI" dirty="0" err="1"/>
              <a:t>deep</a:t>
            </a:r>
            <a:r>
              <a:rPr lang="fi-FI" dirty="0"/>
              <a:t> </a:t>
            </a:r>
            <a:r>
              <a:rPr lang="fi-FI" dirty="0" err="1"/>
              <a:t>channel</a:t>
            </a:r>
            <a:r>
              <a:rPr lang="fi-FI" dirty="0"/>
              <a:t> on </a:t>
            </a:r>
            <a:r>
              <a:rPr lang="fi-FI" dirty="0" err="1"/>
              <a:t>the</a:t>
            </a:r>
            <a:r>
              <a:rPr lang="fi-FI" dirty="0"/>
              <a:t> Saimaa Canal </a:t>
            </a:r>
            <a:r>
              <a:rPr lang="fi-FI" dirty="0" err="1"/>
              <a:t>navigation</a:t>
            </a:r>
            <a:r>
              <a:rPr lang="fi-FI" dirty="0"/>
              <a:t> </a:t>
            </a:r>
            <a:r>
              <a:rPr lang="fi-FI" dirty="0" err="1"/>
              <a:t>season</a:t>
            </a:r>
            <a:r>
              <a:rPr lang="fi-FI" dirty="0"/>
              <a:t> 1.6-30.12</a:t>
            </a:r>
          </a:p>
          <a:p>
            <a:r>
              <a:rPr lang="en-US" b="1" dirty="0"/>
              <a:t>The minimum operational requirement for each fixed </a:t>
            </a:r>
            <a:r>
              <a:rPr lang="en-US" b="1" dirty="0" err="1"/>
              <a:t>AtoN</a:t>
            </a:r>
            <a:r>
              <a:rPr lang="en-US" b="1" dirty="0"/>
              <a:t> is a 95% uptime per sailing season and for visual obstruction (vegetation)  faults on fixed </a:t>
            </a:r>
            <a:r>
              <a:rPr lang="en-US" b="1" dirty="0" err="1"/>
              <a:t>Atons</a:t>
            </a:r>
            <a:r>
              <a:rPr lang="en-US" b="1" dirty="0"/>
              <a:t> in VL3-6, 90%. </a:t>
            </a:r>
            <a:endParaRPr lang="fi-FI" dirty="0"/>
          </a:p>
          <a:p>
            <a:r>
              <a:rPr lang="fi-FI" b="1" dirty="0"/>
              <a:t>Aton </a:t>
            </a:r>
            <a:r>
              <a:rPr lang="fi-FI" b="1" dirty="0" err="1"/>
              <a:t>faults</a:t>
            </a:r>
            <a:r>
              <a:rPr lang="fi-FI" b="1" dirty="0"/>
              <a:t> outside </a:t>
            </a:r>
            <a:r>
              <a:rPr lang="fi-FI" b="1" dirty="0" err="1"/>
              <a:t>the</a:t>
            </a:r>
            <a:r>
              <a:rPr lang="fi-FI" b="1" dirty="0"/>
              <a:t> </a:t>
            </a:r>
            <a:r>
              <a:rPr lang="fi-FI" b="1" dirty="0" err="1"/>
              <a:t>sailing</a:t>
            </a:r>
            <a:r>
              <a:rPr lang="fi-FI" b="1" dirty="0"/>
              <a:t> </a:t>
            </a:r>
            <a:r>
              <a:rPr lang="fi-FI" b="1" dirty="0" err="1"/>
              <a:t>seasons</a:t>
            </a:r>
            <a:r>
              <a:rPr lang="fi-FI" b="1" dirty="0"/>
              <a:t> is </a:t>
            </a:r>
            <a:r>
              <a:rPr lang="fi-FI" b="1" dirty="0" err="1"/>
              <a:t>not</a:t>
            </a:r>
            <a:r>
              <a:rPr lang="fi-FI" b="1" dirty="0"/>
              <a:t> </a:t>
            </a:r>
            <a:r>
              <a:rPr lang="fi-FI" b="1" dirty="0" err="1"/>
              <a:t>included</a:t>
            </a:r>
            <a:r>
              <a:rPr lang="fi-FI" b="1" dirty="0"/>
              <a:t> in </a:t>
            </a:r>
            <a:r>
              <a:rPr lang="fi-FI" b="1" dirty="0" err="1"/>
              <a:t>the</a:t>
            </a:r>
            <a:r>
              <a:rPr lang="fi-FI" b="1" dirty="0"/>
              <a:t> </a:t>
            </a:r>
            <a:r>
              <a:rPr lang="fi-FI" b="1" dirty="0" err="1"/>
              <a:t>calculations</a:t>
            </a:r>
            <a:r>
              <a:rPr lang="fi-FI" b="1" dirty="0"/>
              <a:t> and </a:t>
            </a:r>
            <a:r>
              <a:rPr lang="fi-FI" b="1" dirty="0" err="1"/>
              <a:t>Atons</a:t>
            </a:r>
            <a:r>
              <a:rPr lang="fi-FI" b="1" dirty="0"/>
              <a:t> </a:t>
            </a:r>
            <a:r>
              <a:rPr lang="fi-FI" b="1" dirty="0" err="1"/>
              <a:t>under</a:t>
            </a:r>
            <a:r>
              <a:rPr lang="fi-FI" b="1" dirty="0"/>
              <a:t> </a:t>
            </a:r>
            <a:r>
              <a:rPr lang="fi-FI" b="1" dirty="0" err="1"/>
              <a:t>construction</a:t>
            </a:r>
            <a:r>
              <a:rPr lang="fi-FI" b="1" dirty="0"/>
              <a:t>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C91D2-B213-4081-9F1E-C81CE7D11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9D507-680E-492E-9892-FE22048737B8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64E055-ACCB-425C-A94F-553A99AAC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B0EACC-5A11-41A7-BA82-F8AF838AD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</a:p>
        </p:txBody>
      </p:sp>
    </p:spTree>
    <p:extLst>
      <p:ext uri="{BB962C8B-B14F-4D97-AF65-F5344CB8AC3E}">
        <p14:creationId xmlns:p14="http://schemas.microsoft.com/office/powerpoint/2010/main" val="1527596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D1547-2A85-4FAF-BA18-AA096ECB4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Sailing</a:t>
            </a:r>
            <a:r>
              <a:rPr lang="fi-FI" dirty="0"/>
              <a:t> </a:t>
            </a:r>
            <a:r>
              <a:rPr lang="fi-FI" dirty="0" err="1"/>
              <a:t>seasons</a:t>
            </a:r>
            <a:r>
              <a:rPr lang="fi-FI" dirty="0"/>
              <a:t> in Finland </a:t>
            </a:r>
            <a:r>
              <a:rPr lang="fi-FI" dirty="0" err="1"/>
              <a:t>waters</a:t>
            </a:r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C0B896-5921-4532-9F54-6042E31FD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Henrika Björkell-Virta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D7AC5-DA18-43FA-BB85-8C44F44BB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967A0F-104F-4274-BA01-8BCB5A1B0760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9.9.2024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96F504-A239-4B22-B92D-4AEF8871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DE6E4-DC77-456C-872A-552B509F49AF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rgbClr val="7C878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7C878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57231A-48DE-4A24-852B-966AC0830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198" y="1417954"/>
            <a:ext cx="4233640" cy="49650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2E69AB-878B-49AE-B23B-0F3ED34E2F95}"/>
              </a:ext>
            </a:extLst>
          </p:cNvPr>
          <p:cNvSpPr txBox="1"/>
          <p:nvPr/>
        </p:nvSpPr>
        <p:spPr>
          <a:xfrm>
            <a:off x="724395" y="1929740"/>
            <a:ext cx="27378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fi-FI" dirty="0"/>
              <a:t>VL 1=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year</a:t>
            </a:r>
            <a:r>
              <a:rPr lang="fi-FI" dirty="0"/>
              <a:t> </a:t>
            </a:r>
            <a:r>
              <a:rPr lang="fi-FI" dirty="0" err="1"/>
              <a:t>around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41728993"/>
      </p:ext>
    </p:extLst>
  </p:cSld>
  <p:clrMapOvr>
    <a:masterClrMapping/>
  </p:clrMapOvr>
</p:sld>
</file>

<file path=ppt/theme/theme1.xml><?xml version="1.0" encoding="utf-8"?>
<a:theme xmlns:a="http://schemas.openxmlformats.org/drawingml/2006/main" name="Traficom su">
  <a:themeElements>
    <a:clrScheme name="Traficom_2022">
      <a:dk1>
        <a:srgbClr val="000000"/>
      </a:dk1>
      <a:lt1>
        <a:srgbClr val="FFFFFF"/>
      </a:lt1>
      <a:dk2>
        <a:srgbClr val="002B74"/>
      </a:dk2>
      <a:lt2>
        <a:srgbClr val="0058B1"/>
      </a:lt2>
      <a:accent1>
        <a:srgbClr val="002B74"/>
      </a:accent1>
      <a:accent2>
        <a:srgbClr val="EC017F"/>
      </a:accent2>
      <a:accent3>
        <a:srgbClr val="669BD0"/>
      </a:accent3>
      <a:accent4>
        <a:srgbClr val="81D600"/>
      </a:accent4>
      <a:accent5>
        <a:srgbClr val="00AEB2"/>
      </a:accent5>
      <a:accent6>
        <a:srgbClr val="0058B1"/>
      </a:accent6>
      <a:hlink>
        <a:srgbClr val="00AEB2"/>
      </a:hlink>
      <a:folHlink>
        <a:srgbClr val="820083"/>
      </a:folHlink>
    </a:clrScheme>
    <a:fontScheme name="Traficom 202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wrap="square" rtlCol="0" anchor="t">
        <a:noAutofit/>
      </a:bodyPr>
      <a:lstStyle>
        <a:defPPr algn="ctr">
          <a:defRPr dirty="0" err="1">
            <a:solidFill>
              <a:schemeClr val="bg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>
          <a:solidFill>
            <a:srgbClr val="00AEB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/>
  <a:custClrLst>
    <a:custClr name="Traficom 1">
      <a:srgbClr val="00AEB2"/>
    </a:custClr>
    <a:custClr name="Traficom 2">
      <a:srgbClr val="018285"/>
    </a:custClr>
    <a:custClr name="Traficom 3">
      <a:srgbClr val="0058B1"/>
    </a:custClr>
    <a:custClr name="Traficom 4">
      <a:srgbClr val="159637"/>
    </a:custClr>
    <a:custClr name="Traficom 5">
      <a:srgbClr val="81D600"/>
    </a:custClr>
    <a:custClr name="Traficom 6">
      <a:srgbClr val="009EFF"/>
    </a:custClr>
    <a:custClr name="Traficom 7">
      <a:srgbClr val="0066CC"/>
    </a:custClr>
    <a:custClr name="Traficom 8">
      <a:srgbClr val="EC017F"/>
    </a:custClr>
    <a:custClr name="Traficom 9">
      <a:srgbClr val="E90008"/>
    </a:custClr>
    <a:custClr name="Traficom 10">
      <a:srgbClr val="FF7D00"/>
    </a:custClr>
    <a:custClr name="Traficom 11">
      <a:srgbClr val="FFD400"/>
    </a:custClr>
    <a:custClr name="Traficom 12">
      <a:srgbClr val="056805"/>
    </a:custClr>
    <a:custClr name="Traficom 13">
      <a:srgbClr val="026273"/>
    </a:custClr>
    <a:custClr name="Traficom 14">
      <a:srgbClr val="002C74"/>
    </a:custClr>
    <a:custClr name="Traficom 15">
      <a:srgbClr val="820084"/>
    </a:custClr>
    <a:custClr name="Traficom 16">
      <a:srgbClr val="9E003B"/>
    </a:custClr>
  </a:custClrLst>
  <a:extLst>
    <a:ext uri="{05A4C25C-085E-4340-85A3-A5531E510DB2}">
      <thm15:themeFamily xmlns:thm15="http://schemas.microsoft.com/office/thememl/2012/main" name="TRAFICOM 3 EN.potx" id="{508D35F2-A2B9-446B-8952-98F80B487C03}" vid="{9959FFBA-ACC8-433F-A0A1-FF914780AA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8" ma:contentTypeDescription="Create a new document." ma:contentTypeScope="" ma:versionID="70abd0fcd150e38e67aa4d5654b740c9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ee384e04e63cf8bc87d427ed10b9fd5b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604d76-ecdf-464b-8720-89396eb59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2b8b40-6d33-49af-abef-1171a80bfd6f}" ma:internalName="TaxCatchAll" ma:showField="CatchAllData" ma:web="06022411-6e02-423b-85fd-39e0748b92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6022411-6e02-423b-85fd-39e0748b9219">
      <Value>1</Value>
      <Value>3</Value>
    </TaxCatchAll>
    <lcf76f155ced4ddcb4097134ff3c332f xmlns="ac5f8115-f13f-4d01-aff4-515a67108c33">
      <Terms xmlns="http://schemas.microsoft.com/office/infopath/2007/PartnerControls"/>
    </lcf76f155ced4ddcb4097134ff3c332f>
  </documentManagement>
</p:properties>
</file>

<file path=customXml/item4.xml><?xml version="1.0" encoding="utf-8"?>
<?mso-contentType ?>
<SharedContentType xmlns="Microsoft.SharePoint.Taxonomy.ContentTypeSync" SourceId="42e88440-2203-4dc9-b854-10cc85d9cb65" ContentTypeId="0x0101000EC482A17D284AEE8290D09FC0D2D6D200C589622A2BFC49F09A63EB8A04006250" PreviousValue="true"/>
</file>

<file path=customXml/itemProps1.xml><?xml version="1.0" encoding="utf-8"?>
<ds:datastoreItem xmlns:ds="http://schemas.openxmlformats.org/officeDocument/2006/customXml" ds:itemID="{4117FDFD-ACFF-4FA8-AFED-6767E348E0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644532-3BD9-4C0E-8742-5A6CC1D47480}"/>
</file>

<file path=customXml/itemProps3.xml><?xml version="1.0" encoding="utf-8"?>
<ds:datastoreItem xmlns:ds="http://schemas.openxmlformats.org/officeDocument/2006/customXml" ds:itemID="{5D5AE712-C62D-465B-9AFC-D26A5B12AACD}">
  <ds:schemaRefs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  <ds:schemaRef ds:uri="49bfba61-6e83-40bd-a5fb-b45c77de2667"/>
    <ds:schemaRef ds:uri="986746b9-21ea-4a10-94d5-c7e2d54bbe5a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B721B5EA-EA80-439C-A89C-7EEF2E0AEDA6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TRAFICOM 3 EN</Template>
  <TotalTime>5788</TotalTime>
  <Words>654</Words>
  <Application>Microsoft Office PowerPoint</Application>
  <PresentationFormat>Widescreen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Verdana</vt:lpstr>
      <vt:lpstr>Wingdings 3</vt:lpstr>
      <vt:lpstr>Traficom su</vt:lpstr>
      <vt:lpstr>Aids to Navigations Availability Rate (AAR) calculations in the Finnish waters</vt:lpstr>
      <vt:lpstr>Waterway classification system in Finland</vt:lpstr>
      <vt:lpstr>Waterway classification system in Finland</vt:lpstr>
      <vt:lpstr>Waterway classification system in Finland</vt:lpstr>
      <vt:lpstr>Availability Rate Categories</vt:lpstr>
      <vt:lpstr>Availability Rate Categories</vt:lpstr>
      <vt:lpstr>Sailing seasons in Finland waters</vt:lpstr>
    </vt:vector>
  </TitlesOfParts>
  <Company>Viestintävirasto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Ohje: näin käytät mallipohjaa</dc:title>
  <dc:creator>Salo Maija</dc:creator>
  <cp:lastModifiedBy>Björkell-Virta Henrika</cp:lastModifiedBy>
  <cp:revision>14</cp:revision>
  <dcterms:created xsi:type="dcterms:W3CDTF">2022-09-29T12:47:36Z</dcterms:created>
  <dcterms:modified xsi:type="dcterms:W3CDTF">2024-09-09T09:24:57Z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d82ff796f8549e7b48b0e43c70930a6">
    <vt:lpwstr>Suomi|88d960e6-e76c-48a2-b607-f1600797b640</vt:lpwstr>
  </property>
  <property fmtid="{D5CDD505-2E9C-101B-9397-08002B2CF9AE}" pid="3" name="SaTyDocumentQuartal">
    <vt:lpwstr/>
  </property>
  <property fmtid="{D5CDD505-2E9C-101B-9397-08002B2CF9AE}" pid="4" name="ContentTypeId">
    <vt:lpwstr>0x010100FB4C6AB7F4ADAA4ABC48D93214FE8FD2</vt:lpwstr>
  </property>
  <property fmtid="{D5CDD505-2E9C-101B-9397-08002B2CF9AE}" pid="5" name="eb88049090c34051aae092bae2056bc2">
    <vt:lpwstr>Mallipohja|8556560e-d2f7-4107-a309-72029ebfa072</vt:lpwstr>
  </property>
  <property fmtid="{D5CDD505-2E9C-101B-9397-08002B2CF9AE}" pid="6" name="SaTyDocumentLanguage">
    <vt:lpwstr>1;#Suomi|88d960e6-e76c-48a2-b607-f1600797b640</vt:lpwstr>
  </property>
  <property fmtid="{D5CDD505-2E9C-101B-9397-08002B2CF9AE}" pid="7" name="SaTyTosKeywords">
    <vt:lpwstr>3;#Mallipohja|8556560e-d2f7-4107-a309-72029ebfa072</vt:lpwstr>
  </property>
  <property fmtid="{D5CDD505-2E9C-101B-9397-08002B2CF9AE}" pid="8" name="SaTyDocumentOtherTag">
    <vt:lpwstr/>
  </property>
  <property fmtid="{D5CDD505-2E9C-101B-9397-08002B2CF9AE}" pid="9" name="SaTyDocumentOrganisation">
    <vt:lpwstr/>
  </property>
  <property fmtid="{D5CDD505-2E9C-101B-9397-08002B2CF9AE}" pid="10" name="SaTyDocumentMonth">
    <vt:lpwstr/>
  </property>
</Properties>
</file>