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Masters/slideMaster2.xml" ContentType="application/vnd.openxmlformats-officedocument.presentationml.slide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notesSlides/notesSlide3.xml" ContentType="application/vnd.openxmlformats-officedocument.presentationml.notesSlide+xml"/>
  <Override PartName="/ppt/slides/slide5.xml" ContentType="application/vnd.openxmlformats-officedocument.presentationml.slide+xml"/>
  <Override PartName="/ppt/notesSlides/notesSlide4.xml" ContentType="application/vnd.openxmlformats-officedocument.presentationml.notesSlide+xml"/>
  <Override PartName="/ppt/slides/slide6.xml" ContentType="application/vnd.openxmlformats-officedocument.presentationml.slide+xml"/>
  <Override PartName="/ppt/notesSlides/notesSlide5.xml" ContentType="application/vnd.openxmlformats-officedocument.presentationml.notesSlide+xml"/>
  <Override PartName="/ppt/slides/slide7.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notesSlides/notesSlide8.xml" ContentType="application/vnd.openxmlformats-officedocument.presentationml.notesSlide+xml"/>
  <Override PartName="/ppt/tags/tag1.xml" ContentType="application/vnd.openxmlformats-officedocument.presentationml.tags+xml"/>
  <Override PartName="/ppt/slides/slide10.xml" ContentType="application/vnd.openxmlformats-officedocument.presentationml.slide+xml"/>
  <Override PartName="/ppt/notesSlides/notesSlide9.xml" ContentType="application/vnd.openxmlformats-officedocument.presentationml.notesSlide+xml"/>
  <Override PartName="/ppt/slides/slide11.xml" ContentType="application/vnd.openxmlformats-officedocument.presentationml.slide+xml"/>
  <Override PartName="/ppt/notesSlides/notesSlide10.xml" ContentType="application/vnd.openxmlformats-officedocument.presentationml.notesSlide+xml"/>
  <Override PartName="/ppt/tags/tag2.xml" ContentType="application/vnd.openxmlformats-officedocument.presentationml.tags+xml"/>
  <Override PartName="/ppt/slides/slide12.xml" ContentType="application/vnd.openxmlformats-officedocument.presentationml.slide+xml"/>
  <Override PartName="/ppt/notesSlides/notesSlide11.xml" ContentType="application/vnd.openxmlformats-officedocument.presentationml.notesSlide+xml"/>
  <Override PartName="/ppt/slides/slide13.xml" ContentType="application/vnd.openxmlformats-officedocument.presentationml.slide+xml"/>
  <Override PartName="/ppt/notesSlides/notesSlide12.xml" ContentType="application/vnd.openxmlformats-officedocument.presentationml.notesSlide+xml"/>
  <Override PartName="/ppt/slides/slide14.xml" ContentType="application/vnd.openxmlformats-officedocument.presentationml.slide+xml"/>
  <Override PartName="/ppt/notesSlides/notesSlide13.xml" ContentType="application/vnd.openxmlformats-officedocument.presentationml.notesSlide+xml"/>
  <Override PartName="/ppt/tags/tag3.xml" ContentType="application/vnd.openxmlformats-officedocument.presentationml.tags+xml"/>
  <Override PartName="/ppt/slides/slide15.xml" ContentType="application/vnd.openxmlformats-officedocument.presentationml.slide+xml"/>
  <Override PartName="/ppt/notesSlides/notesSlide14.xml" ContentType="application/vnd.openxmlformats-officedocument.presentationml.notesSlide+xml"/>
  <Override PartName="/ppt/slides/slide16.xml" ContentType="application/vnd.openxmlformats-officedocument.presentationml.slide+xml"/>
  <Override PartName="/ppt/notesSlides/notesSlide15.xml" ContentType="application/vnd.openxmlformats-officedocument.presentationml.notesSlide+xml"/>
  <Override PartName="/ppt/slides/slide17.xml" ContentType="application/vnd.openxmlformats-officedocument.presentationml.slide+xml"/>
  <Override PartName="/ppt/notesSlides/notesSlide16.xml" ContentType="application/vnd.openxmlformats-officedocument.presentationml.notesSlide+xml"/>
  <Override PartName="/ppt/slides/slide18.xml" ContentType="application/vnd.openxmlformats-officedocument.presentationml.slide+xml"/>
  <Override PartName="/ppt/notesSlides/notesSlide17.xml" ContentType="application/vnd.openxmlformats-officedocument.presentationml.notesSlide+xml"/>
  <Override PartName="/ppt/slides/slide19.xml" ContentType="application/vnd.openxmlformats-officedocument.presentationml.slide+xml"/>
  <Override PartName="/ppt/notesSlides/notesSlide18.xml" ContentType="application/vnd.openxmlformats-officedocument.presentationml.notesSlide+xml"/>
  <Override PartName="/ppt/slides/slide20.xml" ContentType="application/vnd.openxmlformats-officedocument.presentationml.slide+xml"/>
  <Override PartName="/ppt/notesMasters/notesMaster1.xml" ContentType="application/vnd.openxmlformats-officedocument.presentationml.notesMaster+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6"/>
  </p:notesMasterIdLst>
  <p:sldIdLst>
    <p:sldId id="260" r:id="rId4"/>
    <p:sldId id="354" r:id="rId5"/>
    <p:sldId id="261" r:id="rId7"/>
    <p:sldId id="357" r:id="rId8"/>
    <p:sldId id="358" r:id="rId9"/>
    <p:sldId id="356" r:id="rId10"/>
    <p:sldId id="360" r:id="rId11"/>
    <p:sldId id="361" r:id="rId12"/>
    <p:sldId id="363" r:id="rId13"/>
    <p:sldId id="365" r:id="rId14"/>
    <p:sldId id="366" r:id="rId15"/>
    <p:sldId id="364" r:id="rId16"/>
    <p:sldId id="371" r:id="rId17"/>
    <p:sldId id="375" r:id="rId18"/>
    <p:sldId id="376" r:id="rId19"/>
    <p:sldId id="362" r:id="rId20"/>
    <p:sldId id="377" r:id="rId21"/>
    <p:sldId id="379" r:id="rId22"/>
    <p:sldId id="378" r:id="rId23"/>
    <p:sldId id="353" r:id="rId24"/>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B5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snapToGrid="0" showGuides="1">
      <p:cViewPr>
        <p:scale>
          <a:sx n="100" d="100"/>
          <a:sy n="100" d="100"/>
        </p:scale>
        <p:origin x="-72" y="66"/>
      </p:cViewPr>
      <p:guideLst>
        <p:guide orient="horz" pos="2160"/>
        <p:guide pos="29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26" Type="http://schemas.openxmlformats.org/officeDocument/2006/relationships/viewProps" Target="viewProps.xml"/><Relationship Id="rId18" Type="http://schemas.openxmlformats.org/officeDocument/2006/relationships/slide" Target="slides/slide14.xml"/><Relationship Id="rId13" Type="http://schemas.openxmlformats.org/officeDocument/2006/relationships/slide" Target="slides/slide9.xml"/><Relationship Id="rId3" Type="http://schemas.openxmlformats.org/officeDocument/2006/relationships/slideMaster" Target="slideMasters/slideMaster2.xml"/><Relationship Id="rId21" Type="http://schemas.openxmlformats.org/officeDocument/2006/relationships/slide" Target="slides/slide17.xml"/><Relationship Id="rId7" Type="http://schemas.openxmlformats.org/officeDocument/2006/relationships/slide" Target="slides/slide3.xml"/><Relationship Id="rId25" Type="http://schemas.openxmlformats.org/officeDocument/2006/relationships/presProps" Target="presProps.xml"/><Relationship Id="rId17" Type="http://schemas.openxmlformats.org/officeDocument/2006/relationships/slide" Target="slides/slide13.xml"/><Relationship Id="rId12" Type="http://schemas.openxmlformats.org/officeDocument/2006/relationships/slide" Target="slides/slide8.xml"/><Relationship Id="rId20" Type="http://schemas.openxmlformats.org/officeDocument/2006/relationships/slide" Target="slides/slide16.xml"/><Relationship Id="rId2" Type="http://schemas.openxmlformats.org/officeDocument/2006/relationships/theme" Target="theme/theme1.xml"/><Relationship Id="rId16" Type="http://schemas.openxmlformats.org/officeDocument/2006/relationships/slide" Target="slides/slide12.xml"/><Relationship Id="rId29" Type="http://schemas.openxmlformats.org/officeDocument/2006/relationships/customXml" Target="../customXml/item2.xml"/><Relationship Id="rId6" Type="http://schemas.openxmlformats.org/officeDocument/2006/relationships/notesMaster" Target="notesMasters/notesMaster1.xml"/><Relationship Id="rId24" Type="http://schemas.openxmlformats.org/officeDocument/2006/relationships/slide" Target="slides/slide20.xml"/><Relationship Id="rId11" Type="http://schemas.openxmlformats.org/officeDocument/2006/relationships/slide" Target="slides/slide7.xml"/><Relationship Id="rId1" Type="http://schemas.openxmlformats.org/officeDocument/2006/relationships/slideMaster" Target="slideMasters/slideMaster1.xml"/><Relationship Id="rId5" Type="http://schemas.openxmlformats.org/officeDocument/2006/relationships/slide" Target="slides/slide2.xml"/><Relationship Id="rId23" Type="http://schemas.openxmlformats.org/officeDocument/2006/relationships/slide" Target="slides/slide19.xml"/><Relationship Id="rId15" Type="http://schemas.openxmlformats.org/officeDocument/2006/relationships/slide" Target="slides/slide11.xml"/><Relationship Id="rId28" Type="http://schemas.openxmlformats.org/officeDocument/2006/relationships/customXml" Target="../customXml/item1.xml"/><Relationship Id="rId19" Type="http://schemas.openxmlformats.org/officeDocument/2006/relationships/slide" Target="slides/slide15.xml"/><Relationship Id="rId10" Type="http://schemas.openxmlformats.org/officeDocument/2006/relationships/slide" Target="slides/slide6.xml"/><Relationship Id="rId9" Type="http://schemas.openxmlformats.org/officeDocument/2006/relationships/slide" Target="slides/slide5.xml"/><Relationship Id="rId4" Type="http://schemas.openxmlformats.org/officeDocument/2006/relationships/slide" Target="slides/slide1.xml"/><Relationship Id="rId27" Type="http://schemas.openxmlformats.org/officeDocument/2006/relationships/tableStyles" Target="tableStyles.xml"/><Relationship Id="rId22" Type="http://schemas.openxmlformats.org/officeDocument/2006/relationships/slide" Target="slides/slide18.xml"/><Relationship Id="rId14" Type="http://schemas.openxmlformats.org/officeDocument/2006/relationships/slide" Target="slides/slide10.xml"/><Relationship Id="rId30"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VDES, as an upgrade system of AIS, not only provides ship-collision avoidance function, but also provides data communication function. From 2015 to now, China has carried out a series of exploratory studies and made some achievements. The VDES system demonstration and validation project implemented in 2016, has completed the physical radio frequency channel test for applications of AIS, ASM and VDE, realized modulation and demodulation algorithm and validate its effectiveness, and developed VDES base station, ship-borne prototype and related software.</a:t>
            </a:r>
            <a:endParaRPr lang="zh-CN" altLang="en-US"/>
          </a:p>
          <a:p>
            <a:r>
              <a:rPr lang="zh-CN" altLang="en-US"/>
              <a:t>On this basis, the China Maritime Safety Administration (MSA) has constructed a VDES communication network consisting of VDES shore-based station, VDES system management center and VDES ship-based equipment in the Bohai Bay region from 2018 to 2019. The VDES communication system has been tested using the shore-base station and the ship-based equipment.</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en-US" altLang="zh-CN"/>
              <a:t>The actual data transmission rates in three bandwidth modes of VDE channel have been tested. When the transmission distance is 24 km, the test results show that the effective transmission rate is 5.07 kbps in 25kHz bandwidth, 11.05kbps in 50kHz bandwidth and 21.66kbps in 100kHz bandwidth.</a:t>
            </a:r>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出航测试主要测试船舶在不同距离、不同状态下VDES系统功能及性能情况。测试过程中，VDES岸站和船站分别发送数据并记录接收情况以统计丢包率，以在实际工况下验证VDES船岸终端设备的部分功能及性能，检验VDES船岸终端设备工作的稳定性，同时推算实际工况下VDES船站与岸站的通信距离极限。</a:t>
            </a:r>
            <a:endParaRPr lang="zh-CN" altLang="en-US"/>
          </a:p>
          <a:p>
            <a:r>
              <a:rPr lang="zh-CN" altLang="en-US"/>
              <a:t>The voyage test mainly aimed to test the functions and performance of VDES system in different distances and different states. During the test, the VDES shore station and the ship station sent data and recorded the receiving situation to calculate PER, so as to verify the partial functions and performance of VDES ship and shore terminal equipment under the actual working conditions, check the working stability of the VDES ship and shore terminal equipment, and calculate the communication distance limit between the VDES ship station and shore station under the actual working conditions.</a:t>
            </a:r>
            <a:endParaRPr lang="zh-CN" altLang="en-US"/>
          </a:p>
          <a:p>
            <a:endParaRPr lang="zh-CN" altLang="en-US"/>
          </a:p>
          <a:p>
            <a:r>
              <a:rPr lang="zh-CN" altLang="en-US"/>
              <a:t>岸基基站安装在A点，位于VTS交管中心。船站设备安装在海巡152船上。船舶航行轨迹如图所示，从A点以5节航速行驶至B点（距离A点3.5nm），再以9节航速行驶至C点（距离A点14.4nm）。期间以广播测试结合寻址测试检测不同信道的通信能力和接收灵敏度。之后，船舶按原方案返回，重复C点、B点、A点过程，继续测试。</a:t>
            </a:r>
            <a:endParaRPr lang="zh-CN" altLang="en-US"/>
          </a:p>
          <a:p>
            <a:r>
              <a:rPr lang="zh-CN" altLang="en-US"/>
              <a:t>The shore based base station is installed at point a, which is located in the VTS traffic control center. The ship station equipment is installed on the Haixun 152 ship. The ship's trajectory shows that it travels from point A to point B at 5 knots (3.5 nm from point A) and then to point C at 9 knots (14.4 nm from point A).During this period, the broadcasting test combined with addressing test is used to detect the communication capability and reception sensitivity of different channels.After that, the ship returns according to the original plan, repeats the process of point C, point B, point A, and continues the test.</a:t>
            </a:r>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a:p>
            <a:r>
              <a:rPr lang="zh-CN" altLang="en-US"/>
              <a:t>为了测试不同类型消息的收发情况，在测试前对船站和岸站发送的报文消息进行了设计，包括AIS、ASM和VDE报文。</a:t>
            </a:r>
            <a:endParaRPr lang="zh-CN" altLang="en-US"/>
          </a:p>
          <a:p>
            <a:r>
              <a:rPr lang="zh-CN" altLang="en-US"/>
              <a:t>具体报文设计和报文交互流程参见建议案3.2节。</a:t>
            </a:r>
            <a:endParaRPr lang="zh-CN" altLang="en-US"/>
          </a:p>
          <a:p>
            <a:r>
              <a:rPr lang="zh-CN" altLang="en-US"/>
              <a:t>In order to test the sending and receiving of different types of messages, the message sent by ship station and shore station was designed before the test, including AIS, ASM and VDE message.</a:t>
            </a:r>
            <a:endParaRPr lang="zh-CN" altLang="en-US"/>
          </a:p>
          <a:p>
            <a:endParaRPr lang="zh-CN" altLang="en-US"/>
          </a:p>
          <a:p>
            <a:r>
              <a:rPr lang="zh-CN" altLang="en-US"/>
              <a:t>Detailed message design and message interaction process can be found in Section 3.2 of Proposal.</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a:p>
            <a:r>
              <a:rPr lang="zh-CN" altLang="en-US"/>
              <a:t>The test results are shown in the following table:</a:t>
            </a:r>
            <a:endParaRPr lang="zh-CN" altLang="en-US"/>
          </a:p>
          <a:p>
            <a:endParaRPr lang="zh-CN" altLang="en-US"/>
          </a:p>
          <a:p>
            <a:r>
              <a:rPr lang="zh-CN" altLang="en-US"/>
              <a:t>由测试结果可知，ASM和VDE信道的丢包率均小于20%，符合标准中要求。AIS信道的丢包率比标准中要求的略高，原因主要在于一些船舶安装的AIS设备在发送消息时并没有严格按照标准中规定的方式进行时隙选择，从而造成时隙冲突的现象。在发生时隙冲突时，接收端在接收信号时，在该时隙内，只能正确解调出信号强度较强的AIS消息。</a:t>
            </a:r>
            <a:endParaRPr lang="zh-CN" altLang="en-US"/>
          </a:p>
          <a:p>
            <a:r>
              <a:rPr lang="zh-CN" altLang="en-US"/>
              <a:t>According to the test results, the PER of ASM and VDE channels is less than 20%, which meets the requirements in the standard. The PER of AIS channel is slightly higher than that required in the standard. The main reason is that the selection of time slot for some AIS equipment installed on ships did not in strict accordance with the standard when sending messages, resulting in the phenomenon of time slot conflicts. In case of time slot conflicts, only AIS messages with stronger signal strength can be correctly demodulated at the receiver side.</a:t>
            </a:r>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出航测试接收信号强度及理论计算结果如图所示：</a:t>
            </a:r>
            <a:endParaRPr lang="zh-CN" altLang="en-US"/>
          </a:p>
          <a:p>
            <a:r>
              <a:rPr lang="zh-CN" altLang="en-US"/>
              <a:t>The received signal strength on the voyage test and theoretical calculation results are shown in the following figure:</a:t>
            </a:r>
            <a:endParaRPr lang="zh-CN" altLang="en-US"/>
          </a:p>
          <a:p>
            <a:endParaRPr lang="zh-CN" altLang="en-US"/>
          </a:p>
          <a:p>
            <a:r>
              <a:rPr lang="zh-CN" altLang="en-US"/>
              <a:t>其中绿色为根据海上船舶损耗计算公式推算的理论VDES设备接收信号强度与传输距离的变化曲线，蓝色为此次随航测试VDES设备接收信号强度与传输距离的变化曲线，与理论变化曲线存在3dB左右的差异，该差异一方面是由海上多径造成，另一方面是由发射信号波动造成，根据ITU-R M.2092标准，发射机功率允许存在±1.5dB的偏差，接近正常偏差范围。</a:t>
            </a:r>
            <a:endParaRPr lang="zh-CN" altLang="en-US"/>
          </a:p>
          <a:p>
            <a:r>
              <a:rPr lang="zh-CN" altLang="en-US"/>
              <a:t>The green line represents the function of the received signal strength and transmission distance of the theoretical VDES equipment calculated according to the calculation formula of marine ship loss, and the blue line represents the received signal strength and transmission distance of the VDES equipment during the navigation test, which is about 3 dB different from the theoretical curve. On the one hand, the difference is caused by the maritime multipath, on the other hand, it is caused by the fluctuation of the transmitted signal. According to ITU-R M.2092 standard, the transmitter power is allowed to have a deviation of ± 1.5dB, which is close to the normal deviation range.</a:t>
            </a:r>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受限于船舶作业航行距离的影响，此次测试未能测得实际通信极限距离，但是通过计算，可推算出理论最大通信距离。</a:t>
            </a:r>
            <a:endParaRPr lang="zh-CN" altLang="en-US"/>
          </a:p>
          <a:p>
            <a:r>
              <a:rPr lang="zh-CN" altLang="en-US"/>
              <a:t>Limited by the influence of the ship's operating distance, the actual communication limit distance could not be measured in this test, but the theoretical maximum communication distance can be calculated.</a:t>
            </a:r>
            <a:endParaRPr lang="zh-CN" altLang="en-US"/>
          </a:p>
          <a:p>
            <a:endParaRPr lang="zh-CN" altLang="en-US"/>
          </a:p>
          <a:p>
            <a:r>
              <a:rPr lang="zh-CN" altLang="en-US"/>
              <a:t>岸站天线高度为70米，船站天线高度为15米，发射信号频率约为162MHz左右。可计算出AIS信道和ASM信道通信距离为92km即60海里。对于VDE信道来说，当使用100KHz带宽、16QAM调制方式进行发送时，接收灵敏度按照标准-96dB计算的话，可计算出VDE信道理论通信距离为31海里。</a:t>
            </a:r>
            <a:endParaRPr lang="zh-CN" altLang="en-US"/>
          </a:p>
          <a:p>
            <a:r>
              <a:rPr lang="zh-CN" altLang="en-US"/>
              <a:t>The antenna height of shore station is 70 meters, and that of ship station is 15 meters. The transmitting signal frequency is about 162MHz. It can be calculated that the communication distance between AIS channel and ASM channel is 92km, namely 60 nautical miles. For VDE channel, when transmitting with 100kHz bandwidth and 16QAM modulation mode, the theoretical communication distance of VDE channel can be calculated as 31 nautical miles if the sensitivity is calculated according to the standard - 96dB.</a:t>
            </a:r>
            <a:endParaRPr lang="zh-CN" altLang="en-US"/>
          </a:p>
          <a:p>
            <a:endParaRPr lang="zh-CN" altLang="en-US"/>
          </a:p>
          <a:p>
            <a:r>
              <a:rPr lang="zh-CN" altLang="en-US"/>
              <a:t>当使用100KHz带宽、QPSK调制方式进行发送时，接收灵敏度按照标准-104dB计算的话，可计算出VDE信道理论通信距离为50海里。</a:t>
            </a:r>
            <a:endParaRPr lang="zh-CN" altLang="en-US"/>
          </a:p>
          <a:p>
            <a:r>
              <a:rPr lang="zh-CN" altLang="en-US"/>
              <a:t>When using 100KHz bandwidth and QPSK modulation, the longest theoretical communication distance of the VDE channel can be calculated to 50 nautical miles if the sensitivity is 104dB.当使用</a:t>
            </a:r>
            <a:endParaRPr lang="zh-CN" altLang="en-US"/>
          </a:p>
          <a:p>
            <a:endParaRPr lang="zh-CN" altLang="en-US"/>
          </a:p>
          <a:p>
            <a:r>
              <a:rPr lang="zh-CN" altLang="en-US"/>
              <a:t>25KHz带宽、QPSK调制方式进行发送时，接收灵敏度按照标准-110dB计算的话，可计算出VDE信道理论极限通信距离为70海里。</a:t>
            </a:r>
            <a:endParaRPr lang="zh-CN" altLang="en-US"/>
          </a:p>
          <a:p>
            <a:r>
              <a:rPr lang="zh-CN" altLang="en-US"/>
              <a:t>Whereas, when using 25KHz bandwidth and QPSK modulation, the longest theoretical communication distance is 70 nautical miles if the sensitivity is 110dB.</a:t>
            </a:r>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中国北方海区的VDES工程建设和相关测试结果，验证了ITU-R M.2092-0建议书提供的VDES相关技术特性和功能：</a:t>
            </a:r>
            <a:endParaRPr lang="zh-CN" altLang="en-US"/>
          </a:p>
          <a:p>
            <a:r>
              <a:rPr lang="zh-CN" altLang="en-US"/>
              <a:t>The VDES project construction and related test results in the North China Sea Area verify VDES technical features and functions provided by ITU-R M.2092-0 proposal:</a:t>
            </a:r>
            <a:endParaRPr lang="zh-CN" altLang="en-US"/>
          </a:p>
          <a:p>
            <a:endParaRPr lang="zh-CN" altLang="en-US"/>
          </a:p>
          <a:p>
            <a:r>
              <a:rPr lang="zh-CN" altLang="en-US"/>
              <a:t>（1）研发的VDES岸基基站和船载设备，参照建议书中应用特定消息（ASM）信道的技术特性、VDE-地面的技术特性，基本满足建议案技术指标；</a:t>
            </a:r>
            <a:endParaRPr lang="zh-CN" altLang="en-US"/>
          </a:p>
          <a:p>
            <a:r>
              <a:rPr lang="zh-CN" altLang="en-US"/>
              <a:t>（2）系统设计采用建议书提供的关于信道划分、信号捕获、调制解调等技术，在功能应用上参照建议书提供的访问控制、数据链路业务和链路管理等技术，通过测试了解在此技术特性下VDES系统的运行性能；</a:t>
            </a:r>
            <a:endParaRPr lang="zh-CN" altLang="en-US"/>
          </a:p>
          <a:p>
            <a:r>
              <a:rPr lang="zh-CN" altLang="en-US"/>
              <a:t>（3）系统所开发的设备和应用软件系统，验证了链路层、网络层和传输层协议的技术可行性；</a:t>
            </a:r>
            <a:endParaRPr lang="zh-CN" altLang="en-US"/>
          </a:p>
          <a:p>
            <a:r>
              <a:rPr lang="zh-CN" altLang="en-US"/>
              <a:t>（4）验证VDES设备的接收信号强度在不同距离下与理论计算相符合；</a:t>
            </a:r>
            <a:endParaRPr lang="zh-CN" altLang="en-US"/>
          </a:p>
          <a:p>
            <a:r>
              <a:rPr lang="zh-CN" altLang="en-US"/>
              <a:t>（5）相同环境条件下，VDE信道的高传输速率工作模式通信距离低于低传输速率工作模式；</a:t>
            </a:r>
            <a:endParaRPr lang="zh-CN" altLang="en-US"/>
          </a:p>
          <a:p>
            <a:r>
              <a:rPr lang="zh-CN" altLang="en-US"/>
              <a:t>（6）不规范AIS船台对AIS信道的影响非常明显。</a:t>
            </a:r>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中国北方海区的VDES工程建设和相关测试结果，验证了ITU-R M.2092-0建议书提供的VDES相关技术特性和功能：</a:t>
            </a:r>
            <a:endParaRPr lang="zh-CN" altLang="en-US"/>
          </a:p>
          <a:p>
            <a:r>
              <a:rPr lang="zh-CN" altLang="en-US"/>
              <a:t>The VDES project construction and related test results in the North China Sea Area verify VDES technical features and functions provided by ITU-R M.2092-0 proposal:</a:t>
            </a:r>
            <a:endParaRPr lang="zh-CN" altLang="en-US"/>
          </a:p>
          <a:p>
            <a:endParaRPr lang="zh-CN" altLang="en-US"/>
          </a:p>
          <a:p>
            <a:r>
              <a:rPr lang="zh-CN" altLang="en-US"/>
              <a:t>（1）研发的VDES岸基基站和船载设备，参照建议书中应用特定消息（ASM）信道的技术特性、VDE-地面的技术特性，基本满足建议案技术指标；</a:t>
            </a:r>
            <a:endParaRPr lang="zh-CN" altLang="en-US"/>
          </a:p>
          <a:p>
            <a:r>
              <a:rPr lang="zh-CN" altLang="en-US"/>
              <a:t>（2）系统设计采用建议书提供的关于信道划分、信号捕获、调制解调等技术，在功能应用上参照建议书提供的访问控制、数据链路业务和链路管理等技术，通过测试了解在此技术特性下VDES系统的运行性能；</a:t>
            </a:r>
            <a:endParaRPr lang="zh-CN" altLang="en-US"/>
          </a:p>
          <a:p>
            <a:r>
              <a:rPr lang="zh-CN" altLang="en-US"/>
              <a:t>（3）系统所开发的设备和应用软件系统，验证了链路层、网络层和传输层协议的技术可行性；</a:t>
            </a:r>
            <a:endParaRPr lang="zh-CN" altLang="en-US"/>
          </a:p>
          <a:p>
            <a:r>
              <a:rPr lang="zh-CN" altLang="en-US"/>
              <a:t>（4）验证VDES设备的接收信号强度在不同距离下与理论计算相符合；</a:t>
            </a:r>
            <a:endParaRPr lang="zh-CN" altLang="en-US"/>
          </a:p>
          <a:p>
            <a:r>
              <a:rPr lang="zh-CN" altLang="en-US"/>
              <a:t>（5）相同环境条件下，VDE信道的高传输速率工作模式通信距离低于低传输速率工作模式；</a:t>
            </a:r>
            <a:endParaRPr lang="zh-CN" altLang="en-US"/>
          </a:p>
          <a:p>
            <a:r>
              <a:rPr lang="zh-CN" altLang="en-US"/>
              <a:t>（6）不规范AIS船台对AIS信道的影响非常明显。</a:t>
            </a:r>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敬邀委员会和兴趣方考虑本案所提供的信息和数据，并对中国北方海区VDES示范系统在后期优化、建设、推广应用提供指导意见。</a:t>
            </a:r>
            <a:endParaRPr lang="zh-CN" altLang="en-US"/>
          </a:p>
          <a:p>
            <a:r>
              <a:rPr lang="zh-CN" altLang="en-US">
                <a:sym typeface="+mn-ea"/>
              </a:rPr>
              <a:t>We sincerely invite the Committee and interested parties to consider the information and data provided by this proposal, and to provide guidance for the later optimization, construction, promotion and application of the VDES demonstration system in the North China Sea Area.</a:t>
            </a:r>
            <a:endParaRPr lang="zh-CN" altLang="en-US"/>
          </a:p>
          <a:p>
            <a:endParaRPr lang="zh-CN" altLang="en-US"/>
          </a:p>
          <a:p>
            <a:r>
              <a:rPr lang="zh-CN" altLang="en-US"/>
              <a:t>敬邀委员会和兴趣方利用本项目所搭建系统平台，开展多方合作，进行VDES系统应用的进一步测试和研究。</a:t>
            </a:r>
            <a:endParaRPr lang="zh-CN" altLang="en-US"/>
          </a:p>
          <a:p>
            <a:r>
              <a:rPr lang="zh-CN" altLang="en-US"/>
              <a:t>We sincerely invite the Committee and interested parties to make use of the system platform built by the project to carry out multi-party cooperation to further test and research the application of VDES system.</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dirty="0">
                <a:sym typeface="+mn-ea"/>
              </a:rPr>
              <a:t>In the construction project of VDES in the northern sea area of China, VDES shore-based stations were built in Tianjin port, Caofeidian port and Huanghua port in Bohai Bay. The stations are controlled by the VDES shore-based management center through optical fiber network. The shore-based stations can communicate with the ship-borne VDES equipment. The project realizes the communication on AIS, ASM and VDE channels between ship-borne equipment and shore-based station, which can be used as a mean to realize the applications of maritime safety information, navigation mark and electronic chart.</a:t>
            </a:r>
            <a:endParaRPr lang="zh-CN" altLang="en-US" dirty="0"/>
          </a:p>
          <a:p>
            <a:r>
              <a:rPr lang="zh-CN" altLang="en-US"/>
              <a:t>VDES hardware platform is mainly composed of transceiver switch, TDMA transmitter supporting AIS, ASM and VDE, TDMA receiver supporting AIS, ASM and VDE, GNSS receiver and controller. The VDES hardware platform configured with VDES base station controller form VDES shore-based station equipment.</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dirty="0">
                <a:sym typeface="+mn-ea"/>
              </a:rPr>
              <a:t>The base station management software follows the overall system architecture, is divided into service layer, interface layer and application layer. The system functions include equipment management and monitoring management. Equipment management includes equipment control management, broadcast control management and antenna control; monitoring management includes radio monitoring and equipment performance monitoring. The software architecture is shown in the figure below.</a:t>
            </a:r>
            <a:endParaRPr lang="zh-CN" altLang="en-US" dirty="0">
              <a:sym typeface="+mn-ea"/>
            </a:endParaRPr>
          </a:p>
          <a:p>
            <a:endParaRPr lang="zh-CN" altLang="en-US" dirty="0">
              <a:sym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dirty="0">
                <a:sym typeface="+mn-ea"/>
              </a:rPr>
              <a:t>The system functions of information dissemination software include dynamic broadcast of AIDS to navigation, chart correction broadcast, hydrometeorological broadcast and statistical analysis. Its architecture is as follows</a:t>
            </a:r>
            <a:endParaRPr lang="zh-CN" altLang="en-US" dirty="0">
              <a:sym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The application software of ship-borne VDES mainly includes two parts: electronic chart module and equipment management module. The functions of electronic chart module include basic information display, S57 chart display, MSP information display, channel monitoring, time display, data and Chinese display; the functions of equipment management module include chart management and update, MSP information management, channel management, equipment configuration, data query and broadcast information setting.</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The test involves three base stations constructed in the project, one VDES base station temporarily built in Tianjin port, one VDES management center and VDES shipboard equipment.</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The test points selected for the fixed-point test are all land-based points, which were distributed in the range of 20-40 km around each base station. During the test, VDES shipborne equipment was set up at the fixed positions. Each VDES base station broadcasted ASM and VDE signals, and VDES shipborne equipment received signal data at fixed positions. The signal was analyzed and displayed through the application software of shipboard equipment. The number of received and transmitted packets was recorded and the PER is calculated. At the same time, the VDES shipborne equipment sent ASM and VDE signals with the same steps, which were received by the base stations to evaluate the communication effect of the terminal transmitting base stations. The distribution of test points is shown in the following figure:</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en-US" altLang="zh-CN"/>
              <a:t>it's the TEST RESULTS</a:t>
            </a:r>
            <a:endParaRPr lang="en-US" altLang="zh-CN"/>
          </a:p>
          <a:p>
            <a:r>
              <a:rPr lang="zh-CN" altLang="en-US"/>
              <a:t>Comprehensive comparison of PER test data (note, "-" means that the receiving end of this test did not received a valid packet)</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en-US" altLang="zh-CN"/>
              <a:t>According to the test results and data analysis, it can be seen that:</a:t>
            </a:r>
            <a:endParaRPr lang="en-US" altLang="zh-CN"/>
          </a:p>
          <a:p>
            <a:r>
              <a:rPr lang="en-US" altLang="zh-CN"/>
              <a:t>The effective transmission distance of ASM is farther than that of VDE when there is no obvious electromagnetic interference around the test site, the shielding of radio transmission path is small and the PER is relatively stable.And at the same distance, ASM has a lower PER than VDE.</a:t>
            </a:r>
            <a:endParaRPr lang="en-US" altLang="zh-CN"/>
          </a:p>
          <a:p>
            <a:r>
              <a:rPr lang="en-US" altLang="zh-CN"/>
              <a:t>In addition,under the same test conditions, ASM transmission stability is significantly higher than VDE in the presence of environmental interference or path obstruction.Under this condition, ASM has the best performance, followed by the VDE at 25kHz bandwidth and the VDE at 50kHz bandwidth.While the VDE at 100kHz bandwidth has low anti-interference ability, which is most susceptible.</a:t>
            </a:r>
            <a:endParaRPr lang="en-US" altLang="zh-CN"/>
          </a:p>
          <a:p>
            <a:r>
              <a:rPr lang="en-US" altLang="zh-CN"/>
              <a:t>Overall, under the same test conditions, regardless of the interference factors, each mode are reflected that the farther away from the base station, the higher the receiving PER.</a:t>
            </a:r>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026" name="Title Placeholder 1"/>
          <p:cNvSpPr>
            <a:spLocks noGrp="1"/>
          </p:cNvSpPr>
          <p:nvPr>
            <p:ph type="title"/>
          </p:nvPr>
        </p:nvSpPr>
        <p:spPr>
          <a:xfrm>
            <a:off x="628650" y="365125"/>
            <a:ext cx="7886700" cy="1325563"/>
          </a:xfrm>
          <a:prstGeom prst="rect">
            <a:avLst/>
          </a:prstGeom>
          <a:noFill/>
          <a:ln w="9525">
            <a:noFill/>
          </a:ln>
        </p:spPr>
        <p:txBody>
          <a:bodyPr anchor="ctr"/>
          <a:p>
            <a:pPr lvl="0"/>
            <a:r>
              <a:rPr lang="zh-CN" altLang="en-US" dirty="0"/>
              <a:t>单击此处编辑母版标题样式</a:t>
            </a:r>
            <a:endParaRPr lang="en-US" altLang="zh-CN" dirty="0"/>
          </a:p>
        </p:txBody>
      </p:sp>
      <p:sp>
        <p:nvSpPr>
          <p:cNvPr id="1027" name="Text Placeholder 2"/>
          <p:cNvSpPr>
            <a:spLocks noGrp="1"/>
          </p:cNvSpPr>
          <p:nvPr>
            <p:ph type="body" idx="1"/>
          </p:nvPr>
        </p:nvSpPr>
        <p:spPr>
          <a:xfrm>
            <a:off x="628650" y="1825625"/>
            <a:ext cx="7886700" cy="4351338"/>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026" name="Title Placeholder 1"/>
          <p:cNvSpPr>
            <a:spLocks noGrp="1"/>
          </p:cNvSpPr>
          <p:nvPr>
            <p:ph type="title"/>
          </p:nvPr>
        </p:nvSpPr>
        <p:spPr>
          <a:xfrm>
            <a:off x="628650" y="365125"/>
            <a:ext cx="7886700" cy="1325563"/>
          </a:xfrm>
          <a:prstGeom prst="rect">
            <a:avLst/>
          </a:prstGeom>
          <a:noFill/>
          <a:ln w="9525">
            <a:noFill/>
          </a:ln>
        </p:spPr>
        <p:txBody>
          <a:bodyPr anchor="ctr"/>
          <a:p>
            <a:pPr lvl="0"/>
            <a:r>
              <a:rPr lang="zh-CN" altLang="en-US" dirty="0"/>
              <a:t>单击此处编辑母版标题样式</a:t>
            </a:r>
            <a:endParaRPr lang="en-US" altLang="zh-CN" dirty="0"/>
          </a:p>
        </p:txBody>
      </p:sp>
      <p:sp>
        <p:nvSpPr>
          <p:cNvPr id="1027" name="Text Placeholder 2"/>
          <p:cNvSpPr>
            <a:spLocks noGrp="1"/>
          </p:cNvSpPr>
          <p:nvPr>
            <p:ph type="body" idx="1"/>
          </p:nvPr>
        </p:nvSpPr>
        <p:spPr>
          <a:xfrm>
            <a:off x="628650" y="1825625"/>
            <a:ext cx="7886700" cy="4351338"/>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B2BC0C7B-B309-4566-9693-B7D78E1EFF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image" Target="../media/image2.png"/><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3.xml"/><Relationship Id="rId3" Type="http://schemas.openxmlformats.org/officeDocument/2006/relationships/tags" Target="../tags/tag2.xml"/><Relationship Id="rId2" Type="http://schemas.openxmlformats.org/officeDocument/2006/relationships/image" Target="../media/image2.png"/><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3.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xml"/><Relationship Id="rId3" Type="http://schemas.openxmlformats.org/officeDocument/2006/relationships/tags" Target="../tags/tag3.xml"/><Relationship Id="rId2" Type="http://schemas.openxmlformats.org/officeDocument/2006/relationships/image" Target="../media/image2.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3.xml"/><Relationship Id="rId2" Type="http://schemas.openxmlformats.org/officeDocument/2006/relationships/image" Target="../media/image2.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3.xml"/><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vmlDrawing" Target="../drawings/vmlDrawing1.vml"/><Relationship Id="rId5" Type="http://schemas.openxmlformats.org/officeDocument/2006/relationships/slideLayout" Target="../slideLayouts/slideLayout13.xml"/><Relationship Id="rId4" Type="http://schemas.openxmlformats.org/officeDocument/2006/relationships/image" Target="../media/image4.emf"/><Relationship Id="rId3" Type="http://schemas.openxmlformats.org/officeDocument/2006/relationships/oleObject" Target="../embeddings/oleObject1.bin"/><Relationship Id="rId2" Type="http://schemas.openxmlformats.org/officeDocument/2006/relationships/image" Target="../media/image2.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vmlDrawing" Target="../drawings/vmlDrawing2.vml"/><Relationship Id="rId5" Type="http://schemas.openxmlformats.org/officeDocument/2006/relationships/slideLayout" Target="../slideLayouts/slideLayout13.xml"/><Relationship Id="rId4" Type="http://schemas.openxmlformats.org/officeDocument/2006/relationships/image" Target="../media/image5.emf"/><Relationship Id="rId3" Type="http://schemas.openxmlformats.org/officeDocument/2006/relationships/oleObject" Target="../embeddings/oleObject2.bin"/><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2.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image" Target="../media/image2.png"/><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image" Target="../media/image6.emf"/><Relationship Id="rId2" Type="http://schemas.openxmlformats.org/officeDocument/2006/relationships/image" Target="../media/image2.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3.xml"/><Relationship Id="rId3" Type="http://schemas.openxmlformats.org/officeDocument/2006/relationships/tags" Target="../tags/tag1.xml"/><Relationship Id="rId2" Type="http://schemas.openxmlformats.org/officeDocument/2006/relationships/image" Target="../media/image2.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50" name="图片 3"/>
          <p:cNvPicPr>
            <a:picLocks noChangeAspect="1"/>
          </p:cNvPicPr>
          <p:nvPr/>
        </p:nvPicPr>
        <p:blipFill>
          <a:blip r:embed="rId1"/>
          <a:stretch>
            <a:fillRect/>
          </a:stretch>
        </p:blipFill>
        <p:spPr>
          <a:xfrm>
            <a:off x="0" y="0"/>
            <a:ext cx="9144000" cy="6858000"/>
          </a:xfrm>
          <a:prstGeom prst="rect">
            <a:avLst/>
          </a:prstGeom>
          <a:noFill/>
          <a:ln w="9525">
            <a:noFill/>
          </a:ln>
        </p:spPr>
      </p:pic>
      <p:sp>
        <p:nvSpPr>
          <p:cNvPr id="2051" name="矩形 4"/>
          <p:cNvSpPr/>
          <p:nvPr/>
        </p:nvSpPr>
        <p:spPr>
          <a:xfrm>
            <a:off x="731520" y="1208405"/>
            <a:ext cx="7830820" cy="2584450"/>
          </a:xfrm>
          <a:prstGeom prst="rect">
            <a:avLst/>
          </a:prstGeom>
          <a:noFill/>
          <a:ln w="9525">
            <a:noFill/>
          </a:ln>
        </p:spPr>
        <p:txBody>
          <a:bodyPr wrap="square">
            <a:spAutoFit/>
          </a:bodyPr>
          <a:p>
            <a:pPr algn="ctr">
              <a:lnSpc>
                <a:spcPct val="150000"/>
              </a:lnSpc>
            </a:pPr>
            <a:r>
              <a:rPr sz="3600" b="1" dirty="0">
                <a:solidFill>
                  <a:schemeClr val="accent1">
                    <a:lumMod val="75000"/>
                  </a:schemeClr>
                </a:solidFill>
                <a:latin typeface="Arial Rounded MT Bold" panose="020F0704030504030204" charset="0"/>
                <a:ea typeface="黑体" panose="02010609060101010101" pitchFamily="49" charset="-122"/>
                <a:cs typeface="Arial Rounded MT Bold" panose="020F0704030504030204" charset="0"/>
              </a:rPr>
              <a:t>Construction and Testing </a:t>
            </a:r>
            <a:endParaRPr sz="3600" b="1" dirty="0">
              <a:solidFill>
                <a:schemeClr val="accent1">
                  <a:lumMod val="75000"/>
                </a:schemeClr>
              </a:solidFill>
              <a:latin typeface="Arial Rounded MT Bold" panose="020F0704030504030204" charset="0"/>
              <a:ea typeface="黑体" panose="02010609060101010101" pitchFamily="49" charset="-122"/>
              <a:cs typeface="Arial Rounded MT Bold" panose="020F0704030504030204" charset="0"/>
            </a:endParaRPr>
          </a:p>
          <a:p>
            <a:pPr algn="ctr">
              <a:lnSpc>
                <a:spcPct val="150000"/>
              </a:lnSpc>
            </a:pPr>
            <a:r>
              <a:rPr sz="3600" b="1" dirty="0">
                <a:solidFill>
                  <a:schemeClr val="accent1">
                    <a:lumMod val="75000"/>
                  </a:schemeClr>
                </a:solidFill>
                <a:latin typeface="Arial Rounded MT Bold" panose="020F0704030504030204" charset="0"/>
                <a:ea typeface="黑体" panose="02010609060101010101" pitchFamily="49" charset="-122"/>
                <a:cs typeface="Arial Rounded MT Bold" panose="020F0704030504030204" charset="0"/>
              </a:rPr>
              <a:t>of VDES Project </a:t>
            </a:r>
            <a:br>
              <a:rPr sz="3600" b="1" dirty="0">
                <a:solidFill>
                  <a:schemeClr val="accent1">
                    <a:lumMod val="75000"/>
                  </a:schemeClr>
                </a:solidFill>
                <a:latin typeface="Arial Rounded MT Bold" panose="020F0704030504030204" charset="0"/>
                <a:ea typeface="黑体" panose="02010609060101010101" pitchFamily="49" charset="-122"/>
                <a:cs typeface="Arial Rounded MT Bold" panose="020F0704030504030204" charset="0"/>
              </a:rPr>
            </a:br>
            <a:r>
              <a:rPr sz="3600" b="1" dirty="0">
                <a:solidFill>
                  <a:schemeClr val="accent1">
                    <a:lumMod val="75000"/>
                  </a:schemeClr>
                </a:solidFill>
                <a:latin typeface="Arial Rounded MT Bold" panose="020F0704030504030204" charset="0"/>
                <a:ea typeface="黑体" panose="02010609060101010101" pitchFamily="49" charset="-122"/>
                <a:cs typeface="Arial Rounded MT Bold" panose="020F0704030504030204" charset="0"/>
              </a:rPr>
              <a:t>in North China Sea</a:t>
            </a:r>
            <a:endParaRPr sz="3600" b="1" dirty="0">
              <a:solidFill>
                <a:schemeClr val="accent1">
                  <a:lumMod val="75000"/>
                </a:schemeClr>
              </a:solidFill>
              <a:latin typeface="Arial Rounded MT Bold" panose="020F0704030504030204" charset="0"/>
              <a:ea typeface="黑体" panose="02010609060101010101" pitchFamily="49" charset="-122"/>
              <a:cs typeface="Arial Rounded MT Bold" panose="020F0704030504030204" charset="0"/>
            </a:endParaRPr>
          </a:p>
        </p:txBody>
      </p:sp>
      <p:grpSp>
        <p:nvGrpSpPr>
          <p:cNvPr id="4" name="组合 3"/>
          <p:cNvGrpSpPr/>
          <p:nvPr/>
        </p:nvGrpSpPr>
        <p:grpSpPr>
          <a:xfrm>
            <a:off x="6768465" y="4911725"/>
            <a:ext cx="2857500" cy="1164590"/>
            <a:chOff x="7478" y="7654"/>
            <a:chExt cx="4500" cy="1834"/>
          </a:xfrm>
        </p:grpSpPr>
        <p:pic>
          <p:nvPicPr>
            <p:cNvPr id="2052"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2" name="文本框 1"/>
            <p:cNvSpPr txBox="1"/>
            <p:nvPr/>
          </p:nvSpPr>
          <p:spPr>
            <a:xfrm>
              <a:off x="9176" y="7868"/>
              <a:ext cx="2802" cy="1307"/>
            </a:xfrm>
            <a:prstGeom prst="rect">
              <a:avLst/>
            </a:prstGeom>
            <a:noFill/>
          </p:spPr>
          <p:txBody>
            <a:bodyPr wrap="square" rtlCol="0">
              <a:spAutoFit/>
            </a:bodyPr>
            <a:p>
              <a:r>
                <a:rPr lang="en-US" altLang="zh-CN" sz="48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8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3" name="文本框 2"/>
            <p:cNvSpPr txBox="1"/>
            <p:nvPr/>
          </p:nvSpPr>
          <p:spPr>
            <a:xfrm>
              <a:off x="7691" y="9175"/>
              <a:ext cx="3670" cy="313"/>
            </a:xfrm>
            <a:prstGeom prst="rect">
              <a:avLst/>
            </a:prstGeom>
            <a:noFill/>
          </p:spPr>
          <p:txBody>
            <a:bodyPr wrap="square" rtlCol="0">
              <a:spAutoFit/>
            </a:bodyPr>
            <a:p>
              <a:r>
                <a:rPr lang="en-US" altLang="zh-CN" sz="700">
                  <a:solidFill>
                    <a:schemeClr val="accent1">
                      <a:lumMod val="75000"/>
                    </a:schemeClr>
                  </a:solidFill>
                </a:rPr>
                <a:t>The Navigation Guarantee Center of North China Sea</a:t>
              </a:r>
              <a:endParaRPr lang="en-US" altLang="zh-CN" sz="700">
                <a:solidFill>
                  <a:schemeClr val="accent1">
                    <a:lumMod val="75000"/>
                  </a:schemeClr>
                </a:solidFil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a:xfrm>
            <a:off x="328295" y="1825625"/>
            <a:ext cx="8642350" cy="4351655"/>
          </a:xfrm>
        </p:spPr>
        <p:txBody>
          <a:bodyPr vert="horz" wrap="square" lIns="91440" tIns="45720" rIns="91440" bIns="45720" anchor="t"/>
          <a:p>
            <a:pPr>
              <a:buClrTx/>
              <a:buSzTx/>
              <a:buFont typeface="Arial" panose="020B0604020202020204" pitchFamily="34" charset="0"/>
            </a:pPr>
            <a:r>
              <a:rPr lang="zh-CN" altLang="en-US" sz="2000" dirty="0"/>
              <a:t>The effective transmission distance of ASM is farther than that of VDE when there is no obvious electromagnetic interference around the test site, the shielding of radio transmission path is small and the PER is relatively stable.And at the same distance, ASM has a lower PER than VDE.</a:t>
            </a:r>
            <a:endParaRPr lang="zh-CN" altLang="en-US" sz="2000" dirty="0"/>
          </a:p>
          <a:p>
            <a:pPr>
              <a:buClrTx/>
              <a:buSzTx/>
              <a:buFont typeface="Arial" panose="020B0604020202020204" pitchFamily="34" charset="0"/>
            </a:pPr>
            <a:r>
              <a:rPr lang="zh-CN" altLang="en-US" sz="2000" dirty="0"/>
              <a:t>In addition,under the same test conditions, ASM transmission stability is significantly higher than VDE in the presence of environmental interference or path obstruction.Under this condition, ASM has the best performance, followed by the VDE at 25kHz bandwidth and the VDE at 50kHz bandwidth.While the VDE at 100kHz bandwidth has low anti-interference ability, which is most susceptible.</a:t>
            </a:r>
            <a:endParaRPr lang="zh-CN" altLang="en-US" sz="2000" dirty="0"/>
          </a:p>
          <a:p>
            <a:pPr>
              <a:buClrTx/>
              <a:buSzTx/>
              <a:buFont typeface="Arial" panose="020B0604020202020204" pitchFamily="34" charset="0"/>
            </a:pPr>
            <a:r>
              <a:rPr lang="zh-CN" altLang="en-US" sz="2000" dirty="0"/>
              <a:t>Overall, under the same test conditions, regardless of the interference factors, each mode are reflected that the farther away from the base station, the higher the receiving PER.</a:t>
            </a:r>
            <a:endParaRPr lang="zh-CN" altLang="en-US" sz="2000"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System tests</a:t>
            </a:r>
            <a:br>
              <a:rPr lang="zh-CN" altLang="en-US">
                <a:solidFill>
                  <a:schemeClr val="accent1">
                    <a:lumMod val="75000"/>
                  </a:schemeClr>
                </a:solidFill>
                <a:latin typeface="Arial Rounded MT Bold" panose="020F0704030504030204" charset="0"/>
                <a:cs typeface="Arial Rounded MT Bold" panose="020F0704030504030204" charset="0"/>
              </a:rPr>
            </a:br>
            <a:r>
              <a:rPr lang="zh-CN" altLang="en-US" sz="2000">
                <a:solidFill>
                  <a:schemeClr val="accent1">
                    <a:lumMod val="75000"/>
                  </a:schemeClr>
                </a:solidFill>
                <a:latin typeface="Arial Rounded MT Bold" panose="020F0704030504030204" charset="0"/>
                <a:cs typeface="Arial Rounded MT Bold" panose="020F0704030504030204" charset="0"/>
              </a:rPr>
              <a:t>                          </a:t>
            </a:r>
            <a:r>
              <a:rPr lang="en-US" altLang="zh-CN" sz="2000">
                <a:solidFill>
                  <a:schemeClr val="accent1">
                    <a:lumMod val="75000"/>
                  </a:schemeClr>
                </a:solidFill>
                <a:latin typeface="Arial Rounded MT Bold" panose="020F0704030504030204" charset="0"/>
                <a:cs typeface="Arial Rounded MT Bold" panose="020F0704030504030204" charset="0"/>
              </a:rPr>
              <a:t>----</a:t>
            </a:r>
            <a:r>
              <a:rPr lang="zh-CN" altLang="en-US" sz="2400">
                <a:solidFill>
                  <a:schemeClr val="accent1">
                    <a:lumMod val="75000"/>
                  </a:schemeClr>
                </a:solidFill>
                <a:latin typeface="Arial Rounded MT Bold" panose="020F0704030504030204" charset="0"/>
                <a:cs typeface="Arial Rounded MT Bold" panose="020F0704030504030204" charset="0"/>
              </a:rPr>
              <a:t>Data transmission test</a:t>
            </a:r>
            <a:endParaRPr lang="zh-CN" altLang="en-US" sz="2400">
              <a:solidFill>
                <a:schemeClr val="accent1">
                  <a:lumMod val="75000"/>
                </a:schemeClr>
              </a:solidFill>
              <a:latin typeface="Arial Rounded MT Bold" panose="020F0704030504030204" charset="0"/>
              <a:cs typeface="Arial Rounded MT Bold" panose="020F070403050403020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a:xfrm>
            <a:off x="328295" y="1825625"/>
            <a:ext cx="8642350" cy="4351655"/>
          </a:xfrm>
        </p:spPr>
        <p:txBody>
          <a:bodyPr vert="horz" wrap="square" lIns="91440" tIns="45720" rIns="91440" bIns="45720" anchor="t"/>
          <a:p>
            <a:pPr>
              <a:buClrTx/>
              <a:buSzTx/>
              <a:buFont typeface="Arial" panose="020B0604020202020204" pitchFamily="34" charset="0"/>
            </a:pPr>
            <a:r>
              <a:rPr lang="zh-CN" altLang="en-US" sz="2000" dirty="0"/>
              <a:t>Analysis of transmission rate of VDE channel</a:t>
            </a:r>
            <a:endParaRPr lang="zh-CN" altLang="en-US" sz="2000"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System tests</a:t>
            </a:r>
            <a:br>
              <a:rPr lang="zh-CN" altLang="en-US">
                <a:solidFill>
                  <a:schemeClr val="accent1">
                    <a:lumMod val="75000"/>
                  </a:schemeClr>
                </a:solidFill>
                <a:latin typeface="Arial Rounded MT Bold" panose="020F0704030504030204" charset="0"/>
                <a:cs typeface="Arial Rounded MT Bold" panose="020F0704030504030204" charset="0"/>
              </a:rPr>
            </a:br>
            <a:r>
              <a:rPr lang="zh-CN" altLang="en-US" sz="2000">
                <a:solidFill>
                  <a:schemeClr val="accent1">
                    <a:lumMod val="75000"/>
                  </a:schemeClr>
                </a:solidFill>
                <a:latin typeface="Arial Rounded MT Bold" panose="020F0704030504030204" charset="0"/>
                <a:cs typeface="Arial Rounded MT Bold" panose="020F0704030504030204" charset="0"/>
              </a:rPr>
              <a:t>                          </a:t>
            </a:r>
            <a:r>
              <a:rPr lang="en-US" altLang="zh-CN" sz="2000">
                <a:solidFill>
                  <a:schemeClr val="accent1">
                    <a:lumMod val="75000"/>
                  </a:schemeClr>
                </a:solidFill>
                <a:latin typeface="Arial Rounded MT Bold" panose="020F0704030504030204" charset="0"/>
                <a:cs typeface="Arial Rounded MT Bold" panose="020F0704030504030204" charset="0"/>
              </a:rPr>
              <a:t>----</a:t>
            </a:r>
            <a:r>
              <a:rPr lang="zh-CN" altLang="en-US" sz="2400">
                <a:solidFill>
                  <a:schemeClr val="accent1">
                    <a:lumMod val="75000"/>
                  </a:schemeClr>
                </a:solidFill>
                <a:latin typeface="Arial Rounded MT Bold" panose="020F0704030504030204" charset="0"/>
                <a:cs typeface="Arial Rounded MT Bold" panose="020F0704030504030204" charset="0"/>
              </a:rPr>
              <a:t>Data transmission test</a:t>
            </a:r>
            <a:endParaRPr lang="zh-CN" altLang="en-US" sz="2400">
              <a:solidFill>
                <a:schemeClr val="accent1">
                  <a:lumMod val="75000"/>
                </a:schemeClr>
              </a:solidFill>
              <a:latin typeface="Arial Rounded MT Bold" panose="020F0704030504030204" charset="0"/>
              <a:cs typeface="Arial Rounded MT Bold" panose="020F0704030504030204" charset="0"/>
            </a:endParaRPr>
          </a:p>
        </p:txBody>
      </p:sp>
      <p:graphicFrame>
        <p:nvGraphicFramePr>
          <p:cNvPr id="2" name="表格 1"/>
          <p:cNvGraphicFramePr/>
          <p:nvPr>
            <p:custDataLst>
              <p:tags r:id="rId3"/>
            </p:custDataLst>
          </p:nvPr>
        </p:nvGraphicFramePr>
        <p:xfrm>
          <a:off x="1098550" y="2757805"/>
          <a:ext cx="6421755" cy="1943100"/>
        </p:xfrm>
        <a:graphic>
          <a:graphicData uri="http://schemas.openxmlformats.org/drawingml/2006/table">
            <a:tbl>
              <a:tblPr firstRow="1" bandRow="1">
                <a:tableStyleId>{5940675A-B579-460E-94D1-54222C63F5DA}</a:tableStyleId>
              </a:tblPr>
              <a:tblGrid>
                <a:gridCol w="430530"/>
                <a:gridCol w="937260"/>
                <a:gridCol w="574675"/>
                <a:gridCol w="1210310"/>
                <a:gridCol w="1146175"/>
                <a:gridCol w="1232535"/>
                <a:gridCol w="890270"/>
              </a:tblGrid>
              <a:tr h="777240">
                <a:tc>
                  <a:txBody>
                    <a:bodyPr/>
                    <a:p>
                      <a:pPr indent="0" algn="ctr">
                        <a:buNone/>
                      </a:pPr>
                      <a:r>
                        <a:rPr lang="en-US" sz="1200" b="1">
                          <a:latin typeface="仿宋" panose="02010609060101010101" charset="-122"/>
                          <a:ea typeface="仿宋" panose="02010609060101010101" charset="-122"/>
                          <a:cs typeface="仿宋" panose="02010609060101010101" charset="-122"/>
                        </a:rPr>
                        <a:t>No.</a:t>
                      </a:r>
                      <a:endParaRPr lang="en-US" altLang="en-US" sz="1200" b="1">
                        <a:latin typeface="仿宋" panose="02010609060101010101" charset="-122"/>
                        <a:ea typeface="仿宋"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仿宋" panose="02010609060101010101" charset="-122"/>
                          <a:ea typeface="仿宋" panose="02010609060101010101" charset="-122"/>
                          <a:cs typeface="仿宋" panose="02010609060101010101" charset="-122"/>
                        </a:rPr>
                        <a:t>C</a:t>
                      </a:r>
                      <a:r>
                        <a:rPr lang="en-US" sz="1200" b="1">
                          <a:latin typeface="Times New Roman" panose="02020603050405020304" pitchFamily="18" charset="0"/>
                          <a:cs typeface="Times New Roman" panose="02020603050405020304" pitchFamily="18" charset="0"/>
                        </a:rPr>
                        <a:t>hannel</a:t>
                      </a:r>
                      <a:endParaRPr lang="en-US" altLang="en-US" sz="1200" b="1">
                        <a:latin typeface="仿宋" panose="02010609060101010101" charset="-122"/>
                        <a:ea typeface="仿宋"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Test time</a:t>
                      </a:r>
                      <a:endParaRPr lang="en-US" alt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Transmission path</a:t>
                      </a:r>
                      <a:endParaRPr lang="en-US" alt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Data </a:t>
                      </a:r>
                      <a:r>
                        <a:rPr lang="en-US" sz="1200" b="1">
                          <a:latin typeface="仿宋" panose="02010609060101010101" charset="-122"/>
                          <a:ea typeface="仿宋" panose="02010609060101010101" charset="-122"/>
                          <a:cs typeface="仿宋" panose="02010609060101010101" charset="-122"/>
                        </a:rPr>
                        <a:t>length</a:t>
                      </a:r>
                      <a:endParaRPr lang="en-US" alt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Transmission </a:t>
                      </a:r>
                      <a:r>
                        <a:rPr lang="en-US" sz="1200" b="1">
                          <a:latin typeface="仿宋" panose="02010609060101010101" charset="-122"/>
                          <a:ea typeface="仿宋" panose="02010609060101010101" charset="-122"/>
                          <a:cs typeface="仿宋" panose="02010609060101010101" charset="-122"/>
                        </a:rPr>
                        <a:t>duration</a:t>
                      </a:r>
                      <a:endParaRPr lang="en-US" alt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仿宋" panose="02010609060101010101" charset="-122"/>
                          <a:ea typeface="仿宋" panose="02010609060101010101" charset="-122"/>
                          <a:cs typeface="仿宋" panose="02010609060101010101" charset="-122"/>
                        </a:rPr>
                        <a:t>Rate</a:t>
                      </a:r>
                      <a:endParaRPr lang="en-US" altLang="en-US" sz="1200" b="1">
                        <a:latin typeface="仿宋" panose="02010609060101010101" charset="-122"/>
                        <a:ea typeface="仿宋"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88620">
                <a:tc>
                  <a:txBody>
                    <a:bodyPr/>
                    <a:p>
                      <a:pPr indent="0" algn="ctr">
                        <a:buNone/>
                      </a:pPr>
                      <a:r>
                        <a:rPr lang="en-US" sz="1200" b="0">
                          <a:latin typeface="Times New Roman" panose="02020603050405020304" pitchFamily="18" charset="0"/>
                          <a:cs typeface="Times New Roman" panose="02020603050405020304" pitchFamily="18" charset="0"/>
                        </a:rPr>
                        <a:t>1</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VDE25k</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23:12</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ship→shore</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24064Byte</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38s</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5066bps</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88620">
                <a:tc>
                  <a:txBody>
                    <a:bodyPr/>
                    <a:p>
                      <a:pPr indent="0" algn="ctr">
                        <a:buNone/>
                      </a:pPr>
                      <a:r>
                        <a:rPr lang="en-US" sz="1200" b="0">
                          <a:latin typeface="Times New Roman" panose="02020603050405020304" pitchFamily="18" charset="0"/>
                          <a:cs typeface="Times New Roman" panose="02020603050405020304" pitchFamily="18" charset="0"/>
                        </a:rPr>
                        <a:t>2</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VDE50k</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22:25</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shore→ship</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128512Byte</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93s</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11054bps</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88620">
                <a:tc>
                  <a:txBody>
                    <a:bodyPr/>
                    <a:p>
                      <a:pPr indent="0" algn="ctr">
                        <a:buNone/>
                      </a:pPr>
                      <a:r>
                        <a:rPr lang="en-US" sz="1200" b="0">
                          <a:latin typeface="Times New Roman" panose="02020603050405020304" pitchFamily="18" charset="0"/>
                          <a:cs typeface="Times New Roman" panose="02020603050405020304" pitchFamily="18" charset="0"/>
                        </a:rPr>
                        <a:t>3</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VDE100k</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22:39</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shore→ship</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197632 Byte</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73s</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pitchFamily="18" charset="0"/>
                          <a:cs typeface="Times New Roman" panose="02020603050405020304" pitchFamily="18" charset="0"/>
                        </a:rPr>
                        <a:t>21658bps</a:t>
                      </a:r>
                      <a:endParaRPr lang="en-US" altLang="en-US" sz="12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System tests</a:t>
            </a:r>
            <a:br>
              <a:rPr lang="zh-CN" altLang="en-US">
                <a:solidFill>
                  <a:schemeClr val="accent1">
                    <a:lumMod val="75000"/>
                  </a:schemeClr>
                </a:solidFill>
                <a:latin typeface="Arial Rounded MT Bold" panose="020F0704030504030204" charset="0"/>
                <a:cs typeface="Arial Rounded MT Bold" panose="020F0704030504030204" charset="0"/>
              </a:rPr>
            </a:br>
            <a:r>
              <a:rPr lang="zh-CN" altLang="en-US" sz="2000">
                <a:solidFill>
                  <a:schemeClr val="accent1">
                    <a:lumMod val="75000"/>
                  </a:schemeClr>
                </a:solidFill>
                <a:latin typeface="Arial Rounded MT Bold" panose="020F0704030504030204" charset="0"/>
                <a:cs typeface="Arial Rounded MT Bold" panose="020F0704030504030204" charset="0"/>
              </a:rPr>
              <a:t>                          </a:t>
            </a:r>
            <a:r>
              <a:rPr lang="en-US" altLang="zh-CN" sz="2000">
                <a:solidFill>
                  <a:schemeClr val="accent1">
                    <a:lumMod val="75000"/>
                  </a:schemeClr>
                </a:solidFill>
                <a:latin typeface="Arial Rounded MT Bold" panose="020F0704030504030204" charset="0"/>
                <a:cs typeface="Arial Rounded MT Bold" panose="020F0704030504030204" charset="0"/>
              </a:rPr>
              <a:t>----</a:t>
            </a:r>
            <a:r>
              <a:rPr lang="zh-CN" altLang="en-US" sz="2400">
                <a:solidFill>
                  <a:schemeClr val="accent1">
                    <a:lumMod val="75000"/>
                  </a:schemeClr>
                </a:solidFill>
                <a:latin typeface="Arial Rounded MT Bold" panose="020F0704030504030204" charset="0"/>
                <a:cs typeface="Arial Rounded MT Bold" panose="020F0704030504030204" charset="0"/>
              </a:rPr>
              <a:t>Voyage test</a:t>
            </a:r>
            <a:endParaRPr lang="zh-CN" altLang="en-US" sz="2400">
              <a:solidFill>
                <a:schemeClr val="accent1">
                  <a:lumMod val="75000"/>
                </a:schemeClr>
              </a:solidFill>
              <a:latin typeface="Arial Rounded MT Bold" panose="020F0704030504030204" charset="0"/>
              <a:cs typeface="Arial Rounded MT Bold" panose="020F0704030504030204" charset="0"/>
            </a:endParaRPr>
          </a:p>
        </p:txBody>
      </p:sp>
      <p:pic>
        <p:nvPicPr>
          <p:cNvPr id="3" name="内容占位符 2"/>
          <p:cNvPicPr>
            <a:picLocks noChangeAspect="1"/>
          </p:cNvPicPr>
          <p:nvPr>
            <p:ph sz="half" idx="1"/>
          </p:nvPr>
        </p:nvPicPr>
        <p:blipFill>
          <a:blip r:embed="rId3">
            <a:extLst>
              <a:ext uri="{28A0092B-C50C-407E-A947-70E740481C1C}">
                <a14:useLocalDpi xmlns:a14="http://schemas.microsoft.com/office/drawing/2010/main" val="0"/>
              </a:ext>
            </a:extLst>
          </a:blip>
          <a:srcRect l="52526" t="50083" r="2503" b="3803"/>
          <a:stretch>
            <a:fillRect/>
          </a:stretch>
        </p:blipFill>
        <p:spPr>
          <a:xfrm>
            <a:off x="712470" y="1706880"/>
            <a:ext cx="7719060" cy="4351655"/>
          </a:xfrm>
          <a:prstGeom prst="rect">
            <a:avLst/>
          </a:prstGeom>
          <a:ln>
            <a:noFill/>
          </a:ln>
        </p:spPr>
      </p:pic>
      <p:grpSp>
        <p:nvGrpSpPr>
          <p:cNvPr id="13" name="组合 13"/>
          <p:cNvGrpSpPr/>
          <p:nvPr/>
        </p:nvGrpSpPr>
        <p:grpSpPr>
          <a:xfrm>
            <a:off x="2841082" y="2395855"/>
            <a:ext cx="4131626" cy="3218690"/>
            <a:chOff x="5001" y="132748"/>
            <a:chExt cx="2547" cy="2797"/>
          </a:xfrm>
        </p:grpSpPr>
        <p:sp>
          <p:nvSpPr>
            <p:cNvPr id="307" name="文本框 307"/>
            <p:cNvSpPr txBox="1">
              <a:spLocks noChangeArrowheads="1"/>
            </p:cNvSpPr>
            <p:nvPr/>
          </p:nvSpPr>
          <p:spPr bwMode="auto">
            <a:xfrm>
              <a:off x="5060" y="132748"/>
              <a:ext cx="2331" cy="293"/>
            </a:xfrm>
            <a:prstGeom prst="rect">
              <a:avLst/>
            </a:prstGeom>
            <a:noFill/>
            <a:ln w="9525">
              <a:noFill/>
              <a:miter lim="800000"/>
            </a:ln>
            <a:effectLst/>
          </p:spPr>
          <p:txBody>
            <a:bodyPr rot="0" vert="horz" wrap="square" lIns="91440" tIns="45720" rIns="91440" bIns="45720" anchor="t" anchorCtr="0">
              <a:spAutoFit/>
            </a:bodyPr>
            <a:lstStyle/>
            <a:p>
              <a:pPr algn="just"/>
              <a:r>
                <a:rPr lang="en-US" altLang="zh-CN" sz="1600" b="1" kern="100">
                  <a:solidFill>
                    <a:srgbClr val="FF0000"/>
                  </a:solidFill>
                  <a:latin typeface="黑体" panose="02010609060101010101" pitchFamily="49" charset="-122"/>
                  <a:ea typeface="黑体" panose="02010609060101010101" pitchFamily="49" charset="-122"/>
                  <a:cs typeface="Times New Roman" panose="02020603050405020304"/>
                  <a:sym typeface="Times New Roman" panose="02020603050405020304"/>
                </a:rPr>
                <a:t>Point A: VTS control center</a:t>
              </a:r>
              <a:endParaRPr lang="en-US" altLang="zh-CN" sz="1600" b="1" kern="100">
                <a:solidFill>
                  <a:srgbClr val="FF0000"/>
                </a:solidFill>
                <a:latin typeface="黑体" panose="02010609060101010101" pitchFamily="49" charset="-122"/>
                <a:ea typeface="黑体" panose="02010609060101010101" pitchFamily="49" charset="-122"/>
                <a:cs typeface="Times New Roman" panose="02020603050405020304"/>
                <a:sym typeface="Times New Roman" panose="02020603050405020304"/>
              </a:endParaRPr>
            </a:p>
          </p:txBody>
        </p:sp>
        <p:sp>
          <p:nvSpPr>
            <p:cNvPr id="4" name="文本框 9"/>
            <p:cNvSpPr txBox="1"/>
            <p:nvPr/>
          </p:nvSpPr>
          <p:spPr>
            <a:xfrm>
              <a:off x="5001" y="133776"/>
              <a:ext cx="595" cy="269"/>
            </a:xfrm>
            <a:prstGeom prst="rect">
              <a:avLst/>
            </a:prstGeom>
            <a:solidFill>
              <a:srgbClr val="A7E0E9"/>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lnSpc>
                  <a:spcPts val="1200"/>
                </a:lnSpc>
              </a:pPr>
              <a:r>
                <a:rPr lang="en-US" altLang="zh-CN" sz="1600" b="1" kern="100">
                  <a:solidFill>
                    <a:srgbClr val="FF0000"/>
                  </a:solidFill>
                  <a:latin typeface="黑体" panose="02010609060101010101" pitchFamily="49" charset="-122"/>
                  <a:ea typeface="黑体" panose="02010609060101010101" pitchFamily="49" charset="-122"/>
                  <a:cs typeface="Times New Roman" panose="02020603050405020304"/>
                  <a:sym typeface="Times New Roman" panose="02020603050405020304"/>
                </a:rPr>
                <a:t>Point B:</a:t>
              </a:r>
              <a:endParaRPr lang="en-US" altLang="zh-CN" sz="1600" b="1" kern="100">
                <a:solidFill>
                  <a:srgbClr val="FF0000"/>
                </a:solidFill>
                <a:latin typeface="黑体" panose="02010609060101010101" pitchFamily="49" charset="-122"/>
                <a:ea typeface="黑体" panose="02010609060101010101" pitchFamily="49" charset="-122"/>
                <a:cs typeface="Times New Roman" panose="02020603050405020304"/>
                <a:sym typeface="Times New Roman" panose="02020603050405020304"/>
              </a:endParaRPr>
            </a:p>
          </p:txBody>
        </p:sp>
        <p:sp>
          <p:nvSpPr>
            <p:cNvPr id="11" name="文本框 11"/>
            <p:cNvSpPr txBox="1"/>
            <p:nvPr/>
          </p:nvSpPr>
          <p:spPr>
            <a:xfrm>
              <a:off x="6936" y="135326"/>
              <a:ext cx="612" cy="219"/>
            </a:xfrm>
            <a:prstGeom prst="rect">
              <a:avLst/>
            </a:prstGeom>
            <a:solidFill>
              <a:srgbClr val="B6EBDB"/>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lnSpc>
                  <a:spcPts val="1200"/>
                </a:lnSpc>
              </a:pPr>
              <a:r>
                <a:rPr lang="en-US" altLang="zh-CN" sz="1600" b="1" kern="100">
                  <a:solidFill>
                    <a:srgbClr val="FF0000"/>
                  </a:solidFill>
                  <a:latin typeface="黑体" panose="02010609060101010101" pitchFamily="49" charset="-122"/>
                  <a:ea typeface="黑体" panose="02010609060101010101" pitchFamily="49" charset="-122"/>
                  <a:cs typeface="Times New Roman" panose="02020603050405020304"/>
                  <a:sym typeface="Times New Roman" panose="02020603050405020304"/>
                </a:rPr>
                <a:t>Point C:</a:t>
              </a:r>
              <a:endParaRPr lang="en-US" altLang="zh-CN" sz="1600" b="1" kern="100">
                <a:latin typeface="Times New Roman" panose="02020603050405020304"/>
                <a:ea typeface="宋体" panose="02010600030101010101" pitchFamily="2" charset="-122"/>
                <a:cs typeface="Times New Roman" panose="02020603050405020304"/>
                <a:sym typeface="Times New Roman" panose="02020603050405020304"/>
              </a:endParaRPr>
            </a:p>
          </p:txBody>
        </p:sp>
      </p:grpSp>
      <p:pic>
        <p:nvPicPr>
          <p:cNvPr id="5" name="图片 3"/>
          <p:cNvPicPr>
            <a:picLocks noChangeAspect="1"/>
          </p:cNvPicPr>
          <p:nvPr/>
        </p:nvPicPr>
        <p:blipFill>
          <a:blip r:embed="rId1"/>
          <a:stretch>
            <a:fillRect/>
          </a:stretch>
        </p:blipFill>
        <p:spPr>
          <a:xfrm>
            <a:off x="81915" y="201930"/>
            <a:ext cx="9144000" cy="6858000"/>
          </a:xfrm>
          <a:prstGeom prst="rect">
            <a:avLst/>
          </a:prstGeom>
          <a:noFill/>
          <a:ln w="9525">
            <a:noFill/>
          </a:ln>
        </p:spPr>
      </p:pic>
      <p:pic>
        <p:nvPicPr>
          <p:cNvPr id="19" name="内容占位符 18"/>
          <p:cNvPicPr>
            <a:picLocks noChangeAspect="1"/>
          </p:cNvPicPr>
          <p:nvPr/>
        </p:nvPicPr>
        <p:blipFill>
          <a:blip r:embed="rId4"/>
          <a:srcRect/>
          <a:stretch>
            <a:fillRect/>
          </a:stretch>
        </p:blipFill>
        <p:spPr>
          <a:xfrm>
            <a:off x="269875" y="5229860"/>
            <a:ext cx="2369185" cy="1628140"/>
          </a:xfrm>
          <a:prstGeom prst="rect">
            <a:avLst/>
          </a:prstGeom>
          <a:noFill/>
          <a:ln w="9525">
            <a:noFill/>
          </a:ln>
        </p:spPr>
      </p:pic>
      <p:sp>
        <p:nvSpPr>
          <p:cNvPr id="20" name="直角三角形 19"/>
          <p:cNvSpPr/>
          <p:nvPr/>
        </p:nvSpPr>
        <p:spPr>
          <a:xfrm flipV="1">
            <a:off x="257175" y="5208270"/>
            <a:ext cx="2248535" cy="289560"/>
          </a:xfrm>
          <a:prstGeom prst="rtTriangle">
            <a:avLst/>
          </a:prstGeom>
          <a:solidFill>
            <a:srgbClr val="F8B5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6790055" y="5059680"/>
            <a:ext cx="592455" cy="553085"/>
          </a:xfrm>
          <a:prstGeom prst="rect">
            <a:avLst/>
          </a:prstGeom>
          <a:noFill/>
        </p:spPr>
        <p:txBody>
          <a:bodyPr wrap="square" rtlCol="0">
            <a:spAutoFit/>
          </a:bodyPr>
          <a:p>
            <a:endParaRPr lang="en-US" altLang="zh-CN" sz="1400" b="1">
              <a:solidFill>
                <a:srgbClr val="FF0000"/>
              </a:solidFill>
            </a:endParaRPr>
          </a:p>
          <a:p>
            <a:r>
              <a:rPr lang="en-US" altLang="zh-CN" sz="1600" b="1">
                <a:solidFill>
                  <a:srgbClr val="FF0000"/>
                </a:solidFill>
              </a:rPr>
              <a:t>1</a:t>
            </a:r>
            <a:endParaRPr lang="en-US" altLang="zh-CN" sz="1600" b="1">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1"/>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System tests</a:t>
            </a:r>
            <a:br>
              <a:rPr lang="zh-CN" altLang="en-US">
                <a:solidFill>
                  <a:schemeClr val="accent1">
                    <a:lumMod val="75000"/>
                  </a:schemeClr>
                </a:solidFill>
                <a:latin typeface="Arial Rounded MT Bold" panose="020F0704030504030204" charset="0"/>
                <a:cs typeface="Arial Rounded MT Bold" panose="020F0704030504030204" charset="0"/>
              </a:rPr>
            </a:br>
            <a:r>
              <a:rPr lang="zh-CN" altLang="en-US" sz="2000">
                <a:solidFill>
                  <a:schemeClr val="accent1">
                    <a:lumMod val="75000"/>
                  </a:schemeClr>
                </a:solidFill>
                <a:latin typeface="Arial Rounded MT Bold" panose="020F0704030504030204" charset="0"/>
                <a:cs typeface="Arial Rounded MT Bold" panose="020F0704030504030204" charset="0"/>
              </a:rPr>
              <a:t>                          </a:t>
            </a:r>
            <a:r>
              <a:rPr lang="en-US" altLang="zh-CN" sz="2000">
                <a:solidFill>
                  <a:schemeClr val="accent1">
                    <a:lumMod val="75000"/>
                  </a:schemeClr>
                </a:solidFill>
                <a:latin typeface="Arial Rounded MT Bold" panose="020F0704030504030204" charset="0"/>
                <a:cs typeface="Arial Rounded MT Bold" panose="020F0704030504030204" charset="0"/>
              </a:rPr>
              <a:t>----</a:t>
            </a:r>
            <a:r>
              <a:rPr lang="zh-CN" altLang="en-US" sz="2400">
                <a:solidFill>
                  <a:schemeClr val="accent1">
                    <a:lumMod val="75000"/>
                  </a:schemeClr>
                </a:solidFill>
                <a:latin typeface="Arial Rounded MT Bold" panose="020F0704030504030204" charset="0"/>
                <a:cs typeface="Arial Rounded MT Bold" panose="020F0704030504030204" charset="0"/>
              </a:rPr>
              <a:t>Voyage test</a:t>
            </a:r>
            <a:endParaRPr lang="zh-CN" altLang="en-US" sz="2400">
              <a:solidFill>
                <a:schemeClr val="accent1">
                  <a:lumMod val="75000"/>
                </a:schemeClr>
              </a:solidFill>
              <a:latin typeface="Arial Rounded MT Bold" panose="020F0704030504030204" charset="0"/>
              <a:cs typeface="Arial Rounded MT Bold" panose="020F0704030504030204" charset="0"/>
            </a:endParaRPr>
          </a:p>
        </p:txBody>
      </p:sp>
      <p:grpSp>
        <p:nvGrpSpPr>
          <p:cNvPr id="18" name="组合 17"/>
          <p:cNvGrpSpPr/>
          <p:nvPr/>
        </p:nvGrpSpPr>
        <p:grpSpPr>
          <a:xfrm>
            <a:off x="5738495" y="1570355"/>
            <a:ext cx="3110230" cy="4027805"/>
            <a:chOff x="10197" y="2122"/>
            <a:chExt cx="4034" cy="5036"/>
          </a:xfrm>
        </p:grpSpPr>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45539" t="10627" r="29136"/>
            <a:stretch>
              <a:fillRect/>
            </a:stretch>
          </p:blipFill>
          <p:spPr>
            <a:xfrm>
              <a:off x="12303" y="2122"/>
              <a:ext cx="1928" cy="3402"/>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t="9402" r="22250" b="22002"/>
            <a:stretch>
              <a:fillRect/>
            </a:stretch>
          </p:blipFill>
          <p:spPr>
            <a:xfrm>
              <a:off x="10197" y="2122"/>
              <a:ext cx="1928" cy="3402"/>
            </a:xfrm>
            <a:prstGeom prst="rect">
              <a:avLst/>
            </a:prstGeom>
          </p:spPr>
        </p:pic>
        <p:pic>
          <p:nvPicPr>
            <p:cNvPr id="17" name="图片 16"/>
            <p:cNvPicPr>
              <a:picLocks noChangeAspect="1"/>
            </p:cNvPicPr>
            <p:nvPr/>
          </p:nvPicPr>
          <p:blipFill rotWithShape="1">
            <a:blip r:embed="rId4" cstate="print">
              <a:extLst>
                <a:ext uri="{28A0092B-C50C-407E-A947-70E740481C1C}">
                  <a14:useLocalDpi xmlns:a14="http://schemas.microsoft.com/office/drawing/2010/main" val="0"/>
                </a:ext>
              </a:extLst>
            </a:blip>
            <a:srcRect l="9221" t="27750" r="13065" b="33105"/>
            <a:stretch>
              <a:fillRect/>
            </a:stretch>
          </p:blipFill>
          <p:spPr>
            <a:xfrm>
              <a:off x="10197" y="5638"/>
              <a:ext cx="4025" cy="1521"/>
            </a:xfrm>
            <a:prstGeom prst="rect">
              <a:avLst/>
            </a:prstGeom>
          </p:spPr>
        </p:pic>
      </p:grpSp>
      <p:sp>
        <p:nvSpPr>
          <p:cNvPr id="21" name="内容占位符 20"/>
          <p:cNvSpPr/>
          <p:nvPr>
            <p:ph sz="half" idx="1"/>
          </p:nvPr>
        </p:nvSpPr>
        <p:spPr>
          <a:xfrm>
            <a:off x="628650" y="1825625"/>
            <a:ext cx="4669155" cy="4351655"/>
          </a:xfrm>
        </p:spPr>
        <p:txBody>
          <a:bodyPr/>
          <a:p>
            <a:r>
              <a:rPr lang="zh-CN" altLang="en-US"/>
              <a:t>In order to test the sending and receiving of different types of messages, the message sent by ship station and shore station was designed before the test, including AIS, ASM and VDE message.</a:t>
            </a:r>
            <a:endParaRPr lang="zh-CN" altLang="en-US"/>
          </a:p>
          <a:p>
            <a:r>
              <a:rPr lang="zh-CN" altLang="en-US" sz="2000"/>
              <a:t>Detailed message design and message interaction process can be found in Section 3.2 of Proposal.</a:t>
            </a:r>
            <a:endParaRPr lang="zh-CN" altLang="en-US" sz="20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System tests</a:t>
            </a:r>
            <a:br>
              <a:rPr lang="zh-CN" altLang="en-US">
                <a:solidFill>
                  <a:schemeClr val="accent1">
                    <a:lumMod val="75000"/>
                  </a:schemeClr>
                </a:solidFill>
                <a:latin typeface="Arial Rounded MT Bold" panose="020F0704030504030204" charset="0"/>
                <a:cs typeface="Arial Rounded MT Bold" panose="020F0704030504030204" charset="0"/>
              </a:rPr>
            </a:br>
            <a:r>
              <a:rPr lang="zh-CN" altLang="en-US" sz="2000">
                <a:solidFill>
                  <a:schemeClr val="accent1">
                    <a:lumMod val="75000"/>
                  </a:schemeClr>
                </a:solidFill>
                <a:latin typeface="Arial Rounded MT Bold" panose="020F0704030504030204" charset="0"/>
                <a:cs typeface="Arial Rounded MT Bold" panose="020F0704030504030204" charset="0"/>
              </a:rPr>
              <a:t>                          </a:t>
            </a:r>
            <a:r>
              <a:rPr lang="en-US" altLang="zh-CN" sz="2000">
                <a:solidFill>
                  <a:schemeClr val="accent1">
                    <a:lumMod val="75000"/>
                  </a:schemeClr>
                </a:solidFill>
                <a:latin typeface="Arial Rounded MT Bold" panose="020F0704030504030204" charset="0"/>
                <a:cs typeface="Arial Rounded MT Bold" panose="020F0704030504030204" charset="0"/>
              </a:rPr>
              <a:t>----</a:t>
            </a:r>
            <a:r>
              <a:rPr lang="zh-CN" altLang="en-US" sz="2400">
                <a:solidFill>
                  <a:schemeClr val="accent1">
                    <a:lumMod val="75000"/>
                  </a:schemeClr>
                </a:solidFill>
                <a:latin typeface="Arial Rounded MT Bold" panose="020F0704030504030204" charset="0"/>
                <a:cs typeface="Arial Rounded MT Bold" panose="020F0704030504030204" charset="0"/>
              </a:rPr>
              <a:t>Voyage test</a:t>
            </a:r>
            <a:endParaRPr lang="zh-CN" altLang="en-US" sz="2400">
              <a:solidFill>
                <a:schemeClr val="accent1">
                  <a:lumMod val="75000"/>
                </a:schemeClr>
              </a:solidFill>
              <a:latin typeface="Arial Rounded MT Bold" panose="020F0704030504030204" charset="0"/>
              <a:cs typeface="Arial Rounded MT Bold" panose="020F0704030504030204" charset="0"/>
            </a:endParaRPr>
          </a:p>
        </p:txBody>
      </p:sp>
      <p:graphicFrame>
        <p:nvGraphicFramePr>
          <p:cNvPr id="3" name="表格 2"/>
          <p:cNvGraphicFramePr/>
          <p:nvPr>
            <p:custDataLst>
              <p:tags r:id="rId3"/>
            </p:custDataLst>
          </p:nvPr>
        </p:nvGraphicFramePr>
        <p:xfrm>
          <a:off x="981393" y="2522220"/>
          <a:ext cx="6958965" cy="3048635"/>
        </p:xfrm>
        <a:graphic>
          <a:graphicData uri="http://schemas.openxmlformats.org/drawingml/2006/table">
            <a:tbl>
              <a:tblPr firstRow="1" bandRow="1">
                <a:tableStyleId>{5940675A-B579-460E-94D1-54222C63F5DA}</a:tableStyleId>
              </a:tblPr>
              <a:tblGrid>
                <a:gridCol w="519430"/>
                <a:gridCol w="670560"/>
                <a:gridCol w="739775"/>
                <a:gridCol w="739140"/>
                <a:gridCol w="442595"/>
                <a:gridCol w="764540"/>
                <a:gridCol w="751205"/>
                <a:gridCol w="499110"/>
                <a:gridCol w="625475"/>
                <a:gridCol w="716915"/>
                <a:gridCol w="490220"/>
              </a:tblGrid>
              <a:tr h="484505">
                <a:tc rowSpan="2">
                  <a:txBody>
                    <a:bodyPr/>
                    <a:p>
                      <a:pPr indent="0" algn="ctr">
                        <a:buNone/>
                      </a:pPr>
                      <a:r>
                        <a:rPr lang="en-US" sz="1000" b="0">
                          <a:latin typeface="Times New Roman" panose="02020603050405020304" pitchFamily="18" charset="0"/>
                          <a:cs typeface="Times New Roman" panose="02020603050405020304" pitchFamily="18" charset="0"/>
                        </a:rPr>
                        <a:t>Serial number</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lgn="ctr">
                        <a:buNone/>
                      </a:pPr>
                      <a:r>
                        <a:rPr lang="en-US" sz="1000" b="0">
                          <a:latin typeface="Times New Roman" panose="02020603050405020304" pitchFamily="18" charset="0"/>
                          <a:cs typeface="Times New Roman" panose="02020603050405020304" pitchFamily="18" charset="0"/>
                        </a:rPr>
                        <a:t>Distance of vesseland shoreline</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3">
                  <a:txBody>
                    <a:bodyPr/>
                    <a:p>
                      <a:pPr indent="0" algn="ctr">
                        <a:buNone/>
                      </a:pPr>
                      <a:r>
                        <a:rPr lang="en-US" sz="1000" b="1">
                          <a:latin typeface="Times New Roman" panose="02020603050405020304" pitchFamily="18" charset="0"/>
                          <a:cs typeface="Times New Roman" panose="02020603050405020304" pitchFamily="18" charset="0"/>
                        </a:rPr>
                        <a:t>AIS channel</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3">
                  <a:txBody>
                    <a:bodyPr/>
                    <a:p>
                      <a:pPr indent="0" algn="ctr">
                        <a:buNone/>
                      </a:pPr>
                      <a:r>
                        <a:rPr lang="en-US" sz="1000" b="1">
                          <a:latin typeface="Times New Roman" panose="02020603050405020304" pitchFamily="18" charset="0"/>
                          <a:cs typeface="Times New Roman" panose="02020603050405020304" pitchFamily="18" charset="0"/>
                        </a:rPr>
                        <a:t>ASM</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3">
                  <a:txBody>
                    <a:bodyPr/>
                    <a:p>
                      <a:pPr indent="0" algn="ctr">
                        <a:buNone/>
                      </a:pPr>
                      <a:r>
                        <a:rPr lang="en-US" sz="1000" b="1">
                          <a:latin typeface="Times New Roman" panose="02020603050405020304" pitchFamily="18" charset="0"/>
                          <a:cs typeface="Times New Roman" panose="02020603050405020304" pitchFamily="18" charset="0"/>
                        </a:rPr>
                        <a:t>VDE</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19761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en-US" sz="1000" b="0">
                          <a:latin typeface="Times New Roman" panose="02020603050405020304" pitchFamily="18" charset="0"/>
                          <a:cs typeface="Times New Roman" panose="02020603050405020304" pitchFamily="18" charset="0"/>
                        </a:rPr>
                        <a:t>Number of base station transmissi</a:t>
                      </a:r>
                      <a:r>
                        <a:rPr lang="en-US" sz="1000" b="0">
                          <a:latin typeface="黑体" panose="02010609060101010101" pitchFamily="49" charset="-122"/>
                          <a:ea typeface="黑体" panose="02010609060101010101" pitchFamily="49" charset="-122"/>
                          <a:cs typeface="黑体" panose="02010609060101010101" pitchFamily="49" charset="-122"/>
                        </a:rPr>
                        <a:t>-</a:t>
                      </a:r>
                      <a:r>
                        <a:rPr lang="en-US" sz="1000" b="0">
                          <a:latin typeface="Times New Roman" panose="02020603050405020304" pitchFamily="18" charset="0"/>
                          <a:cs typeface="Times New Roman" panose="02020603050405020304" pitchFamily="18" charset="0"/>
                        </a:rPr>
                        <a:t>ons</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Number of Marine equipmentreceiving</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Packet loss rate</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Number of base station transmissio</a:t>
                      </a:r>
                      <a:r>
                        <a:rPr lang="en-US" sz="1000" b="0">
                          <a:latin typeface="黑体" panose="02010609060101010101" pitchFamily="49" charset="-122"/>
                          <a:ea typeface="黑体" panose="02010609060101010101" pitchFamily="49" charset="-122"/>
                          <a:cs typeface="黑体" panose="02010609060101010101" pitchFamily="49" charset="-122"/>
                        </a:rPr>
                        <a:t>-</a:t>
                      </a:r>
                      <a:r>
                        <a:rPr lang="en-US" sz="1000" b="0">
                          <a:latin typeface="Times New Roman" panose="02020603050405020304" pitchFamily="18" charset="0"/>
                          <a:cs typeface="Times New Roman" panose="02020603050405020304" pitchFamily="18" charset="0"/>
                        </a:rPr>
                        <a:t>ns</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Number of Marine equipmentreceiving</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pitchFamily="18" charset="0"/>
                          <a:cs typeface="Times New Roman" panose="02020603050405020304" pitchFamily="18" charset="0"/>
                        </a:rPr>
                        <a:t>Packet loss rate</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Number of base station transmis</a:t>
                      </a:r>
                      <a:r>
                        <a:rPr lang="en-US" sz="1000" b="0">
                          <a:latin typeface="黑体" panose="02010609060101010101" pitchFamily="49" charset="-122"/>
                          <a:ea typeface="黑体" panose="02010609060101010101" pitchFamily="49" charset="-122"/>
                          <a:cs typeface="黑体" panose="02010609060101010101" pitchFamily="49" charset="-122"/>
                        </a:rPr>
                        <a:t>-</a:t>
                      </a:r>
                      <a:r>
                        <a:rPr lang="en-US" sz="1000" b="0">
                          <a:latin typeface="Times New Roman" panose="02020603050405020304" pitchFamily="18" charset="0"/>
                          <a:cs typeface="Times New Roman" panose="02020603050405020304" pitchFamily="18" charset="0"/>
                        </a:rPr>
                        <a:t>sions</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Number of Marine equipmentreceiving</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Packet loss rate</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54660">
                <a:tc>
                  <a:txBody>
                    <a:bodyPr/>
                    <a:p>
                      <a:pPr indent="0" algn="ctr">
                        <a:buNone/>
                      </a:pPr>
                      <a:r>
                        <a:rPr lang="en-US" sz="1000" b="1">
                          <a:latin typeface="Times New Roman" panose="02020603050405020304" pitchFamily="18" charset="0"/>
                          <a:cs typeface="Times New Roman" panose="02020603050405020304" pitchFamily="18" charset="0"/>
                        </a:rPr>
                        <a:t>1</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pitchFamily="18" charset="0"/>
                          <a:cs typeface="Times New Roman" panose="02020603050405020304" pitchFamily="18" charset="0"/>
                        </a:rPr>
                        <a:t>3.5nm</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376</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301</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19.90%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254</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238</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6.30%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200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199</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0.50%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55930">
                <a:tc>
                  <a:txBody>
                    <a:bodyPr/>
                    <a:p>
                      <a:pPr indent="0" algn="ctr">
                        <a:buNone/>
                      </a:pPr>
                      <a:r>
                        <a:rPr lang="en-US" sz="1000" b="1">
                          <a:latin typeface="Times New Roman" panose="02020603050405020304" pitchFamily="18" charset="0"/>
                          <a:cs typeface="Times New Roman" panose="02020603050405020304" pitchFamily="18" charset="0"/>
                        </a:rPr>
                        <a:t>2</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pitchFamily="18" charset="0"/>
                          <a:cs typeface="Times New Roman" panose="02020603050405020304" pitchFamily="18" charset="0"/>
                        </a:rPr>
                        <a:t>9nm</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361</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285</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21%</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235</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218</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7.20%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200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200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55930">
                <a:tc>
                  <a:txBody>
                    <a:bodyPr/>
                    <a:p>
                      <a:pPr indent="0" algn="ctr">
                        <a:buNone/>
                      </a:pPr>
                      <a:r>
                        <a:rPr lang="en-US" sz="1000" b="1">
                          <a:latin typeface="Times New Roman" panose="02020603050405020304" pitchFamily="18" charset="0"/>
                          <a:cs typeface="Times New Roman" panose="02020603050405020304" pitchFamily="18" charset="0"/>
                        </a:rPr>
                        <a:t>3</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pitchFamily="18" charset="0"/>
                          <a:cs typeface="Times New Roman" panose="02020603050405020304" pitchFamily="18" charset="0"/>
                        </a:rPr>
                        <a:t>14.4nm</a:t>
                      </a:r>
                      <a:endParaRPr lang="en-US" altLang="en-US" sz="1000" b="1">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474</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355</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25.10%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240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222</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7.50%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200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193</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pitchFamily="18" charset="0"/>
                          <a:cs typeface="Times New Roman" panose="02020603050405020304" pitchFamily="18" charset="0"/>
                        </a:rPr>
                        <a:t>3.50%</a:t>
                      </a:r>
                      <a:endParaRPr lang="en-US" altLang="en-US" sz="1000" b="0">
                        <a:latin typeface="Times New Roman" panose="02020603050405020304" pitchFamily="18" charset="0"/>
                        <a:ea typeface="Times New Roman" panose="02020603050405020304" pitchFamily="18" charset="0"/>
                        <a:cs typeface="Times New Roman" panose="02020603050405020304" pitchFamily="18" charset="0"/>
                      </a:endParaRPr>
                    </a:p>
                  </a:txBody>
                  <a:tcPr marL="7620" marR="7620" marT="762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3078" name="内容占位符 9"/>
          <p:cNvSpPr>
            <a:spLocks noGrp="1"/>
          </p:cNvSpPr>
          <p:nvPr>
            <p:ph sz="half" idx="1"/>
          </p:nvPr>
        </p:nvSpPr>
        <p:spPr>
          <a:xfrm>
            <a:off x="328295" y="1825625"/>
            <a:ext cx="8642350" cy="4351655"/>
          </a:xfrm>
        </p:spPr>
        <p:txBody>
          <a:bodyPr vert="horz" wrap="square" lIns="91440" tIns="45720" rIns="91440" bIns="45720" anchor="t"/>
          <a:p>
            <a:pPr>
              <a:buClrTx/>
              <a:buSzTx/>
              <a:buFont typeface="Arial" panose="020B0604020202020204" pitchFamily="34" charset="0"/>
            </a:pPr>
            <a:r>
              <a:rPr lang="zh-CN" altLang="en-US" sz="2000" dirty="0"/>
              <a:t>TEST RESULTS AND ANALYSIS</a:t>
            </a:r>
            <a:endParaRPr lang="zh-CN" alt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System tests</a:t>
            </a:r>
            <a:br>
              <a:rPr lang="zh-CN" altLang="en-US">
                <a:solidFill>
                  <a:schemeClr val="accent1">
                    <a:lumMod val="75000"/>
                  </a:schemeClr>
                </a:solidFill>
                <a:latin typeface="Arial Rounded MT Bold" panose="020F0704030504030204" charset="0"/>
                <a:cs typeface="Arial Rounded MT Bold" panose="020F0704030504030204" charset="0"/>
              </a:rPr>
            </a:br>
            <a:r>
              <a:rPr lang="zh-CN" altLang="en-US" sz="2000">
                <a:solidFill>
                  <a:schemeClr val="accent1">
                    <a:lumMod val="75000"/>
                  </a:schemeClr>
                </a:solidFill>
                <a:latin typeface="Arial Rounded MT Bold" panose="020F0704030504030204" charset="0"/>
                <a:cs typeface="Arial Rounded MT Bold" panose="020F0704030504030204" charset="0"/>
              </a:rPr>
              <a:t>                          </a:t>
            </a:r>
            <a:r>
              <a:rPr lang="en-US" altLang="zh-CN" sz="2000">
                <a:solidFill>
                  <a:schemeClr val="accent1">
                    <a:lumMod val="75000"/>
                  </a:schemeClr>
                </a:solidFill>
                <a:latin typeface="Arial Rounded MT Bold" panose="020F0704030504030204" charset="0"/>
                <a:cs typeface="Arial Rounded MT Bold" panose="020F0704030504030204" charset="0"/>
              </a:rPr>
              <a:t>----</a:t>
            </a:r>
            <a:r>
              <a:rPr lang="zh-CN" altLang="en-US" sz="2400">
                <a:solidFill>
                  <a:schemeClr val="accent1">
                    <a:lumMod val="75000"/>
                  </a:schemeClr>
                </a:solidFill>
                <a:latin typeface="Arial Rounded MT Bold" panose="020F0704030504030204" charset="0"/>
                <a:cs typeface="Arial Rounded MT Bold" panose="020F0704030504030204" charset="0"/>
              </a:rPr>
              <a:t>Voyage test</a:t>
            </a:r>
            <a:endParaRPr lang="zh-CN" altLang="en-US" sz="2400">
              <a:solidFill>
                <a:schemeClr val="accent1">
                  <a:lumMod val="75000"/>
                </a:schemeClr>
              </a:solidFill>
              <a:latin typeface="Arial Rounded MT Bold" panose="020F0704030504030204" charset="0"/>
              <a:cs typeface="Arial Rounded MT Bold" panose="020F0704030504030204" charset="0"/>
            </a:endParaRPr>
          </a:p>
        </p:txBody>
      </p:sp>
      <p:pic>
        <p:nvPicPr>
          <p:cNvPr id="2" name="图片 7"/>
          <p:cNvPicPr>
            <a:picLocks noChangeAspect="1"/>
          </p:cNvPicPr>
          <p:nvPr/>
        </p:nvPicPr>
        <p:blipFill>
          <a:blip r:embed="rId3">
            <a:extLst>
              <a:ext uri="{28A0092B-C50C-407E-A947-70E740481C1C}">
                <a14:useLocalDpi xmlns:a14="http://schemas.microsoft.com/office/drawing/2010/main" val="0"/>
              </a:ext>
            </a:extLst>
          </a:blip>
          <a:srcRect l="2467" t="1" b="4811"/>
          <a:stretch>
            <a:fillRect/>
          </a:stretch>
        </p:blipFill>
        <p:spPr>
          <a:xfrm>
            <a:off x="1070610" y="2152650"/>
            <a:ext cx="7343775" cy="3653790"/>
          </a:xfrm>
          <a:prstGeom prst="rect">
            <a:avLst/>
          </a:prstGeom>
          <a:ln>
            <a:noFill/>
          </a:ln>
        </p:spPr>
      </p:pic>
      <p:grpSp>
        <p:nvGrpSpPr>
          <p:cNvPr id="16" name="组合 16"/>
          <p:cNvGrpSpPr/>
          <p:nvPr/>
        </p:nvGrpSpPr>
        <p:grpSpPr>
          <a:xfrm>
            <a:off x="439728" y="2296320"/>
            <a:ext cx="7558039" cy="3665329"/>
            <a:chOff x="2183" y="146918"/>
            <a:chExt cx="6439" cy="3138"/>
          </a:xfrm>
        </p:grpSpPr>
        <p:sp>
          <p:nvSpPr>
            <p:cNvPr id="18" name="文本框 19"/>
            <p:cNvSpPr txBox="1"/>
            <p:nvPr/>
          </p:nvSpPr>
          <p:spPr>
            <a:xfrm>
              <a:off x="5449" y="149847"/>
              <a:ext cx="1015" cy="209"/>
            </a:xfrm>
            <a:prstGeom prst="rect">
              <a:avLst/>
            </a:prstGeom>
            <a:solidFill>
              <a:srgbClr val="FFFFFF"/>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1050" kern="100">
                  <a:solidFill>
                    <a:srgbClr val="8E8E8E"/>
                  </a:solidFill>
                  <a:latin typeface="Times New Roman" panose="02020603050405020304"/>
                  <a:ea typeface="宋体" panose="02010600030101010101" pitchFamily="2" charset="-122"/>
                  <a:cs typeface="Times New Roman" panose="02020603050405020304"/>
                  <a:sym typeface="Times New Roman" panose="02020603050405020304"/>
                </a:rPr>
                <a:t>Distance</a:t>
              </a:r>
              <a:endParaRPr lang="en-US" altLang="zh-CN" sz="1050" kern="100">
                <a:solidFill>
                  <a:srgbClr val="8E8E8E"/>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3" name="文本框 20"/>
            <p:cNvSpPr txBox="1"/>
            <p:nvPr/>
          </p:nvSpPr>
          <p:spPr>
            <a:xfrm>
              <a:off x="2183" y="148014"/>
              <a:ext cx="583" cy="952"/>
            </a:xfrm>
            <a:prstGeom prst="rect">
              <a:avLst/>
            </a:prstGeom>
            <a:solidFill>
              <a:srgbClr val="FFFFFF"/>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eaVert" wrap="square" lIns="91440" tIns="45720" rIns="91440" bIns="45720" numCol="1" spcCol="0" rtlCol="0" fromWordArt="0" anchor="t" anchorCtr="0" forceAA="0" compatLnSpc="1">
              <a:noAutofit/>
            </a:bodyPr>
            <a:lstStyle/>
            <a:p>
              <a:pPr algn="just">
                <a:lnSpc>
                  <a:spcPts val="1200"/>
                </a:lnSpc>
              </a:pPr>
              <a:r>
                <a:rPr lang="en-US" altLang="zh-CN" sz="1050" kern="100">
                  <a:solidFill>
                    <a:srgbClr val="8E8E8E"/>
                  </a:solidFill>
                  <a:latin typeface="Times New Roman" panose="02020603050405020304"/>
                  <a:ea typeface="宋体" panose="02010600030101010101" pitchFamily="2" charset="-122"/>
                  <a:cs typeface="Times New Roman" panose="02020603050405020304"/>
                  <a:sym typeface="Times New Roman" panose="02020603050405020304"/>
                </a:rPr>
                <a:t>Signal Strength</a:t>
              </a:r>
              <a:endParaRPr lang="en-US" altLang="zh-CN" sz="1050" kern="100">
                <a:solidFill>
                  <a:srgbClr val="8E8E8E"/>
                </a:solidFill>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24" name="文本框 21"/>
            <p:cNvSpPr txBox="1"/>
            <p:nvPr/>
          </p:nvSpPr>
          <p:spPr>
            <a:xfrm>
              <a:off x="7327" y="146918"/>
              <a:ext cx="1295" cy="347"/>
            </a:xfrm>
            <a:prstGeom prst="rect">
              <a:avLst/>
            </a:prstGeom>
            <a:solidFill>
              <a:srgbClr val="FFFFFF"/>
            </a:solidFill>
            <a:ln w="6350">
              <a:solidFill>
                <a:srgbClr val="8D8D8D"/>
              </a:solidFill>
            </a:ln>
            <a:effec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lnSpc>
                  <a:spcPts val="1000"/>
                </a:lnSpc>
              </a:pPr>
              <a:r>
                <a:rPr lang="en-US" altLang="zh-CN" sz="750" kern="100">
                  <a:solidFill>
                    <a:srgbClr val="3EE53A"/>
                  </a:solidFill>
                  <a:latin typeface="Times New Roman" panose="02020603050405020304"/>
                  <a:ea typeface="宋体" panose="02010600030101010101" pitchFamily="2" charset="-122"/>
                  <a:cs typeface="Times New Roman" panose="02020603050405020304"/>
                  <a:sym typeface="Times New Roman" panose="02020603050405020304"/>
                </a:rPr>
                <a:t>---</a:t>
              </a:r>
              <a:r>
                <a:rPr lang="en-US" altLang="zh-CN" sz="750" kern="100">
                  <a:solidFill>
                    <a:srgbClr val="8E8E8E"/>
                  </a:solidFill>
                  <a:latin typeface="Times New Roman" panose="02020603050405020304"/>
                  <a:ea typeface="宋体" panose="02010600030101010101" pitchFamily="2" charset="-122"/>
                  <a:cs typeface="Times New Roman" panose="02020603050405020304"/>
                  <a:sym typeface="Times New Roman" panose="02020603050405020304"/>
                </a:rPr>
                <a:t>Standard signal strength</a:t>
              </a:r>
              <a:endParaRPr lang="en-US" altLang="zh-CN" sz="750" kern="100">
                <a:latin typeface="Times New Roman" panose="02020603050405020304"/>
                <a:ea typeface="宋体" panose="02010600030101010101" pitchFamily="2" charset="-122"/>
                <a:cs typeface="Times New Roman" panose="02020603050405020304"/>
                <a:sym typeface="Times New Roman" panose="02020603050405020304"/>
              </a:endParaRPr>
            </a:p>
            <a:p>
              <a:pPr algn="just">
                <a:lnSpc>
                  <a:spcPts val="1000"/>
                </a:lnSpc>
              </a:pPr>
              <a:r>
                <a:rPr lang="en-US" altLang="zh-CN" sz="750" kern="100">
                  <a:solidFill>
                    <a:srgbClr val="0705DA"/>
                  </a:solidFill>
                  <a:latin typeface="Times New Roman" panose="02020603050405020304"/>
                  <a:ea typeface="宋体" panose="02010600030101010101" pitchFamily="2" charset="-122"/>
                  <a:cs typeface="Times New Roman" panose="02020603050405020304"/>
                  <a:sym typeface="Times New Roman" panose="02020603050405020304"/>
                </a:rPr>
                <a:t>---</a:t>
              </a:r>
              <a:r>
                <a:rPr lang="en-US" altLang="zh-CN" sz="750" kern="100">
                  <a:solidFill>
                    <a:srgbClr val="8E8E8E"/>
                  </a:solidFill>
                  <a:latin typeface="Times New Roman" panose="02020603050405020304"/>
                  <a:ea typeface="宋体" panose="02010600030101010101" pitchFamily="2" charset="-122"/>
                  <a:cs typeface="Times New Roman" panose="02020603050405020304"/>
                  <a:sym typeface="Times New Roman" panose="02020603050405020304"/>
                </a:rPr>
                <a:t>Test signal strength</a:t>
              </a:r>
              <a:endParaRPr lang="en-US" altLang="zh-CN" sz="750" kern="100">
                <a:latin typeface="Times New Roman" panose="02020603050405020304"/>
                <a:ea typeface="宋体" panose="02010600030101010101" pitchFamily="2" charset="-122"/>
                <a:cs typeface="Times New Roman" panose="02020603050405020304"/>
                <a:sym typeface="Times New Roman" panose="02020603050405020304"/>
              </a:endParaRPr>
            </a:p>
          </p:txBody>
        </p:sp>
      </p:grpSp>
      <p:sp>
        <p:nvSpPr>
          <p:cNvPr id="3078" name="内容占位符 9"/>
          <p:cNvSpPr>
            <a:spLocks noGrp="1"/>
          </p:cNvSpPr>
          <p:nvPr>
            <p:ph sz="half" idx="1"/>
          </p:nvPr>
        </p:nvSpPr>
        <p:spPr>
          <a:xfrm>
            <a:off x="328295" y="1825625"/>
            <a:ext cx="8642350" cy="4351655"/>
          </a:xfrm>
        </p:spPr>
        <p:txBody>
          <a:bodyPr vert="horz" wrap="square" lIns="91440" tIns="45720" rIns="91440" bIns="45720" anchor="t"/>
          <a:p>
            <a:pPr>
              <a:buClrTx/>
              <a:buSzTx/>
              <a:buFont typeface="Arial" panose="020B0604020202020204" pitchFamily="34" charset="0"/>
            </a:pPr>
            <a:r>
              <a:rPr lang="zh-CN" altLang="en-US" sz="2000" dirty="0"/>
              <a:t>TEST RESULTS AND ANALYSIS</a:t>
            </a:r>
            <a:endParaRPr lang="zh-CN" altLang="en-US"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a:xfrm>
            <a:off x="328295" y="1825625"/>
            <a:ext cx="8642350" cy="4351655"/>
          </a:xfrm>
        </p:spPr>
        <p:txBody>
          <a:bodyPr vert="horz" wrap="square" lIns="91440" tIns="45720" rIns="91440" bIns="45720" anchor="t"/>
          <a:p>
            <a:pPr>
              <a:buClrTx/>
              <a:buSzTx/>
              <a:buFont typeface="Arial" panose="020B0604020202020204" pitchFamily="34" charset="0"/>
            </a:pPr>
            <a:r>
              <a:rPr lang="zh-CN" altLang="en-US" sz="2400" dirty="0"/>
              <a:t> </a:t>
            </a:r>
            <a:r>
              <a:rPr lang="zh-CN" altLang="en-US" sz="2400">
                <a:sym typeface="+mn-ea"/>
              </a:rPr>
              <a:t>maximum communication distance </a:t>
            </a:r>
            <a:endParaRPr lang="zh-CN" altLang="en-US" sz="2400" dirty="0"/>
          </a:p>
          <a:p>
            <a:pPr marL="0" indent="0">
              <a:buClrTx/>
              <a:buSzTx/>
              <a:buFont typeface="Arial" panose="020B0604020202020204" pitchFamily="34" charset="0"/>
              <a:buNone/>
            </a:pPr>
            <a:r>
              <a:rPr lang="zh-CN" altLang="en-US" sz="1600" dirty="0"/>
              <a:t>      </a:t>
            </a:r>
            <a:r>
              <a:rPr lang="zh-CN" altLang="en-US" sz="1600" dirty="0">
                <a:latin typeface="仿宋" panose="02010609060101010101" charset="-122"/>
                <a:ea typeface="仿宋" panose="02010609060101010101" charset="-122"/>
              </a:rPr>
              <a:t>☆ </a:t>
            </a:r>
            <a:r>
              <a:rPr lang="zh-CN" altLang="en-US" sz="1600" dirty="0"/>
              <a:t>antenna height of shore station 70 m, and that of ship station is 15 meters.</a:t>
            </a:r>
            <a:endParaRPr lang="zh-CN" altLang="en-US" sz="1600" dirty="0"/>
          </a:p>
          <a:p>
            <a:pPr marL="0" indent="0">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a:t>
            </a:r>
            <a:r>
              <a:rPr lang="zh-CN" altLang="en-US" sz="1600" dirty="0"/>
              <a:t> The transmitting signal frequency is about 162MHz. </a:t>
            </a:r>
            <a:endParaRPr lang="zh-CN" altLang="en-US" sz="1600" dirty="0"/>
          </a:p>
          <a:p>
            <a:pPr marL="0" indent="0">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a:t>
            </a:r>
            <a:r>
              <a:rPr lang="zh-CN" altLang="en-US" sz="1600" dirty="0"/>
              <a:t> </a:t>
            </a:r>
            <a:r>
              <a:rPr lang="zh-CN" altLang="en-US" sz="1600" dirty="0"/>
              <a:t>It can be calculated that the communication distance between AIS channel and ASM channel is 92km, namely 60 nautical miles. </a:t>
            </a:r>
            <a:endParaRPr lang="zh-CN" altLang="en-US" sz="1600" dirty="0"/>
          </a:p>
          <a:p>
            <a:pPr marL="0" indent="0">
              <a:buClrTx/>
              <a:buSzTx/>
              <a:buFont typeface="Arial" panose="020B0604020202020204" pitchFamily="34" charset="0"/>
              <a:buNone/>
            </a:pPr>
            <a:r>
              <a:rPr lang="zh-CN" altLang="en-US" sz="1600" dirty="0"/>
              <a:t>      </a:t>
            </a:r>
            <a:r>
              <a:rPr lang="zh-CN" altLang="en-US" sz="1600" dirty="0">
                <a:latin typeface="仿宋" panose="02010609060101010101" charset="-122"/>
                <a:ea typeface="仿宋" panose="02010609060101010101" charset="-122"/>
              </a:rPr>
              <a:t>☆ </a:t>
            </a:r>
            <a:r>
              <a:rPr lang="zh-CN" altLang="en-US" sz="1600" dirty="0"/>
              <a:t>For VDE , 100kHz bandwidth</a:t>
            </a:r>
            <a:r>
              <a:rPr lang="en-US" altLang="zh-CN" sz="1600" dirty="0"/>
              <a:t>,</a:t>
            </a:r>
            <a:r>
              <a:rPr lang="zh-CN" altLang="en-US" sz="1600" dirty="0"/>
              <a:t>16QAM, </a:t>
            </a:r>
            <a:r>
              <a:rPr lang="zh-CN" altLang="en-US" sz="1600" dirty="0">
                <a:sym typeface="+mn-ea"/>
              </a:rPr>
              <a:t>sensitivity - 96dB</a:t>
            </a:r>
            <a:r>
              <a:rPr lang="en-US" altLang="zh-CN" sz="1600" dirty="0">
                <a:sym typeface="+mn-ea"/>
              </a:rPr>
              <a:t>,</a:t>
            </a:r>
            <a:r>
              <a:rPr lang="zh-CN" altLang="en-US" sz="1600" dirty="0"/>
              <a:t>the theoretical communication distance </a:t>
            </a:r>
            <a:r>
              <a:rPr lang="en-US" altLang="zh-CN" sz="1600" dirty="0"/>
              <a:t>is</a:t>
            </a:r>
            <a:r>
              <a:rPr lang="zh-CN" altLang="en-US" sz="1600" dirty="0"/>
              <a:t> 31 </a:t>
            </a:r>
            <a:r>
              <a:rPr lang="en-US" altLang="zh-CN" sz="1600" dirty="0"/>
              <a:t>nm.</a:t>
            </a:r>
            <a:r>
              <a:rPr lang="zh-CN" altLang="en-US" sz="1600" dirty="0"/>
              <a:t> </a:t>
            </a:r>
            <a:endParaRPr lang="zh-CN" altLang="en-US" sz="1600" dirty="0"/>
          </a:p>
          <a:p>
            <a:pPr marL="0" indent="0">
              <a:buClrTx/>
              <a:buSzTx/>
              <a:buFont typeface="Arial" panose="020B0604020202020204" pitchFamily="34" charset="0"/>
              <a:buNone/>
            </a:pPr>
            <a:r>
              <a:rPr lang="zh-CN" altLang="en-US" sz="1600" dirty="0"/>
              <a:t>      </a:t>
            </a:r>
            <a:r>
              <a:rPr lang="zh-CN" altLang="en-US" sz="1600" dirty="0">
                <a:latin typeface="仿宋" panose="02010609060101010101" charset="-122"/>
                <a:ea typeface="仿宋" panose="02010609060101010101" charset="-122"/>
              </a:rPr>
              <a:t>☆ </a:t>
            </a:r>
            <a:r>
              <a:rPr lang="zh-CN" altLang="en-US" sz="1600" dirty="0">
                <a:sym typeface="+mn-ea"/>
              </a:rPr>
              <a:t>For VDE , 100kHz bandwidth</a:t>
            </a:r>
            <a:r>
              <a:rPr lang="en-US" altLang="zh-CN" sz="1600" dirty="0">
                <a:sym typeface="+mn-ea"/>
              </a:rPr>
              <a:t>,</a:t>
            </a:r>
            <a:r>
              <a:rPr lang="zh-CN" altLang="en-US" sz="1600">
                <a:sym typeface="+mn-ea"/>
              </a:rPr>
              <a:t>QPSK</a:t>
            </a:r>
            <a:r>
              <a:rPr lang="zh-CN" altLang="en-US" sz="1600" dirty="0">
                <a:sym typeface="+mn-ea"/>
              </a:rPr>
              <a:t>, </a:t>
            </a:r>
            <a:r>
              <a:rPr lang="zh-CN" altLang="en-US" sz="1600" dirty="0">
                <a:sym typeface="+mn-ea"/>
              </a:rPr>
              <a:t>sensitivity - </a:t>
            </a:r>
            <a:r>
              <a:rPr lang="en-US" altLang="zh-CN" sz="1600" dirty="0">
                <a:sym typeface="+mn-ea"/>
              </a:rPr>
              <a:t>104</a:t>
            </a:r>
            <a:r>
              <a:rPr lang="zh-CN" altLang="en-US" sz="1600" dirty="0">
                <a:sym typeface="+mn-ea"/>
              </a:rPr>
              <a:t>dB</a:t>
            </a:r>
            <a:r>
              <a:rPr lang="en-US" altLang="zh-CN" sz="1600" dirty="0">
                <a:sym typeface="+mn-ea"/>
              </a:rPr>
              <a:t>,</a:t>
            </a:r>
            <a:r>
              <a:rPr lang="zh-CN" altLang="en-US" sz="1600" dirty="0">
                <a:sym typeface="+mn-ea"/>
              </a:rPr>
              <a:t>the theoretical communication distance </a:t>
            </a:r>
            <a:r>
              <a:rPr lang="en-US" altLang="zh-CN" sz="1600" dirty="0">
                <a:sym typeface="+mn-ea"/>
              </a:rPr>
              <a:t>is</a:t>
            </a:r>
            <a:r>
              <a:rPr lang="zh-CN" altLang="en-US" sz="1600" dirty="0">
                <a:sym typeface="+mn-ea"/>
              </a:rPr>
              <a:t> </a:t>
            </a:r>
            <a:r>
              <a:rPr lang="en-US" altLang="zh-CN" sz="1600" dirty="0">
                <a:sym typeface="+mn-ea"/>
              </a:rPr>
              <a:t>50</a:t>
            </a:r>
            <a:r>
              <a:rPr lang="zh-CN" altLang="en-US" sz="1600" dirty="0">
                <a:sym typeface="+mn-ea"/>
              </a:rPr>
              <a:t> </a:t>
            </a:r>
            <a:r>
              <a:rPr lang="en-US" altLang="zh-CN" sz="1600" dirty="0">
                <a:sym typeface="+mn-ea"/>
              </a:rPr>
              <a:t>nm.</a:t>
            </a:r>
            <a:r>
              <a:rPr lang="zh-CN" altLang="en-US" sz="1600" dirty="0">
                <a:sym typeface="+mn-ea"/>
              </a:rPr>
              <a:t> </a:t>
            </a:r>
            <a:endParaRPr lang="zh-CN" altLang="en-US" sz="1600" dirty="0">
              <a:sym typeface="+mn-ea"/>
            </a:endParaRPr>
          </a:p>
          <a:p>
            <a:pPr marL="0" indent="0">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 </a:t>
            </a:r>
            <a:r>
              <a:rPr lang="zh-CN" altLang="en-US" sz="1600" dirty="0">
                <a:sym typeface="+mn-ea"/>
              </a:rPr>
              <a:t>For VDE , </a:t>
            </a:r>
            <a:r>
              <a:rPr lang="en-US" altLang="zh-CN" sz="1600" dirty="0">
                <a:sym typeface="+mn-ea"/>
              </a:rPr>
              <a:t>25</a:t>
            </a:r>
            <a:r>
              <a:rPr lang="zh-CN" altLang="en-US" sz="1600" dirty="0">
                <a:sym typeface="+mn-ea"/>
              </a:rPr>
              <a:t>kHz bandwidth</a:t>
            </a:r>
            <a:r>
              <a:rPr lang="en-US" altLang="zh-CN" sz="1600" dirty="0">
                <a:sym typeface="+mn-ea"/>
              </a:rPr>
              <a:t>,</a:t>
            </a:r>
            <a:r>
              <a:rPr lang="zh-CN" altLang="en-US" sz="1600">
                <a:sym typeface="+mn-ea"/>
              </a:rPr>
              <a:t>QPSK</a:t>
            </a:r>
            <a:r>
              <a:rPr lang="zh-CN" altLang="en-US" sz="1600" dirty="0">
                <a:sym typeface="+mn-ea"/>
              </a:rPr>
              <a:t>, sensitivity - </a:t>
            </a:r>
            <a:r>
              <a:rPr lang="en-US" altLang="zh-CN" sz="1600" dirty="0">
                <a:sym typeface="+mn-ea"/>
              </a:rPr>
              <a:t>11</a:t>
            </a:r>
            <a:r>
              <a:rPr lang="en-US" altLang="zh-CN" sz="1600" dirty="0">
                <a:sym typeface="+mn-ea"/>
              </a:rPr>
              <a:t>4</a:t>
            </a:r>
            <a:r>
              <a:rPr lang="zh-CN" altLang="en-US" sz="1600" dirty="0">
                <a:sym typeface="+mn-ea"/>
              </a:rPr>
              <a:t>dB</a:t>
            </a:r>
            <a:r>
              <a:rPr lang="en-US" altLang="zh-CN" sz="1600" dirty="0">
                <a:sym typeface="+mn-ea"/>
              </a:rPr>
              <a:t>,</a:t>
            </a:r>
            <a:r>
              <a:rPr lang="zh-CN" altLang="en-US" sz="1600" dirty="0">
                <a:sym typeface="+mn-ea"/>
              </a:rPr>
              <a:t>the theoretical communication distance </a:t>
            </a:r>
            <a:r>
              <a:rPr lang="en-US" altLang="zh-CN" sz="1600" dirty="0">
                <a:sym typeface="+mn-ea"/>
              </a:rPr>
              <a:t>is</a:t>
            </a:r>
            <a:r>
              <a:rPr lang="zh-CN" altLang="en-US" sz="1600" dirty="0">
                <a:sym typeface="+mn-ea"/>
              </a:rPr>
              <a:t> </a:t>
            </a:r>
            <a:r>
              <a:rPr lang="en-US" altLang="zh-CN" sz="1600" dirty="0">
                <a:sym typeface="+mn-ea"/>
              </a:rPr>
              <a:t>7</a:t>
            </a:r>
            <a:r>
              <a:rPr lang="en-US" altLang="zh-CN" sz="1600" dirty="0">
                <a:sym typeface="+mn-ea"/>
              </a:rPr>
              <a:t>0</a:t>
            </a:r>
            <a:r>
              <a:rPr lang="zh-CN" altLang="en-US" sz="1600" dirty="0">
                <a:sym typeface="+mn-ea"/>
              </a:rPr>
              <a:t> </a:t>
            </a:r>
            <a:r>
              <a:rPr lang="en-US" altLang="zh-CN" sz="1600" dirty="0">
                <a:sym typeface="+mn-ea"/>
              </a:rPr>
              <a:t>nm.</a:t>
            </a:r>
            <a:r>
              <a:rPr lang="zh-CN" altLang="en-US" sz="1600" dirty="0">
                <a:sym typeface="+mn-ea"/>
              </a:rPr>
              <a:t> </a:t>
            </a:r>
            <a:endParaRPr lang="zh-CN" altLang="en-US" sz="1600" dirty="0"/>
          </a:p>
          <a:p>
            <a:pPr marL="0" indent="0">
              <a:buClrTx/>
              <a:buSzTx/>
              <a:buFont typeface="Arial" panose="020B0604020202020204" pitchFamily="34" charset="0"/>
              <a:buNone/>
            </a:pPr>
            <a:endParaRPr lang="zh-CN" altLang="en-US" sz="2400" dirty="0"/>
          </a:p>
        </p:txBody>
      </p:sp>
      <p:sp>
        <p:nvSpPr>
          <p:cNvPr id="3" name="标题 9"/>
          <p:cNvSpPr/>
          <p:nvPr/>
        </p:nvSpPr>
        <p:spPr>
          <a:xfrm>
            <a:off x="755650" y="492125"/>
            <a:ext cx="7886700" cy="1325563"/>
          </a:xfrm>
          <a:prstGeom prst="rect">
            <a:avLst/>
          </a:prstGeom>
          <a:noFill/>
          <a:ln w="9525">
            <a:noFill/>
          </a:ln>
        </p:spPr>
        <p:txBody>
          <a:bodyPr anchor="ctr"/>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a:lstStyle>
          <a:p>
            <a:r>
              <a:rPr lang="zh-CN" altLang="en-US">
                <a:solidFill>
                  <a:schemeClr val="accent1">
                    <a:lumMod val="75000"/>
                  </a:schemeClr>
                </a:solidFill>
                <a:latin typeface="Arial Rounded MT Bold" panose="020F0704030504030204" charset="0"/>
                <a:cs typeface="Arial Rounded MT Bold" panose="020F0704030504030204" charset="0"/>
              </a:rPr>
              <a:t>System tests</a:t>
            </a:r>
            <a:br>
              <a:rPr lang="zh-CN" altLang="en-US">
                <a:solidFill>
                  <a:schemeClr val="accent1">
                    <a:lumMod val="75000"/>
                  </a:schemeClr>
                </a:solidFill>
                <a:latin typeface="Arial Rounded MT Bold" panose="020F0704030504030204" charset="0"/>
                <a:cs typeface="Arial Rounded MT Bold" panose="020F0704030504030204" charset="0"/>
              </a:rPr>
            </a:br>
            <a:r>
              <a:rPr lang="zh-CN" altLang="en-US" sz="2000">
                <a:solidFill>
                  <a:schemeClr val="accent1">
                    <a:lumMod val="75000"/>
                  </a:schemeClr>
                </a:solidFill>
                <a:latin typeface="Arial Rounded MT Bold" panose="020F0704030504030204" charset="0"/>
                <a:cs typeface="Arial Rounded MT Bold" panose="020F0704030504030204" charset="0"/>
              </a:rPr>
              <a:t>                          </a:t>
            </a:r>
            <a:r>
              <a:rPr lang="en-US" altLang="zh-CN" sz="2000">
                <a:solidFill>
                  <a:schemeClr val="accent1">
                    <a:lumMod val="75000"/>
                  </a:schemeClr>
                </a:solidFill>
                <a:latin typeface="Arial Rounded MT Bold" panose="020F0704030504030204" charset="0"/>
                <a:cs typeface="Arial Rounded MT Bold" panose="020F0704030504030204" charset="0"/>
              </a:rPr>
              <a:t>----</a:t>
            </a:r>
            <a:r>
              <a:rPr lang="zh-CN" altLang="en-US" sz="2400">
                <a:solidFill>
                  <a:schemeClr val="accent1">
                    <a:lumMod val="75000"/>
                  </a:schemeClr>
                </a:solidFill>
                <a:latin typeface="Arial Rounded MT Bold" panose="020F0704030504030204" charset="0"/>
                <a:cs typeface="Arial Rounded MT Bold" panose="020F0704030504030204" charset="0"/>
              </a:rPr>
              <a:t>Voyage test</a:t>
            </a:r>
            <a:endParaRPr lang="zh-CN" altLang="en-US" sz="2400">
              <a:solidFill>
                <a:schemeClr val="accent1">
                  <a:lumMod val="75000"/>
                </a:schemeClr>
              </a:solidFill>
              <a:latin typeface="Arial Rounded MT Bold" panose="020F0704030504030204" charset="0"/>
              <a:cs typeface="Arial Rounded MT Bold" panose="020F070403050403020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a:xfrm>
            <a:off x="328295" y="1825625"/>
            <a:ext cx="8642350" cy="4351655"/>
          </a:xfrm>
        </p:spPr>
        <p:txBody>
          <a:bodyPr vert="horz" wrap="square" lIns="91440" tIns="45720" rIns="91440" bIns="45720" anchor="t"/>
          <a:p>
            <a:pPr marL="0" indent="0">
              <a:buClrTx/>
              <a:buSzTx/>
              <a:buFont typeface="Arial" panose="020B0604020202020204" pitchFamily="34" charset="0"/>
              <a:buNone/>
            </a:pPr>
            <a:r>
              <a:rPr lang="zh-CN" altLang="en-US" sz="1600" dirty="0"/>
              <a:t>      </a:t>
            </a:r>
            <a:r>
              <a:rPr lang="zh-CN" altLang="en-US" sz="1600" dirty="0">
                <a:latin typeface="仿宋" panose="02010609060101010101" charset="-122"/>
                <a:ea typeface="仿宋" panose="02010609060101010101" charset="-122"/>
              </a:rPr>
              <a:t>☆ </a:t>
            </a:r>
            <a:r>
              <a:rPr lang="zh-CN" altLang="en-US" sz="1600" dirty="0"/>
              <a:t>VDES shore-based base stations and ship-borne equipment referring to the technical characteristics of ASM channels and VDE-TER in the proposal can basically meet the technical specifications of the proposal.</a:t>
            </a:r>
            <a:endParaRPr lang="zh-CN" altLang="en-US" sz="1600" dirty="0"/>
          </a:p>
          <a:p>
            <a:pPr marL="0" indent="0">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 </a:t>
            </a:r>
            <a:r>
              <a:rPr lang="zh-CN" altLang="en-US" sz="1600" dirty="0"/>
              <a:t>The system is designed by the channel partitioning, signal acquisition, modulation and demodulation, and other technologies provided by the Recommendation, while its functional application refers to the access control,data link service and link management technologies provided by the Recommendation. Through testing, it can be understood the operation performance of VDES system under these technical characteristics;</a:t>
            </a:r>
            <a:endParaRPr lang="zh-CN" altLang="en-US" sz="1600" dirty="0"/>
          </a:p>
          <a:p>
            <a:pPr marL="0" indent="0">
              <a:buClrTx/>
              <a:buSzTx/>
              <a:buFont typeface="Arial" panose="020B0604020202020204" pitchFamily="34" charset="0"/>
              <a:buNone/>
            </a:pPr>
            <a:endParaRPr lang="zh-CN" altLang="en-US" sz="2400"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Conclusion</a:t>
            </a:r>
            <a:endParaRPr lang="zh-CN" altLang="en-US">
              <a:solidFill>
                <a:schemeClr val="accent1">
                  <a:lumMod val="75000"/>
                </a:schemeClr>
              </a:solidFill>
              <a:latin typeface="Arial Rounded MT Bold" panose="020F0704030504030204" charset="0"/>
              <a:cs typeface="Arial Rounded MT Bold" panose="020F070403050403020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a:xfrm>
            <a:off x="328295" y="1825625"/>
            <a:ext cx="8642350" cy="4351655"/>
          </a:xfrm>
        </p:spPr>
        <p:txBody>
          <a:bodyPr vert="horz" wrap="square" lIns="91440" tIns="45720" rIns="91440" bIns="45720" anchor="t"/>
          <a:p>
            <a:pPr marL="0" indent="0">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 </a:t>
            </a:r>
            <a:r>
              <a:rPr lang="zh-CN" altLang="en-US" sz="1600" dirty="0"/>
              <a:t>The equipment and application software systems developed by VDES verify the technical feasibility of protocols in link layer, network layer and transport layer;</a:t>
            </a:r>
            <a:endParaRPr lang="zh-CN" altLang="en-US" sz="1600" dirty="0"/>
          </a:p>
          <a:p>
            <a:pPr marL="0" indent="0">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 </a:t>
            </a:r>
            <a:r>
              <a:rPr lang="zh-CN" altLang="en-US" sz="1600" dirty="0"/>
              <a:t>Verifying that the received signal strength of the VDES device is consistent with the theoretical value at different distances;</a:t>
            </a:r>
            <a:endParaRPr lang="zh-CN" altLang="en-US" sz="1600" dirty="0"/>
          </a:p>
          <a:p>
            <a:pPr marL="0" indent="0">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 </a:t>
            </a:r>
            <a:r>
              <a:rPr lang="zh-CN" altLang="en-US" sz="1600" dirty="0"/>
              <a:t>Under the same circumstances, communication distance of VDE channel in high transmission rate mode is lower than that of low transmission rate mode.</a:t>
            </a:r>
            <a:endParaRPr lang="zh-CN" altLang="en-US" sz="1600" dirty="0"/>
          </a:p>
          <a:p>
            <a:pPr marL="0" indent="0">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 </a:t>
            </a:r>
            <a:r>
              <a:rPr lang="zh-CN" altLang="en-US" sz="1600" dirty="0"/>
              <a:t>Irregular AIS ship-borne equipment has great influence on AIS channel.</a:t>
            </a:r>
            <a:endParaRPr lang="zh-CN" altLang="en-US" sz="2400"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Conclusion</a:t>
            </a:r>
            <a:endParaRPr lang="zh-CN" altLang="en-US">
              <a:solidFill>
                <a:schemeClr val="accent1">
                  <a:lumMod val="75000"/>
                </a:schemeClr>
              </a:solidFill>
              <a:latin typeface="Arial Rounded MT Bold" panose="020F0704030504030204" charset="0"/>
              <a:cs typeface="Arial Rounded MT Bold" panose="020F070403050403020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a:xfrm>
            <a:off x="328295" y="1825625"/>
            <a:ext cx="8642350" cy="4351655"/>
          </a:xfrm>
        </p:spPr>
        <p:txBody>
          <a:bodyPr vert="horz" wrap="square" lIns="91440" tIns="45720" rIns="91440" bIns="45720" anchor="t"/>
          <a:p>
            <a:pPr>
              <a:buClrTx/>
              <a:buSzTx/>
              <a:buFont typeface="Arial" panose="020B0604020202020204" pitchFamily="34" charset="0"/>
            </a:pPr>
            <a:r>
              <a:rPr lang="zh-CN" altLang="en-US" sz="2400" dirty="0"/>
              <a:t>We sincerely invite the Committee and interested parties to consider the information and data provided by this proposal, and to provide guidance for the later optimization, construction, promotion and application of the VDES demonstration system in the North China Sea Area.</a:t>
            </a:r>
            <a:endParaRPr lang="zh-CN" altLang="en-US" sz="2400" dirty="0"/>
          </a:p>
          <a:p>
            <a:pPr>
              <a:buClrTx/>
              <a:buSzTx/>
              <a:buFont typeface="Arial" panose="020B0604020202020204" pitchFamily="34" charset="0"/>
            </a:pPr>
            <a:r>
              <a:rPr lang="zh-CN" altLang="en-US" sz="2400" dirty="0"/>
              <a:t>We sincerely invite the Committee and interested parties to make use of the system platform built by the project to carry out multi-party cooperation to further test and research the application of VDES system.</a:t>
            </a:r>
            <a:endParaRPr lang="zh-CN" altLang="en-US" sz="2400" dirty="0"/>
          </a:p>
          <a:p>
            <a:pPr marL="0" indent="0">
              <a:buClrTx/>
              <a:buSzTx/>
              <a:buFont typeface="Arial" panose="020B0604020202020204" pitchFamily="34" charset="0"/>
              <a:buNone/>
            </a:pPr>
            <a:r>
              <a:rPr lang="zh-CN" altLang="en-US" sz="1600" dirty="0"/>
              <a:t>     </a:t>
            </a:r>
            <a:endParaRPr lang="zh-CN" altLang="en-US" sz="2400"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Demand for committees</a:t>
            </a:r>
            <a:endParaRPr lang="zh-CN" altLang="en-US">
              <a:solidFill>
                <a:schemeClr val="accent1">
                  <a:lumMod val="75000"/>
                </a:schemeClr>
              </a:solidFill>
              <a:latin typeface="Arial Rounded MT Bold" panose="020F0704030504030204" charset="0"/>
              <a:cs typeface="Arial Rounded MT Bold" panose="020F070403050403020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a:xfrm>
            <a:off x="328295" y="1825625"/>
            <a:ext cx="8642350" cy="4351655"/>
          </a:xfrm>
        </p:spPr>
        <p:txBody>
          <a:bodyPr vert="horz" wrap="square" lIns="91440" tIns="45720" rIns="91440" bIns="45720" anchor="t"/>
          <a:p>
            <a:pPr>
              <a:buClrTx/>
              <a:buSzTx/>
              <a:buFont typeface="Arial" panose="020B0604020202020204" pitchFamily="34" charset="0"/>
            </a:pPr>
            <a:r>
              <a:rPr lang="zh-CN" altLang="en-US" sz="2400" dirty="0"/>
              <a:t> VDES system demonstration and validation project 2016</a:t>
            </a:r>
            <a:endParaRPr lang="zh-CN" altLang="en-US" sz="2400" dirty="0"/>
          </a:p>
          <a:p>
            <a:pPr marL="0" indent="0">
              <a:buClrTx/>
              <a:buSzTx/>
              <a:buFont typeface="Arial" panose="020B0604020202020204" pitchFamily="34" charset="0"/>
              <a:buNone/>
            </a:pPr>
            <a:r>
              <a:rPr lang="zh-CN" altLang="en-US" sz="1600" dirty="0"/>
              <a:t>      </a:t>
            </a:r>
            <a:r>
              <a:rPr lang="zh-CN" altLang="en-US" sz="1600" dirty="0">
                <a:latin typeface="仿宋" panose="02010609060101010101" charset="-122"/>
                <a:ea typeface="仿宋" panose="02010609060101010101" charset="-122"/>
              </a:rPr>
              <a:t>☆ </a:t>
            </a:r>
            <a:r>
              <a:rPr lang="zh-CN" altLang="en-US" sz="1600" dirty="0"/>
              <a:t>the physical radio frequency channel test for applications of AIS, ASM and VDE</a:t>
            </a:r>
            <a:endParaRPr lang="zh-CN" altLang="en-US" sz="1600" dirty="0"/>
          </a:p>
          <a:p>
            <a:pPr marL="0" indent="0">
              <a:buClrTx/>
              <a:buSzTx/>
              <a:buFont typeface="Arial" panose="020B0604020202020204" pitchFamily="34" charset="0"/>
              <a:buNone/>
            </a:pPr>
            <a:r>
              <a:rPr lang="zh-CN" altLang="en-US" sz="1600" dirty="0"/>
              <a:t>      </a:t>
            </a:r>
            <a:r>
              <a:rPr lang="zh-CN" altLang="en-US" sz="1600" dirty="0">
                <a:latin typeface="仿宋" panose="02010609060101010101" charset="-122"/>
                <a:ea typeface="仿宋" panose="02010609060101010101" charset="-122"/>
              </a:rPr>
              <a:t>☆ </a:t>
            </a:r>
            <a:r>
              <a:rPr lang="zh-CN" altLang="en-US" sz="1600" dirty="0"/>
              <a:t>modulation and demodulation algorithm and validate its effectiveness</a:t>
            </a:r>
            <a:endParaRPr lang="zh-CN" altLang="en-US" sz="1600" dirty="0"/>
          </a:p>
          <a:p>
            <a:pPr marL="0" indent="0">
              <a:buClrTx/>
              <a:buSzTx/>
              <a:buFont typeface="Arial" panose="020B0604020202020204" pitchFamily="34" charset="0"/>
              <a:buNone/>
            </a:pPr>
            <a:r>
              <a:rPr lang="zh-CN" altLang="en-US" sz="1600" dirty="0"/>
              <a:t>      </a:t>
            </a:r>
            <a:r>
              <a:rPr lang="zh-CN" altLang="en-US" sz="1600" dirty="0">
                <a:latin typeface="仿宋" panose="02010609060101010101" charset="-122"/>
                <a:ea typeface="仿宋" panose="02010609060101010101" charset="-122"/>
              </a:rPr>
              <a:t>☆ </a:t>
            </a:r>
            <a:r>
              <a:rPr lang="zh-CN" altLang="en-US" sz="1600" dirty="0"/>
              <a:t>VDES base station, ship-borne prototype </a:t>
            </a:r>
            <a:endParaRPr lang="zh-CN" altLang="en-US" sz="1600" dirty="0"/>
          </a:p>
          <a:p>
            <a:pPr marL="0" indent="0">
              <a:buClrTx/>
              <a:buSzTx/>
              <a:buFont typeface="Arial" panose="020B0604020202020204" pitchFamily="34" charset="0"/>
              <a:buNone/>
            </a:pPr>
            <a:r>
              <a:rPr lang="zh-CN" altLang="en-US" sz="1600" dirty="0"/>
              <a:t>      </a:t>
            </a:r>
            <a:r>
              <a:rPr lang="zh-CN" altLang="en-US" sz="1600" dirty="0">
                <a:latin typeface="仿宋" panose="02010609060101010101" charset="-122"/>
                <a:ea typeface="仿宋" panose="02010609060101010101" charset="-122"/>
              </a:rPr>
              <a:t>☆ </a:t>
            </a:r>
            <a:r>
              <a:rPr lang="zh-CN" altLang="en-US" sz="1600" dirty="0"/>
              <a:t>related software</a:t>
            </a:r>
            <a:endParaRPr lang="zh-CN" altLang="en-US" sz="2000" dirty="0"/>
          </a:p>
          <a:p>
            <a:pPr>
              <a:buClrTx/>
              <a:buSzTx/>
              <a:buFont typeface="Arial" panose="020B0604020202020204" pitchFamily="34" charset="0"/>
            </a:pPr>
            <a:r>
              <a:rPr lang="zh-CN" altLang="en-US" sz="2400" dirty="0"/>
              <a:t>On this basis, the China </a:t>
            </a:r>
            <a:r>
              <a:rPr lang="en-US" altLang="zh-CN" sz="2400" dirty="0"/>
              <a:t>MSA takes action on VDES</a:t>
            </a:r>
            <a:endParaRPr lang="en-US" altLang="zh-CN" sz="2400" dirty="0"/>
          </a:p>
          <a:p>
            <a:pPr marL="0" indent="0" algn="l">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 </a:t>
            </a:r>
            <a:r>
              <a:rPr lang="en-US" altLang="zh-CN" sz="1600" dirty="0">
                <a:sym typeface="+mn-ea"/>
              </a:rPr>
              <a:t>build a VDES communicaton network in Bohai Bay of China</a:t>
            </a:r>
            <a:endParaRPr lang="en-US" altLang="zh-CN" sz="1600" dirty="0">
              <a:sym typeface="+mn-ea"/>
            </a:endParaRPr>
          </a:p>
          <a:p>
            <a:pPr marL="0" indent="0" algn="l">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 </a:t>
            </a:r>
            <a:r>
              <a:rPr lang="en-US" altLang="zh-CN" sz="1600" dirty="0">
                <a:sym typeface="+mn-ea"/>
              </a:rPr>
              <a:t>composed of </a:t>
            </a:r>
            <a:r>
              <a:rPr lang="zh-CN" altLang="en-US" sz="1600" dirty="0">
                <a:sym typeface="+mn-ea"/>
              </a:rPr>
              <a:t>VDES shore-based station, VDES system management center and VDES ship-based equipment </a:t>
            </a:r>
            <a:endParaRPr lang="zh-CN" altLang="en-US" sz="1600" dirty="0">
              <a:sym typeface="+mn-ea"/>
            </a:endParaRPr>
          </a:p>
          <a:p>
            <a:pPr marL="0" indent="0" algn="l">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 </a:t>
            </a:r>
            <a:r>
              <a:rPr lang="zh-CN" altLang="en-US" sz="1600" dirty="0">
                <a:sym typeface="+mn-ea"/>
              </a:rPr>
              <a:t>tested </a:t>
            </a:r>
            <a:r>
              <a:rPr lang="en-US" altLang="zh-CN" sz="1600" dirty="0">
                <a:sym typeface="+mn-ea"/>
              </a:rPr>
              <a:t>with</a:t>
            </a:r>
            <a:r>
              <a:rPr lang="zh-CN" altLang="en-US" sz="1600" dirty="0">
                <a:sym typeface="+mn-ea"/>
              </a:rPr>
              <a:t> the shore-base station and the ship-based equipmentbase station, ship-borne prototype </a:t>
            </a:r>
            <a:endParaRPr lang="zh-CN" altLang="en-US" sz="2400"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Background</a:t>
            </a:r>
            <a:endParaRPr lang="zh-CN" altLang="en-US">
              <a:solidFill>
                <a:schemeClr val="accent1">
                  <a:lumMod val="75000"/>
                </a:schemeClr>
              </a:solidFill>
              <a:latin typeface="Arial Rounded MT Bold" panose="020F0704030504030204" charset="0"/>
              <a:cs typeface="Arial Rounded MT Bold" panose="020F070403050403020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sp>
        <p:nvSpPr>
          <p:cNvPr id="5" name="矩形 4"/>
          <p:cNvSpPr/>
          <p:nvPr/>
        </p:nvSpPr>
        <p:spPr>
          <a:xfrm>
            <a:off x="2021205" y="2252028"/>
            <a:ext cx="5226050" cy="29533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600" b="0" i="0" u="none" strike="noStrike" kern="1200" cap="none" spc="0" normalizeH="0" baseline="0" noProof="0" dirty="0">
                <a:ln>
                  <a:noFill/>
                </a:ln>
                <a:solidFill>
                  <a:schemeClr val="accent1">
                    <a:lumMod val="75000"/>
                  </a:schemeClr>
                </a:solidFill>
                <a:effectLst/>
                <a:uLnTx/>
                <a:uFillTx/>
                <a:latin typeface="Arial Rounded MT Bold" panose="020F0704030504030204" charset="0"/>
                <a:ea typeface="Arial Unicode MS" panose="020B0604020202020204" pitchFamily="34" charset="-122"/>
                <a:cs typeface="Arial Rounded MT Bold" panose="020F0704030504030204" charset="0"/>
              </a:rPr>
              <a:t>THANK YOU</a:t>
            </a:r>
            <a:endParaRPr kumimoji="0" lang="en-US" altLang="zh-CN" sz="6600" b="0" i="0" u="none" strike="noStrike" kern="1200" cap="none" spc="0" normalizeH="0" baseline="0" noProof="0" dirty="0">
              <a:ln>
                <a:noFill/>
              </a:ln>
              <a:solidFill>
                <a:schemeClr val="accent1">
                  <a:lumMod val="75000"/>
                </a:scheme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6000" b="0" i="0" u="none" strike="noStrike" kern="1200" cap="none" spc="0" normalizeH="0" baseline="0" noProof="0" dirty="0">
              <a:ln>
                <a:noFill/>
              </a:ln>
              <a:solidFill>
                <a:schemeClr val="accent1">
                  <a:lumMod val="75000"/>
                </a:schemeClr>
              </a:solidFill>
              <a:effectLst/>
              <a:uLnTx/>
              <a:uFillTx/>
              <a:latin typeface="隶书" panose="02010509060101010101" charset="-122"/>
              <a:ea typeface="隶书" panose="02010509060101010101" charset="-122"/>
              <a:cs typeface="隶书" panose="02010509060101010101"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6000" b="0" i="0" u="none" strike="noStrike" kern="1200" cap="none" spc="0" normalizeH="0" baseline="0" noProof="0" dirty="0">
              <a:ln>
                <a:noFill/>
              </a:ln>
              <a:solidFill>
                <a:schemeClr val="accent1">
                  <a:lumMod val="75000"/>
                </a:schemeClr>
              </a:solidFill>
              <a:effectLst/>
              <a:uLnTx/>
              <a:uFillTx/>
              <a:latin typeface="叶根友毛笔行书2.0版" panose="02010601030101010101" charset="-122"/>
              <a:ea typeface="叶根友毛笔行书2.0版" panose="02010601030101010101" charset="-122"/>
              <a:cs typeface="叶根友毛笔行书2.0版" panose="02010601030101010101" charset="-122"/>
            </a:endParaRPr>
          </a:p>
        </p:txBody>
      </p:sp>
      <p:grpSp>
        <p:nvGrpSpPr>
          <p:cNvPr id="4" name="组合 3"/>
          <p:cNvGrpSpPr/>
          <p:nvPr/>
        </p:nvGrpSpPr>
        <p:grpSpPr>
          <a:xfrm>
            <a:off x="6768465" y="4911725"/>
            <a:ext cx="2857500" cy="1164590"/>
            <a:chOff x="7478" y="7654"/>
            <a:chExt cx="4500" cy="1834"/>
          </a:xfrm>
        </p:grpSpPr>
        <p:pic>
          <p:nvPicPr>
            <p:cNvPr id="2052"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2" name="文本框 1"/>
            <p:cNvSpPr txBox="1"/>
            <p:nvPr/>
          </p:nvSpPr>
          <p:spPr>
            <a:xfrm>
              <a:off x="9176" y="7868"/>
              <a:ext cx="2802" cy="1307"/>
            </a:xfrm>
            <a:prstGeom prst="rect">
              <a:avLst/>
            </a:prstGeom>
            <a:noFill/>
          </p:spPr>
          <p:txBody>
            <a:bodyPr wrap="square" rtlCol="0">
              <a:spAutoFit/>
            </a:bodyPr>
            <a:p>
              <a:r>
                <a:rPr lang="en-US" altLang="zh-CN" sz="48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8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3" name="文本框 2"/>
            <p:cNvSpPr txBox="1"/>
            <p:nvPr/>
          </p:nvSpPr>
          <p:spPr>
            <a:xfrm>
              <a:off x="7691" y="9175"/>
              <a:ext cx="3670" cy="313"/>
            </a:xfrm>
            <a:prstGeom prst="rect">
              <a:avLst/>
            </a:prstGeom>
            <a:noFill/>
          </p:spPr>
          <p:txBody>
            <a:bodyPr wrap="square" rtlCol="0">
              <a:spAutoFit/>
            </a:bodyPr>
            <a:p>
              <a:r>
                <a:rPr lang="en-US" altLang="zh-CN" sz="700">
                  <a:solidFill>
                    <a:schemeClr val="accent1">
                      <a:lumMod val="75000"/>
                    </a:schemeClr>
                  </a:solidFill>
                </a:rPr>
                <a:t>The Navigation Guarantee Center of North China Sea</a:t>
              </a:r>
              <a:endParaRPr lang="en-US" altLang="zh-CN" sz="700">
                <a:solidFill>
                  <a:schemeClr val="accent1">
                    <a:lumMod val="75000"/>
                  </a:schemeClr>
                </a:solidFil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p:txBody>
          <a:bodyPr vert="horz" wrap="square" lIns="91440" tIns="45720" rIns="91440" bIns="45720" anchor="t"/>
          <a:p>
            <a:pPr>
              <a:buClrTx/>
              <a:buSzTx/>
              <a:buFont typeface="Arial" panose="020B0604020202020204" pitchFamily="34" charset="0"/>
            </a:pPr>
            <a:r>
              <a:rPr lang="zh-CN" altLang="en-US" dirty="0"/>
              <a:t>hardware system architecture of VDES system</a:t>
            </a:r>
            <a:endParaRPr lang="zh-CN" altLang="en-US"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sym typeface="+mn-ea"/>
              </a:rPr>
              <a:t>Project construction</a:t>
            </a:r>
            <a:endParaRPr lang="zh-CN" altLang="en-US"/>
          </a:p>
        </p:txBody>
      </p:sp>
      <p:pic>
        <p:nvPicPr>
          <p:cNvPr id="12" name="图片 4"/>
          <p:cNvPicPr>
            <a:picLocks noChangeAspect="1"/>
          </p:cNvPicPr>
          <p:nvPr/>
        </p:nvPicPr>
        <p:blipFill>
          <a:blip r:embed="rId3"/>
          <a:stretch>
            <a:fillRect/>
          </a:stretch>
        </p:blipFill>
        <p:spPr>
          <a:xfrm>
            <a:off x="201295" y="2708275"/>
            <a:ext cx="8432165" cy="241490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p:txBody>
          <a:bodyPr vert="horz" wrap="square" lIns="91440" tIns="45720" rIns="91440" bIns="45720" anchor="t"/>
          <a:p>
            <a:pPr>
              <a:buClrTx/>
              <a:buSzTx/>
              <a:buFont typeface="Arial" panose="020B0604020202020204" pitchFamily="34" charset="0"/>
            </a:pPr>
            <a:r>
              <a:rPr lang="zh-CN" altLang="en-US" dirty="0"/>
              <a:t>Shore-based software system </a:t>
            </a:r>
            <a:endParaRPr lang="zh-CN" altLang="en-US" dirty="0"/>
          </a:p>
          <a:p>
            <a:pPr marL="0" indent="0">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 </a:t>
            </a:r>
            <a:r>
              <a:rPr lang="zh-CN" altLang="en-US" sz="1600" dirty="0">
                <a:sym typeface="+mn-ea"/>
              </a:rPr>
              <a:t>consists of base station management software and information broadcasting software.</a:t>
            </a:r>
            <a:endParaRPr lang="zh-CN" altLang="en-US"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sym typeface="+mn-ea"/>
              </a:rPr>
              <a:t>Project construction</a:t>
            </a:r>
            <a:endParaRPr lang="zh-CN" altLang="en-US"/>
          </a:p>
        </p:txBody>
      </p:sp>
      <p:graphicFrame>
        <p:nvGraphicFramePr>
          <p:cNvPr id="2" name="对象 -2147482624"/>
          <p:cNvGraphicFramePr>
            <a:graphicFrameLocks noChangeAspect="1"/>
          </p:cNvGraphicFramePr>
          <p:nvPr/>
        </p:nvGraphicFramePr>
        <p:xfrm>
          <a:off x="791210" y="2639695"/>
          <a:ext cx="7335520" cy="3792220"/>
        </p:xfrm>
        <a:graphic>
          <a:graphicData uri="http://schemas.openxmlformats.org/presentationml/2006/ole">
            <mc:AlternateContent xmlns:mc="http://schemas.openxmlformats.org/markup-compatibility/2006">
              <mc:Choice xmlns:v="urn:schemas-microsoft-com:vml" Requires="v">
                <p:oleObj spid="_x0000_s3076" name="" r:id="rId3" imgW="11290935" imgH="5837555" progId="Visio.Drawing.15">
                  <p:embed/>
                </p:oleObj>
              </mc:Choice>
              <mc:Fallback>
                <p:oleObj name="" r:id="rId3" imgW="11290935" imgH="5837555" progId="Visio.Drawing.15">
                  <p:embed/>
                  <p:pic>
                    <p:nvPicPr>
                      <p:cNvPr id="0" name="图片 3075"/>
                      <p:cNvPicPr/>
                      <p:nvPr/>
                    </p:nvPicPr>
                    <p:blipFill>
                      <a:blip r:embed="rId4"/>
                      <a:stretch>
                        <a:fillRect/>
                      </a:stretch>
                    </p:blipFill>
                    <p:spPr>
                      <a:xfrm>
                        <a:off x="791210" y="2639695"/>
                        <a:ext cx="7335520" cy="3792220"/>
                      </a:xfrm>
                      <a:prstGeom prst="rect">
                        <a:avLst/>
                      </a:prstGeom>
                      <a:noFill/>
                      <a:ln w="38100">
                        <a:noFill/>
                        <a:miter/>
                      </a:ln>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p:txBody>
          <a:bodyPr vert="horz" wrap="square" lIns="91440" tIns="45720" rIns="91440" bIns="45720" anchor="t"/>
          <a:p>
            <a:pPr>
              <a:buClrTx/>
              <a:buSzTx/>
              <a:buFont typeface="Arial" panose="020B0604020202020204" pitchFamily="34" charset="0"/>
            </a:pPr>
            <a:r>
              <a:rPr lang="zh-CN" altLang="en-US" dirty="0"/>
              <a:t>Shore-based software system </a:t>
            </a:r>
            <a:endParaRPr lang="zh-CN" altLang="en-US" dirty="0"/>
          </a:p>
          <a:p>
            <a:pPr marL="0" indent="0">
              <a:buClrTx/>
              <a:buSzTx/>
              <a:buFont typeface="Arial" panose="020B0604020202020204" pitchFamily="34" charset="0"/>
              <a:buNone/>
            </a:pPr>
            <a:r>
              <a:rPr lang="zh-CN" altLang="en-US" sz="1600" dirty="0">
                <a:sym typeface="+mn-ea"/>
              </a:rPr>
              <a:t>      </a:t>
            </a:r>
            <a:r>
              <a:rPr lang="zh-CN" altLang="en-US" sz="1600" dirty="0">
                <a:latin typeface="仿宋" panose="02010609060101010101" charset="-122"/>
                <a:ea typeface="仿宋" panose="02010609060101010101" charset="-122"/>
                <a:sym typeface="+mn-ea"/>
              </a:rPr>
              <a:t>☆ </a:t>
            </a:r>
            <a:r>
              <a:rPr lang="zh-CN" altLang="en-US" sz="1600" dirty="0">
                <a:sym typeface="+mn-ea"/>
              </a:rPr>
              <a:t>consists of base station management software and information broadcasting software.</a:t>
            </a:r>
            <a:endParaRPr lang="zh-CN" altLang="en-US"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sym typeface="+mn-ea"/>
              </a:rPr>
              <a:t>Project construction</a:t>
            </a:r>
            <a:endParaRPr lang="zh-CN" altLang="en-US"/>
          </a:p>
        </p:txBody>
      </p:sp>
      <p:graphicFrame>
        <p:nvGraphicFramePr>
          <p:cNvPr id="2" name="对象 -2147482623"/>
          <p:cNvGraphicFramePr/>
          <p:nvPr/>
        </p:nvGraphicFramePr>
        <p:xfrm>
          <a:off x="643890" y="2639060"/>
          <a:ext cx="7748905" cy="3893185"/>
        </p:xfrm>
        <a:graphic>
          <a:graphicData uri="http://schemas.openxmlformats.org/presentationml/2006/ole">
            <mc:AlternateContent xmlns:mc="http://schemas.openxmlformats.org/markup-compatibility/2006">
              <mc:Choice xmlns:v="urn:schemas-microsoft-com:vml" Requires="v">
                <p:oleObj spid="_x0000_s3" name="" r:id="rId3" imgW="12166600" imgH="7747000" progId="Visio.Drawing.11">
                  <p:embed/>
                </p:oleObj>
              </mc:Choice>
              <mc:Fallback>
                <p:oleObj name="" r:id="rId3" imgW="12166600" imgH="7747000" progId="Visio.Drawing.11">
                  <p:embed/>
                  <p:pic>
                    <p:nvPicPr>
                      <p:cNvPr id="0" name="图片 2"/>
                      <p:cNvPicPr/>
                      <p:nvPr/>
                    </p:nvPicPr>
                    <p:blipFill>
                      <a:blip r:embed="rId4"/>
                      <a:stretch>
                        <a:fillRect/>
                      </a:stretch>
                    </p:blipFill>
                    <p:spPr>
                      <a:xfrm>
                        <a:off x="643890" y="2639060"/>
                        <a:ext cx="7748905" cy="3893185"/>
                      </a:xfrm>
                      <a:prstGeom prst="rect">
                        <a:avLst/>
                      </a:prstGeom>
                      <a:noFill/>
                      <a:ln w="38100">
                        <a:noFill/>
                        <a:miter/>
                      </a:ln>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a:xfrm>
            <a:off x="328295" y="1814830"/>
            <a:ext cx="8642350" cy="4351655"/>
          </a:xfrm>
        </p:spPr>
        <p:txBody>
          <a:bodyPr vert="horz" wrap="square" lIns="91440" tIns="45720" rIns="91440" bIns="45720" anchor="t"/>
          <a:p>
            <a:pPr>
              <a:buClrTx/>
              <a:buSzTx/>
              <a:buFont typeface="Arial" panose="020B0604020202020204" pitchFamily="34" charset="0"/>
            </a:pPr>
            <a:r>
              <a:rPr lang="zh-CN" altLang="en-US" sz="2400" dirty="0"/>
              <a:t> The application software of ship-borne VDES </a:t>
            </a:r>
            <a:endParaRPr lang="zh-CN" altLang="en-US" sz="2400" dirty="0"/>
          </a:p>
          <a:p>
            <a:pPr marL="0" indent="0">
              <a:buClrTx/>
              <a:buSzTx/>
              <a:buFont typeface="Arial" panose="020B0604020202020204" pitchFamily="34" charset="0"/>
              <a:buNone/>
            </a:pPr>
            <a:r>
              <a:rPr lang="zh-CN" altLang="en-US" sz="2000" dirty="0"/>
              <a:t>      </a:t>
            </a:r>
            <a:r>
              <a:rPr lang="zh-CN" altLang="en-US" sz="2000" dirty="0">
                <a:latin typeface="仿宋" panose="02010609060101010101" charset="-122"/>
                <a:ea typeface="仿宋" panose="02010609060101010101" charset="-122"/>
              </a:rPr>
              <a:t>☆ </a:t>
            </a:r>
            <a:r>
              <a:rPr lang="zh-CN" altLang="en-US" sz="2000" dirty="0"/>
              <a:t>mainly includes two parts: electronic chart module and equipment management module.  </a:t>
            </a:r>
            <a:endParaRPr lang="zh-CN" altLang="en-US" sz="2000" dirty="0"/>
          </a:p>
          <a:p>
            <a:pPr marL="0" indent="0">
              <a:buClrTx/>
              <a:buSzTx/>
              <a:buFont typeface="Arial" panose="020B0604020202020204" pitchFamily="34" charset="0"/>
              <a:buNone/>
            </a:pPr>
            <a:r>
              <a:rPr lang="zh-CN" altLang="en-US" sz="2000" dirty="0"/>
              <a:t>      </a:t>
            </a:r>
            <a:r>
              <a:rPr lang="zh-CN" altLang="en-US" sz="2000" dirty="0">
                <a:latin typeface="仿宋" panose="02010609060101010101" charset="-122"/>
                <a:ea typeface="仿宋" panose="02010609060101010101" charset="-122"/>
              </a:rPr>
              <a:t>☆ </a:t>
            </a:r>
            <a:r>
              <a:rPr lang="zh-CN" altLang="en-US" sz="2000" dirty="0"/>
              <a:t>The functions of electronic chart module include basic information display, S57 chart display, MSP information display, channel monitoring, time display, data and Chinese display</a:t>
            </a:r>
            <a:endParaRPr lang="zh-CN" altLang="en-US" sz="2000" dirty="0"/>
          </a:p>
          <a:p>
            <a:pPr marL="0" indent="0">
              <a:buClrTx/>
              <a:buSzTx/>
              <a:buFont typeface="Arial" panose="020B0604020202020204" pitchFamily="34" charset="0"/>
              <a:buNone/>
            </a:pPr>
            <a:r>
              <a:rPr lang="zh-CN" altLang="en-US" sz="2000" dirty="0"/>
              <a:t>      </a:t>
            </a:r>
            <a:r>
              <a:rPr lang="zh-CN" altLang="en-US" sz="2000" dirty="0">
                <a:latin typeface="仿宋" panose="02010609060101010101" charset="-122"/>
                <a:ea typeface="仿宋" panose="02010609060101010101" charset="-122"/>
              </a:rPr>
              <a:t>☆ </a:t>
            </a:r>
            <a:r>
              <a:rPr lang="zh-CN" altLang="en-US" sz="2000" dirty="0"/>
              <a:t>the functions of equipment management module include chart management and update, MSP information management, channel management, equipment configuration, data query and broadcast information setting. </a:t>
            </a:r>
            <a:endParaRPr lang="zh-CN" altLang="en-US" sz="2000" dirty="0"/>
          </a:p>
          <a:p>
            <a:pPr marL="0" indent="0">
              <a:buClrTx/>
              <a:buSzTx/>
              <a:buFont typeface="Arial" panose="020B0604020202020204" pitchFamily="34" charset="0"/>
              <a:buNone/>
            </a:pPr>
            <a:r>
              <a:rPr lang="zh-CN" altLang="en-US" sz="2000" dirty="0"/>
              <a:t>     </a:t>
            </a:r>
            <a:endParaRPr lang="zh-CN" altLang="en-US" sz="2000"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Project construction</a:t>
            </a:r>
            <a:endParaRPr lang="zh-CN" altLang="en-US">
              <a:solidFill>
                <a:schemeClr val="accent1">
                  <a:lumMod val="75000"/>
                </a:schemeClr>
              </a:solidFill>
              <a:latin typeface="Arial Rounded MT Bold" panose="020F0704030504030204" charset="0"/>
              <a:cs typeface="Arial Rounded MT Bold" panose="020F070403050403020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a:xfrm>
            <a:off x="328295" y="1825625"/>
            <a:ext cx="8642350" cy="4351655"/>
          </a:xfrm>
        </p:spPr>
        <p:txBody>
          <a:bodyPr vert="horz" wrap="square" lIns="91440" tIns="45720" rIns="91440" bIns="45720" anchor="t"/>
          <a:p>
            <a:pPr>
              <a:buClrTx/>
              <a:buSzTx/>
              <a:buFont typeface="Arial" panose="020B0604020202020204" pitchFamily="34" charset="0"/>
            </a:pPr>
            <a:r>
              <a:rPr lang="zh-CN" altLang="en-US" sz="2400" dirty="0">
                <a:sym typeface="+mn-ea"/>
              </a:rPr>
              <a:t>three base stations constructed in the project</a:t>
            </a:r>
            <a:endParaRPr lang="zh-CN" altLang="en-US" sz="2400" dirty="0"/>
          </a:p>
          <a:p>
            <a:pPr>
              <a:buClrTx/>
              <a:buSzTx/>
              <a:buFont typeface="Arial" panose="020B0604020202020204" pitchFamily="34" charset="0"/>
            </a:pPr>
            <a:r>
              <a:rPr lang="zh-CN" altLang="en-US" sz="2400" dirty="0">
                <a:sym typeface="+mn-ea"/>
              </a:rPr>
              <a:t>one VDES base station temporarily built in Tianjin port</a:t>
            </a:r>
            <a:endParaRPr lang="zh-CN" altLang="en-US" sz="2400" dirty="0"/>
          </a:p>
          <a:p>
            <a:pPr>
              <a:buClrTx/>
              <a:buSzTx/>
              <a:buFont typeface="Arial" panose="020B0604020202020204" pitchFamily="34" charset="0"/>
            </a:pPr>
            <a:r>
              <a:rPr lang="zh-CN" altLang="en-US" sz="2400" dirty="0">
                <a:sym typeface="+mn-ea"/>
              </a:rPr>
              <a:t>one VDES management center </a:t>
            </a:r>
            <a:endParaRPr lang="zh-CN" altLang="en-US" sz="2400" dirty="0"/>
          </a:p>
          <a:p>
            <a:pPr>
              <a:buClrTx/>
              <a:buSzTx/>
              <a:buFont typeface="Arial" panose="020B0604020202020204" pitchFamily="34" charset="0"/>
            </a:pPr>
            <a:r>
              <a:rPr lang="zh-CN" altLang="en-US" sz="2400" dirty="0">
                <a:sym typeface="+mn-ea"/>
              </a:rPr>
              <a:t>VDES shipboard equipment </a:t>
            </a:r>
            <a:endParaRPr lang="zh-CN" altLang="en-US" sz="2400" dirty="0"/>
          </a:p>
          <a:p>
            <a:pPr marL="0" indent="0">
              <a:buClrTx/>
              <a:buSzTx/>
              <a:buFont typeface="Arial" panose="020B0604020202020204" pitchFamily="34" charset="0"/>
              <a:buNone/>
            </a:pPr>
            <a:endParaRPr lang="zh-CN" altLang="en-US" sz="2400"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System tests</a:t>
            </a:r>
            <a:endParaRPr lang="zh-CN" altLang="en-US">
              <a:solidFill>
                <a:schemeClr val="accent1">
                  <a:lumMod val="75000"/>
                </a:schemeClr>
              </a:solidFill>
              <a:latin typeface="Arial Rounded MT Bold" panose="020F0704030504030204" charset="0"/>
              <a:cs typeface="Arial Rounded MT Bold" panose="020F070403050403020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a:xfrm>
            <a:off x="328295" y="1825625"/>
            <a:ext cx="8642350" cy="4351655"/>
          </a:xfrm>
        </p:spPr>
        <p:txBody>
          <a:bodyPr vert="horz" wrap="square" lIns="91440" tIns="45720" rIns="91440" bIns="45720" anchor="t"/>
          <a:p>
            <a:pPr>
              <a:buClrTx/>
              <a:buSzTx/>
              <a:buFont typeface="Arial" panose="020B0604020202020204" pitchFamily="34" charset="0"/>
            </a:pPr>
            <a:r>
              <a:rPr lang="zh-CN" altLang="en-US" sz="2400" dirty="0"/>
              <a:t> This test mainly aimed to test the packet error rate (PER) and data transmission time between base stations and the shipboard terminals within the coverage range.</a:t>
            </a:r>
            <a:endParaRPr lang="zh-CN" altLang="en-US" sz="2400" dirty="0"/>
          </a:p>
          <a:p>
            <a:pPr>
              <a:buClrTx/>
              <a:buSzTx/>
              <a:buFont typeface="Arial" panose="020B0604020202020204" pitchFamily="34" charset="0"/>
            </a:pPr>
            <a:endParaRPr lang="zh-CN" altLang="en-US" sz="2400"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System tests</a:t>
            </a:r>
            <a:br>
              <a:rPr lang="zh-CN" altLang="en-US">
                <a:solidFill>
                  <a:schemeClr val="accent1">
                    <a:lumMod val="75000"/>
                  </a:schemeClr>
                </a:solidFill>
                <a:latin typeface="Arial Rounded MT Bold" panose="020F0704030504030204" charset="0"/>
                <a:cs typeface="Arial Rounded MT Bold" panose="020F0704030504030204" charset="0"/>
              </a:rPr>
            </a:br>
            <a:r>
              <a:rPr lang="zh-CN" altLang="en-US" sz="2000">
                <a:solidFill>
                  <a:schemeClr val="accent1">
                    <a:lumMod val="75000"/>
                  </a:schemeClr>
                </a:solidFill>
                <a:latin typeface="Arial Rounded MT Bold" panose="020F0704030504030204" charset="0"/>
                <a:cs typeface="Arial Rounded MT Bold" panose="020F0704030504030204" charset="0"/>
              </a:rPr>
              <a:t>                          </a:t>
            </a:r>
            <a:r>
              <a:rPr lang="en-US" altLang="zh-CN" sz="2000">
                <a:solidFill>
                  <a:schemeClr val="accent1">
                    <a:lumMod val="75000"/>
                  </a:schemeClr>
                </a:solidFill>
                <a:latin typeface="Arial Rounded MT Bold" panose="020F0704030504030204" charset="0"/>
                <a:cs typeface="Arial Rounded MT Bold" panose="020F0704030504030204" charset="0"/>
              </a:rPr>
              <a:t>----</a:t>
            </a:r>
            <a:r>
              <a:rPr lang="zh-CN" altLang="en-US" sz="2400">
                <a:solidFill>
                  <a:schemeClr val="accent1">
                    <a:lumMod val="75000"/>
                  </a:schemeClr>
                </a:solidFill>
                <a:latin typeface="Arial Rounded MT Bold" panose="020F0704030504030204" charset="0"/>
                <a:cs typeface="Arial Rounded MT Bold" panose="020F0704030504030204" charset="0"/>
              </a:rPr>
              <a:t>Data transmission test</a:t>
            </a:r>
            <a:endParaRPr lang="zh-CN" altLang="en-US" sz="2400">
              <a:solidFill>
                <a:schemeClr val="accent1">
                  <a:lumMod val="75000"/>
                </a:schemeClr>
              </a:solidFill>
              <a:latin typeface="Arial Rounded MT Bold" panose="020F0704030504030204" charset="0"/>
              <a:cs typeface="Arial Rounded MT Bold" panose="020F0704030504030204" charset="0"/>
            </a:endParaRPr>
          </a:p>
        </p:txBody>
      </p:sp>
      <p:pic>
        <p:nvPicPr>
          <p:cNvPr id="3" name="图片 1"/>
          <p:cNvPicPr>
            <a:picLocks noChangeAspect="1"/>
          </p:cNvPicPr>
          <p:nvPr/>
        </p:nvPicPr>
        <p:blipFill>
          <a:blip r:embed="rId3"/>
          <a:srcRect b="4297"/>
          <a:stretch>
            <a:fillRect/>
          </a:stretch>
        </p:blipFill>
        <p:spPr>
          <a:xfrm>
            <a:off x="628650" y="3004185"/>
            <a:ext cx="7660005" cy="2336800"/>
          </a:xfrm>
          <a:prstGeom prst="rect">
            <a:avLst/>
          </a:prstGeom>
          <a:noFill/>
          <a:ln>
            <a:noFill/>
          </a:ln>
        </p:spPr>
      </p:pic>
      <p:sp>
        <p:nvSpPr>
          <p:cNvPr id="2" name="文本框 2"/>
          <p:cNvSpPr txBox="1"/>
          <p:nvPr/>
        </p:nvSpPr>
        <p:spPr>
          <a:xfrm>
            <a:off x="693420" y="5340668"/>
            <a:ext cx="2162810" cy="4413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900" kern="100">
                <a:latin typeface="Calibri" panose="020F0502020204030204"/>
                <a:ea typeface="宋体" panose="02010600030101010101" pitchFamily="2" charset="-122"/>
                <a:cs typeface="Times New Roman" panose="02020603050405020304"/>
                <a:sym typeface="Times New Roman" panose="02020603050405020304"/>
              </a:rPr>
              <a:t>Distribution of VDES Test Points in Tianjin Port and Tianjin Communications Center</a:t>
            </a:r>
            <a:endPar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4" name="文本框 1"/>
          <p:cNvSpPr txBox="1"/>
          <p:nvPr/>
        </p:nvSpPr>
        <p:spPr>
          <a:xfrm>
            <a:off x="3188018" y="5340668"/>
            <a:ext cx="2082165" cy="4464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900" kern="100">
                <a:latin typeface="Calibri" panose="020F0502020204030204"/>
                <a:ea typeface="宋体" panose="02010600030101010101" pitchFamily="2" charset="-122"/>
                <a:cs typeface="Times New Roman" panose="02020603050405020304"/>
                <a:sym typeface="Times New Roman" panose="02020603050405020304"/>
              </a:rPr>
              <a:t>Distribution of VDES Test Points in Caofeidian Port</a:t>
            </a:r>
            <a:endPar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5" name="文本框 4"/>
          <p:cNvSpPr txBox="1"/>
          <p:nvPr/>
        </p:nvSpPr>
        <p:spPr>
          <a:xfrm>
            <a:off x="5864225" y="5340985"/>
            <a:ext cx="1992630" cy="5715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a:r>
              <a:rPr lang="en-US" altLang="zh-CN" sz="900" kern="100">
                <a:latin typeface="Calibri" panose="020F0502020204030204"/>
                <a:ea typeface="宋体" panose="02010600030101010101" pitchFamily="2" charset="-122"/>
                <a:cs typeface="Times New Roman" panose="02020603050405020304"/>
                <a:sym typeface="Times New Roman" panose="02020603050405020304"/>
              </a:rPr>
              <a:t>Distribution of VDES Test Points in Huanghua Port</a:t>
            </a:r>
            <a:endParaRPr lang="en-US" altLang="zh-CN" sz="900" kern="100">
              <a:latin typeface="Calibri" panose="020F0502020204030204"/>
              <a:ea typeface="宋体" panose="02010600030101010101" pitchFamily="2" charset="-122"/>
              <a:cs typeface="Times New Roman" panose="02020603050405020304"/>
              <a:sym typeface="Times New Roman" panose="02020603050405020304"/>
            </a:endParaRPr>
          </a:p>
          <a:p>
            <a:pPr algn="just"/>
            <a:r>
              <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rPr>
              <a:t> </a:t>
            </a:r>
            <a:endParaRPr lang="en-US" altLang="zh-CN" sz="1050" kern="100">
              <a:latin typeface="Times New Roman" panose="02020603050405020304"/>
              <a:ea typeface="宋体" panose="02010600030101010101" pitchFamily="2" charset="-122"/>
              <a:cs typeface="Times New Roman" panose="02020603050405020304"/>
              <a:sym typeface="Times New Roman" panose="02020603050405020304"/>
            </a:endParaRPr>
          </a:p>
        </p:txBody>
      </p:sp>
      <p:sp>
        <p:nvSpPr>
          <p:cNvPr id="11" name="文本框 10"/>
          <p:cNvSpPr txBox="1"/>
          <p:nvPr/>
        </p:nvSpPr>
        <p:spPr>
          <a:xfrm>
            <a:off x="2653665" y="5751830"/>
            <a:ext cx="4124960" cy="368300"/>
          </a:xfrm>
          <a:prstGeom prst="rect">
            <a:avLst/>
          </a:prstGeom>
          <a:noFill/>
        </p:spPr>
        <p:txBody>
          <a:bodyPr wrap="square" rtlCol="0">
            <a:spAutoFit/>
          </a:bodyPr>
          <a:p>
            <a:r>
              <a:rPr lang="zh-CN" altLang="en-US" b="1">
                <a:solidFill>
                  <a:schemeClr val="accent1">
                    <a:lumMod val="75000"/>
                  </a:schemeClr>
                </a:solidFill>
              </a:rPr>
              <a:t> Distribution of VDES test points</a:t>
            </a:r>
            <a:endParaRPr lang="zh-CN" altLang="en-US" b="1">
              <a:solidFill>
                <a:schemeClr val="accent1">
                  <a:lumMod val="75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6" name="组合 5"/>
          <p:cNvGrpSpPr/>
          <p:nvPr/>
        </p:nvGrpSpPr>
        <p:grpSpPr>
          <a:xfrm>
            <a:off x="6778625" y="-90170"/>
            <a:ext cx="3408680" cy="1044575"/>
            <a:chOff x="7478" y="7654"/>
            <a:chExt cx="5368" cy="1645"/>
          </a:xfrm>
        </p:grpSpPr>
        <p:pic>
          <p:nvPicPr>
            <p:cNvPr id="7" name="图片 6" descr="通信中心(2).png"/>
            <p:cNvPicPr>
              <a:picLocks noChangeAspect="1"/>
            </p:cNvPicPr>
            <p:nvPr/>
          </p:nvPicPr>
          <p:blipFill>
            <a:blip r:embed="rId2"/>
            <a:srcRect l="1118" t="5229" r="68077" b="9422"/>
            <a:stretch>
              <a:fillRect/>
            </a:stretch>
          </p:blipFill>
          <p:spPr>
            <a:xfrm>
              <a:off x="7478" y="7654"/>
              <a:ext cx="1887" cy="1645"/>
            </a:xfrm>
            <a:prstGeom prst="rect">
              <a:avLst/>
            </a:prstGeom>
            <a:noFill/>
            <a:ln w="9525">
              <a:noFill/>
            </a:ln>
          </p:spPr>
        </p:pic>
        <p:sp>
          <p:nvSpPr>
            <p:cNvPr id="8" name="文本框 7"/>
            <p:cNvSpPr txBox="1"/>
            <p:nvPr/>
          </p:nvSpPr>
          <p:spPr>
            <a:xfrm>
              <a:off x="9176" y="7771"/>
              <a:ext cx="2802" cy="1210"/>
            </a:xfrm>
            <a:prstGeom prst="rect">
              <a:avLst/>
            </a:prstGeom>
            <a:noFill/>
          </p:spPr>
          <p:txBody>
            <a:bodyPr wrap="square" rtlCol="0">
              <a:spAutoFit/>
            </a:bodyPr>
            <a:p>
              <a:r>
                <a:rPr lang="en-US" altLang="zh-CN" sz="4400" spc="-100">
                  <a:solidFill>
                    <a:schemeClr val="accent1">
                      <a:lumMod val="75000"/>
                    </a:schemeClr>
                  </a:solidFill>
                  <a:uFillTx/>
                  <a:latin typeface="Bernard MT Condensed" panose="02050806060905020404" charset="0"/>
                  <a:cs typeface="Bernard MT Condensed" panose="02050806060905020404" charset="0"/>
                </a:rPr>
                <a:t>NGCN</a:t>
              </a:r>
              <a:endParaRPr lang="en-US" altLang="zh-CN" sz="4400" spc="-100">
                <a:solidFill>
                  <a:schemeClr val="accent1">
                    <a:lumMod val="75000"/>
                  </a:schemeClr>
                </a:solidFill>
                <a:uFillTx/>
                <a:latin typeface="Bernard MT Condensed" panose="02050806060905020404" charset="0"/>
                <a:cs typeface="Bernard MT Condensed" panose="02050806060905020404" charset="0"/>
              </a:endParaRPr>
            </a:p>
          </p:txBody>
        </p:sp>
        <p:sp>
          <p:nvSpPr>
            <p:cNvPr id="9" name="文本框 8"/>
            <p:cNvSpPr txBox="1"/>
            <p:nvPr/>
          </p:nvSpPr>
          <p:spPr>
            <a:xfrm>
              <a:off x="9176" y="8725"/>
              <a:ext cx="3670" cy="483"/>
            </a:xfrm>
            <a:prstGeom prst="rect">
              <a:avLst/>
            </a:prstGeom>
            <a:noFill/>
          </p:spPr>
          <p:txBody>
            <a:bodyPr wrap="square" rtlCol="0">
              <a:spAutoFit/>
            </a:bodyPr>
            <a:p>
              <a:r>
                <a:rPr lang="en-US" altLang="zh-CN" sz="700">
                  <a:solidFill>
                    <a:schemeClr val="accent1">
                      <a:lumMod val="75000"/>
                    </a:schemeClr>
                  </a:solidFill>
                </a:rPr>
                <a:t>The Navigation Guarantee </a:t>
              </a:r>
              <a:endParaRPr lang="en-US" altLang="zh-CN" sz="700">
                <a:solidFill>
                  <a:schemeClr val="accent1">
                    <a:lumMod val="75000"/>
                  </a:schemeClr>
                </a:solidFill>
              </a:endParaRPr>
            </a:p>
            <a:p>
              <a:r>
                <a:rPr lang="en-US" altLang="zh-CN" sz="700">
                  <a:solidFill>
                    <a:schemeClr val="accent1">
                      <a:lumMod val="75000"/>
                    </a:schemeClr>
                  </a:solidFill>
                </a:rPr>
                <a:t>Center of North China Sea</a:t>
              </a:r>
              <a:endParaRPr lang="en-US" altLang="zh-CN" sz="700">
                <a:solidFill>
                  <a:schemeClr val="accent1">
                    <a:lumMod val="75000"/>
                  </a:schemeClr>
                </a:solidFill>
              </a:endParaRPr>
            </a:p>
          </p:txBody>
        </p:sp>
      </p:grpSp>
      <p:sp>
        <p:nvSpPr>
          <p:cNvPr id="3078" name="内容占位符 9"/>
          <p:cNvSpPr>
            <a:spLocks noGrp="1"/>
          </p:cNvSpPr>
          <p:nvPr>
            <p:ph sz="half" idx="1"/>
          </p:nvPr>
        </p:nvSpPr>
        <p:spPr>
          <a:xfrm>
            <a:off x="328295" y="1825625"/>
            <a:ext cx="8642350" cy="4351655"/>
          </a:xfrm>
        </p:spPr>
        <p:txBody>
          <a:bodyPr vert="horz" wrap="square" lIns="91440" tIns="45720" rIns="91440" bIns="45720" anchor="t"/>
          <a:p>
            <a:pPr>
              <a:buClrTx/>
              <a:buSzTx/>
              <a:buFont typeface="Arial" panose="020B0604020202020204" pitchFamily="34" charset="0"/>
            </a:pPr>
            <a:r>
              <a:rPr lang="zh-CN" altLang="en-US" sz="2400" dirty="0"/>
              <a:t> </a:t>
            </a:r>
            <a:endParaRPr lang="zh-CN" altLang="en-US" sz="2400" dirty="0"/>
          </a:p>
        </p:txBody>
      </p:sp>
      <p:sp>
        <p:nvSpPr>
          <p:cNvPr id="10" name="标题 9"/>
          <p:cNvSpPr/>
          <p:nvPr>
            <p:ph type="title"/>
          </p:nvPr>
        </p:nvSpPr>
        <p:spPr/>
        <p:txBody>
          <a:bodyPr/>
          <a:p>
            <a:r>
              <a:rPr lang="zh-CN" altLang="en-US">
                <a:solidFill>
                  <a:schemeClr val="accent1">
                    <a:lumMod val="75000"/>
                  </a:schemeClr>
                </a:solidFill>
                <a:latin typeface="Arial Rounded MT Bold" panose="020F0704030504030204" charset="0"/>
                <a:cs typeface="Arial Rounded MT Bold" panose="020F0704030504030204" charset="0"/>
              </a:rPr>
              <a:t>System tests</a:t>
            </a:r>
            <a:br>
              <a:rPr lang="zh-CN" altLang="en-US">
                <a:solidFill>
                  <a:schemeClr val="accent1">
                    <a:lumMod val="75000"/>
                  </a:schemeClr>
                </a:solidFill>
                <a:latin typeface="Arial Rounded MT Bold" panose="020F0704030504030204" charset="0"/>
                <a:cs typeface="Arial Rounded MT Bold" panose="020F0704030504030204" charset="0"/>
              </a:rPr>
            </a:br>
            <a:r>
              <a:rPr lang="zh-CN" altLang="en-US" sz="2000">
                <a:solidFill>
                  <a:schemeClr val="accent1">
                    <a:lumMod val="75000"/>
                  </a:schemeClr>
                </a:solidFill>
                <a:latin typeface="Arial Rounded MT Bold" panose="020F0704030504030204" charset="0"/>
                <a:cs typeface="Arial Rounded MT Bold" panose="020F0704030504030204" charset="0"/>
              </a:rPr>
              <a:t>                          </a:t>
            </a:r>
            <a:r>
              <a:rPr lang="en-US" altLang="zh-CN" sz="2000">
                <a:solidFill>
                  <a:schemeClr val="accent1">
                    <a:lumMod val="75000"/>
                  </a:schemeClr>
                </a:solidFill>
                <a:latin typeface="Arial Rounded MT Bold" panose="020F0704030504030204" charset="0"/>
                <a:cs typeface="Arial Rounded MT Bold" panose="020F0704030504030204" charset="0"/>
              </a:rPr>
              <a:t>----</a:t>
            </a:r>
            <a:r>
              <a:rPr lang="zh-CN" altLang="en-US" sz="2400">
                <a:solidFill>
                  <a:schemeClr val="accent1">
                    <a:lumMod val="75000"/>
                  </a:schemeClr>
                </a:solidFill>
                <a:latin typeface="Arial Rounded MT Bold" panose="020F0704030504030204" charset="0"/>
                <a:cs typeface="Arial Rounded MT Bold" panose="020F0704030504030204" charset="0"/>
              </a:rPr>
              <a:t>Data transmission test</a:t>
            </a:r>
            <a:endParaRPr lang="zh-CN" altLang="en-US" sz="2400">
              <a:solidFill>
                <a:schemeClr val="accent1">
                  <a:lumMod val="75000"/>
                </a:schemeClr>
              </a:solidFill>
              <a:latin typeface="Arial Rounded MT Bold" panose="020F0704030504030204" charset="0"/>
              <a:cs typeface="Arial Rounded MT Bold" panose="020F0704030504030204" charset="0"/>
            </a:endParaRPr>
          </a:p>
        </p:txBody>
      </p:sp>
      <p:graphicFrame>
        <p:nvGraphicFramePr>
          <p:cNvPr id="2" name="表格 1"/>
          <p:cNvGraphicFramePr/>
          <p:nvPr>
            <p:custDataLst>
              <p:tags r:id="rId3"/>
            </p:custDataLst>
          </p:nvPr>
        </p:nvGraphicFramePr>
        <p:xfrm>
          <a:off x="575310" y="1487043"/>
          <a:ext cx="7886065" cy="4607560"/>
        </p:xfrm>
        <a:graphic>
          <a:graphicData uri="http://schemas.openxmlformats.org/drawingml/2006/table">
            <a:tbl>
              <a:tblPr firstRow="1" bandRow="1">
                <a:tableStyleId>{5940675A-B579-460E-94D1-54222C63F5DA}</a:tableStyleId>
              </a:tblPr>
              <a:tblGrid>
                <a:gridCol w="1550670"/>
                <a:gridCol w="615315"/>
                <a:gridCol w="713105"/>
                <a:gridCol w="718820"/>
                <a:gridCol w="712470"/>
                <a:gridCol w="718185"/>
                <a:gridCol w="713105"/>
                <a:gridCol w="718185"/>
                <a:gridCol w="712470"/>
                <a:gridCol w="713740"/>
              </a:tblGrid>
              <a:tr h="119380">
                <a:tc rowSpan="3">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Base station and test point</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3">
                  <a:txBody>
                    <a:bodyPr/>
                    <a:p>
                      <a:pPr indent="0" algn="ctr">
                        <a:buNone/>
                      </a:pPr>
                      <a:r>
                        <a:rPr lang="en-US" sz="800" b="0">
                          <a:latin typeface="Times New Roman" panose="02020603050405020304" pitchFamily="18" charset="0"/>
                          <a:cs typeface="Times New Roman" panose="02020603050405020304" pitchFamily="18" charset="0"/>
                        </a:rPr>
                        <a:t>Test distance</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8">
                  <a:txBody>
                    <a:bodyPr/>
                    <a:p>
                      <a:pPr indent="0" algn="ctr">
                        <a:buNone/>
                      </a:pPr>
                      <a:r>
                        <a:rPr lang="en-US" sz="800" b="0">
                          <a:latin typeface="Times New Roman" panose="02020603050405020304" pitchFamily="18" charset="0"/>
                          <a:cs typeface="Times New Roman" panose="02020603050405020304" pitchFamily="18" charset="0"/>
                        </a:rPr>
                        <a:t>Test packet loss rate statistics (sorted by distance)</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1874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gridSpan="2">
                  <a:txBody>
                    <a:bodyPr/>
                    <a:p>
                      <a:pPr indent="0" algn="ctr">
                        <a:buNone/>
                      </a:pPr>
                      <a:r>
                        <a:rPr lang="en-US" sz="800" b="0">
                          <a:latin typeface="Times New Roman" panose="02020603050405020304" pitchFamily="18" charset="0"/>
                          <a:cs typeface="Times New Roman" panose="02020603050405020304" pitchFamily="18" charset="0"/>
                        </a:rPr>
                        <a:t>ASM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lgn="ctr">
                        <a:buNone/>
                      </a:pPr>
                      <a:r>
                        <a:rPr lang="en-US" sz="800" b="0">
                          <a:latin typeface="Times New Roman" panose="02020603050405020304" pitchFamily="18" charset="0"/>
                          <a:cs typeface="Times New Roman" panose="02020603050405020304" pitchFamily="18" charset="0"/>
                        </a:rPr>
                        <a:t>VDE-25kHz</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lgn="ctr">
                        <a:buNone/>
                      </a:pPr>
                      <a:r>
                        <a:rPr lang="en-US" sz="800" b="0">
                          <a:latin typeface="Times New Roman" panose="02020603050405020304" pitchFamily="18" charset="0"/>
                          <a:cs typeface="Times New Roman" panose="02020603050405020304" pitchFamily="18" charset="0"/>
                        </a:rPr>
                        <a:t>VDE-50kHz</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lgn="ctr">
                        <a:buNone/>
                      </a:pPr>
                      <a:r>
                        <a:rPr lang="en-US" sz="800" b="0">
                          <a:latin typeface="Times New Roman" panose="02020603050405020304" pitchFamily="18" charset="0"/>
                          <a:cs typeface="Times New Roman" panose="02020603050405020304" pitchFamily="18" charset="0"/>
                        </a:rPr>
                        <a:t>VDE-100kHz</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3812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800" b="0">
                          <a:latin typeface="Times New Roman" panose="02020603050405020304" pitchFamily="18" charset="0"/>
                          <a:cs typeface="Times New Roman" panose="02020603050405020304" pitchFamily="18" charset="0"/>
                        </a:rPr>
                        <a:t>Base station → shipboard</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Shipboard → base station</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Base station → shipboard</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Shipboard → base station</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Base station → shipboard</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Shipboard → base station</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Base station → shipboard</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Shipboard → base station</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Caofeidian base station - southwest of free trade zone</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19.6km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34.84%</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78.27%</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20km southwest of Huanghua base station</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20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4.68%</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11.35%</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5.41%</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26.07%</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0.95%</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15.70%</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7.72%</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41.35%</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ea typeface="仿宋" panose="02010609060101010101" charset="-122"/>
                          <a:cs typeface="仿宋" panose="02010609060101010101" charset="-122"/>
                        </a:rPr>
                        <a:t>Tianjin communication center base station - Textile service area</a:t>
                      </a:r>
                      <a:endParaRPr lang="en-US" altLang="en-US" sz="800" b="0">
                        <a:solidFill>
                          <a:schemeClr val="tx1"/>
                        </a:solidFill>
                        <a:uFillTx/>
                        <a:latin typeface="Times New Roman" panose="02020603050405020304" pitchFamily="18" charset="0"/>
                        <a:ea typeface="仿宋"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21.3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5.76%</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18.60%</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11.28%</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74.10%</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Caofeidian base station - Free Trade Zone</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21.6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Dongtui base station - Textile service area</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23.3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3.33%</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43.33%</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1.47%</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25.39%</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1.14%</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49.08%</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1.87%</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36.31%</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Caofeidian base station </a:t>
                      </a:r>
                      <a:r>
                        <a:rPr lang="en-US" sz="800" b="0">
                          <a:solidFill>
                            <a:schemeClr val="tx1"/>
                          </a:solidFill>
                          <a:uFillTx/>
                          <a:latin typeface="Times New Roman" panose="02020603050405020304" pitchFamily="18" charset="0"/>
                          <a:ea typeface="仿宋" panose="02010609060101010101" charset="-122"/>
                          <a:cs typeface="仿宋" panose="02010609060101010101" charset="-122"/>
                        </a:rPr>
                        <a:t>-</a:t>
                      </a:r>
                      <a:r>
                        <a:rPr lang="en-US" sz="800" b="0">
                          <a:solidFill>
                            <a:schemeClr val="tx1"/>
                          </a:solidFill>
                          <a:uFillTx/>
                          <a:latin typeface="Times New Roman" panose="02020603050405020304" pitchFamily="18" charset="0"/>
                          <a:cs typeface="Times New Roman" panose="02020603050405020304" pitchFamily="18" charset="0"/>
                        </a:rPr>
                        <a:t>Jidong Oilfield</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26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4.25%</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8.91%</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32.72%</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79.47%</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ea typeface="仿宋" panose="02010609060101010101" charset="-122"/>
                          <a:cs typeface="仿宋" panose="02010609060101010101" charset="-122"/>
                        </a:rPr>
                        <a:t>Tianjin communication center base station - dashentang South</a:t>
                      </a:r>
                      <a:endParaRPr lang="en-US" altLang="en-US" sz="800" b="0">
                        <a:solidFill>
                          <a:schemeClr val="tx1"/>
                        </a:solidFill>
                        <a:uFillTx/>
                        <a:latin typeface="Times New Roman" panose="02020603050405020304" pitchFamily="18" charset="0"/>
                        <a:ea typeface="仿宋" panose="02010609060101010101" charset="-122"/>
                        <a:cs typeface="仿宋" panose="02010609060101010101"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29.7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5.63%</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9.75%</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94.62%</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15.68%</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16.39%</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95.94%</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30km southwest of Huanghua base station</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30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4.78%</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12.27%</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2.75%</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98.43%</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1.71%</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97.42%</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33.64%</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99.37%</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Dongtui base station - South Port</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30.3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5%</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25%</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5.31%</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27.78%</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3.81%</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38.40%</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4.30%</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15.90%</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Caofeidian base station - Caofeidian East toll station</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31.3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7.78%</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39%</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1.63%</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1.45%</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1.63%</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ea typeface="仿宋" panose="02010609060101010101" charset="-122"/>
                          <a:cs typeface="仿宋" panose="02010609060101010101" charset="-122"/>
                        </a:rPr>
                        <a:t>Tianjin communication center base station</a:t>
                      </a:r>
                      <a:r>
                        <a:rPr lang="en-US" sz="800" b="0">
                          <a:solidFill>
                            <a:schemeClr val="tx1"/>
                          </a:solidFill>
                          <a:uFillTx/>
                          <a:latin typeface="Times New Roman" panose="02020603050405020304" pitchFamily="18" charset="0"/>
                          <a:cs typeface="Times New Roman" panose="02020603050405020304" pitchFamily="18" charset="0"/>
                        </a:rPr>
                        <a:t> - South Port</a:t>
                      </a:r>
                      <a:endParaRPr lang="en-US" altLang="en-US" sz="800" b="0">
                        <a:solidFill>
                          <a:schemeClr val="tx1"/>
                        </a:solidFill>
                        <a:uFillTx/>
                        <a:latin typeface="Times New Roman" panose="02020603050405020304" pitchFamily="18" charset="0"/>
                        <a:ea typeface="仿宋" panose="02010609060101010101" charset="-122"/>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32.3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4%</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23.33%</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97.60%</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99.86%</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99.16%</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33Km southeast of Huanghua base station</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33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6.75%</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97.70%</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98.90%</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99.25%</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97.68%</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33km northwest of Huanghua base station</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33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13.39%</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61.59%</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30.72%</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41.97%</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38km southwest of Huanghua base station</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38.3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43.17%</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10.15%</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16.47%</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4.47%</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Caofeidian base station - Bodhi Island</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38.4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7.60%</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54.09%</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1.86%</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1.33%</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1.46%</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7810">
                <a:tc>
                  <a:txBody>
                    <a:bodyPr/>
                    <a:p>
                      <a:pPr indent="0" algn="ctr">
                        <a:buNone/>
                      </a:pPr>
                      <a:r>
                        <a:rPr lang="en-US" sz="800" b="0">
                          <a:solidFill>
                            <a:schemeClr val="tx1"/>
                          </a:solidFill>
                          <a:uFillTx/>
                          <a:latin typeface="Times New Roman" panose="02020603050405020304" pitchFamily="18" charset="0"/>
                          <a:cs typeface="Times New Roman" panose="02020603050405020304" pitchFamily="18" charset="0"/>
                        </a:rPr>
                        <a:t>43km south of Huanghua base station</a:t>
                      </a:r>
                      <a:endParaRPr lang="en-US" altLang="en-US" sz="800" b="0">
                        <a:solidFill>
                          <a:schemeClr val="tx1"/>
                        </a:solidFill>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43 km</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6.13%</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BE5F1"/>
                    </a:solidFill>
                  </a:tcPr>
                </a:tc>
                <a:tc>
                  <a:txBody>
                    <a:bodyPr/>
                    <a:p>
                      <a:pPr indent="0" algn="ctr">
                        <a:buNone/>
                      </a:pPr>
                      <a:r>
                        <a:rPr lang="en-US" sz="800" b="0">
                          <a:latin typeface="Times New Roman" panose="02020603050405020304" pitchFamily="18" charset="0"/>
                          <a:cs typeface="Times New Roman" panose="02020603050405020304" pitchFamily="18" charset="0"/>
                        </a:rPr>
                        <a:t>-</a:t>
                      </a:r>
                      <a:endParaRPr lang="en-US" altLang="en-US" sz="800" b="0">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tags/tag1.xml><?xml version="1.0" encoding="utf-8"?>
<p:tagLst xmlns:p="http://schemas.openxmlformats.org/presentationml/2006/main">
  <p:tag name="KSO_WM_UNIT_TABLE_BEAUTIFY" val="{780ff745-993a-4b8a-8ed4-ea4994dd5f6a}"/>
</p:tagLst>
</file>

<file path=ppt/tags/tag2.xml><?xml version="1.0" encoding="utf-8"?>
<p:tagLst xmlns:p="http://schemas.openxmlformats.org/presentationml/2006/main">
  <p:tag name="KSO_WM_UNIT_TABLE_BEAUTIFY" val="{669b882a-b618-41ad-9902-3acd1dca5472}"/>
</p:tagLst>
</file>

<file path=ppt/tags/tag3.xml><?xml version="1.0" encoding="utf-8"?>
<p:tagLst xmlns:p="http://schemas.openxmlformats.org/presentationml/2006/main">
  <p:tag name="KSO_WM_UNIT_TABLE_BEAUTIFY" val="smartTable{224ed3a8-55fb-44f2-86f9-2fec61d3068f}"/>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4C6AB7F4ADAA4ABC48D93214FE8FD2" ma:contentTypeVersion="12" ma:contentTypeDescription="Create a new document." ma:contentTypeScope="" ma:versionID="a00c95f68454701efb74eefcee0e4857">
  <xsd:schema xmlns:xsd="http://www.w3.org/2001/XMLSchema" xmlns:xs="http://www.w3.org/2001/XMLSchema" xmlns:p="http://schemas.microsoft.com/office/2006/metadata/properties" xmlns:ns2="ac5f8115-f13f-4d01-aff4-515a67108c33" xmlns:ns3="06022411-6e02-423b-85fd-39e0748b9219" targetNamespace="http://schemas.microsoft.com/office/2006/metadata/properties" ma:root="true" ma:fieldsID="d87b637b4ab76f86321764b5ff73d8ad" ns2:_="" ns3:_="">
    <xsd:import namespace="ac5f8115-f13f-4d01-aff4-515a67108c33"/>
    <xsd:import namespace="06022411-6e02-423b-85fd-39e0748b921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f8115-f13f-4d01-aff4-515a67108c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6022411-6e02-423b-85fd-39e0748b921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56EF608-7E19-43C3-82C5-15DAD7C5B470}"/>
</file>

<file path=customXml/itemProps2.xml><?xml version="1.0" encoding="utf-8"?>
<ds:datastoreItem xmlns:ds="http://schemas.openxmlformats.org/officeDocument/2006/customXml" ds:itemID="{7D70B948-C930-4B9E-8D7A-F96FB71C92B7}"/>
</file>

<file path=customXml/itemProps3.xml><?xml version="1.0" encoding="utf-8"?>
<ds:datastoreItem xmlns:ds="http://schemas.openxmlformats.org/officeDocument/2006/customXml" ds:itemID="{59BF579E-47D0-445D-ADC5-2632DC43DA4B}"/>
</file>

<file path=docProps/app.xml><?xml version="1.0" encoding="utf-8"?>
<Properties xmlns="http://schemas.openxmlformats.org/officeDocument/2006/extended-properties" xmlns:vt="http://schemas.openxmlformats.org/officeDocument/2006/docPropsVTypes">
  <Template>Office Theme</Template>
  <TotalTime>0</TotalTime>
  <Words>10233</Words>
  <Application>WPS 演示</Application>
  <PresentationFormat>全屏显示(4:3)</PresentationFormat>
  <Paragraphs>781</Paragraphs>
  <Slides>20</Slides>
  <Notes>0</Notes>
  <HiddenSlides>0</HiddenSlides>
  <MMClips>0</MMClips>
  <ScaleCrop>false</ScaleCrop>
  <HeadingPairs>
    <vt:vector size="8" baseType="variant">
      <vt:variant>
        <vt:lpstr>已用的字体</vt:lpstr>
      </vt:variant>
      <vt:variant>
        <vt:i4>17</vt:i4>
      </vt:variant>
      <vt:variant>
        <vt:lpstr>主题</vt:lpstr>
      </vt:variant>
      <vt:variant>
        <vt:i4>2</vt:i4>
      </vt:variant>
      <vt:variant>
        <vt:lpstr>嵌入 OLE 服务器</vt:lpstr>
      </vt:variant>
      <vt:variant>
        <vt:i4>2</vt:i4>
      </vt:variant>
      <vt:variant>
        <vt:lpstr>幻灯片标题</vt:lpstr>
      </vt:variant>
      <vt:variant>
        <vt:i4>20</vt:i4>
      </vt:variant>
    </vt:vector>
  </HeadingPairs>
  <TitlesOfParts>
    <vt:vector size="41" baseType="lpstr">
      <vt:lpstr>Arial</vt:lpstr>
      <vt:lpstr>宋体</vt:lpstr>
      <vt:lpstr>Wingdings</vt:lpstr>
      <vt:lpstr>Calibri</vt:lpstr>
      <vt:lpstr>Calibri Light</vt:lpstr>
      <vt:lpstr>Arial Rounded MT Bold</vt:lpstr>
      <vt:lpstr>黑体</vt:lpstr>
      <vt:lpstr>Bernard MT Condensed</vt:lpstr>
      <vt:lpstr>仿宋</vt:lpstr>
      <vt:lpstr>Calibri</vt:lpstr>
      <vt:lpstr>Times New Roman</vt:lpstr>
      <vt:lpstr>Times New Roman</vt:lpstr>
      <vt:lpstr>微软雅黑</vt:lpstr>
      <vt:lpstr>Arial Unicode MS</vt:lpstr>
      <vt:lpstr>Arial Unicode MS</vt:lpstr>
      <vt:lpstr>隶书</vt:lpstr>
      <vt:lpstr>叶根友毛笔行书2.0版</vt:lpstr>
      <vt:lpstr>Office 主题</vt:lpstr>
      <vt:lpstr>1_Office 主题</vt:lpstr>
      <vt:lpstr>Visio.Drawing.15</vt:lpstr>
      <vt:lpstr>Visio.Drawing.11</vt:lpstr>
      <vt:lpstr>PowerPoint 演示文稿</vt:lpstr>
      <vt:lpstr>Background</vt:lpstr>
      <vt:lpstr>Project construction</vt:lpstr>
      <vt:lpstr>Project construction</vt:lpstr>
      <vt:lpstr>Project construction</vt:lpstr>
      <vt:lpstr>Project construction</vt:lpstr>
      <vt:lpstr>System tests</vt:lpstr>
      <vt:lpstr>System tests                           ----Data transmission test</vt:lpstr>
      <vt:lpstr>System tests                           ----Data transmission test</vt:lpstr>
      <vt:lpstr>System tests                           ----Data transmission test</vt:lpstr>
      <vt:lpstr>System tests                           ----Data transmission test</vt:lpstr>
      <vt:lpstr>System tests                           ----Voyage test</vt:lpstr>
      <vt:lpstr>System tests                           ----Voyage test</vt:lpstr>
      <vt:lpstr>System tests                           ----Voyage test</vt:lpstr>
      <vt:lpstr>System tests                           ----Voyage test</vt:lpstr>
      <vt:lpstr>PowerPoint 演示文稿</vt:lpstr>
      <vt:lpstr>Conclusion</vt:lpstr>
      <vt:lpstr>Conclusion</vt:lpstr>
      <vt:lpstr>Demand for committees</vt:lpstr>
      <vt:lpstr>PowerPoint 演示文稿</vt:lpstr>
    </vt:vector>
  </TitlesOfParts>
  <Company>北京东道形象设计制作有限公司</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信息管理部</dc:creator>
  <cp:lastModifiedBy>张建东</cp:lastModifiedBy>
  <cp:revision>144</cp:revision>
  <dcterms:created xsi:type="dcterms:W3CDTF">2016-04-22T06:57:00Z</dcterms:created>
  <dcterms:modified xsi:type="dcterms:W3CDTF">2020-09-25T00:58:24Z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y fmtid="{D5CDD505-2E9C-101B-9397-08002B2CF9AE}" pid="3" name="ContentTypeId">
    <vt:lpwstr>0x010100FB4C6AB7F4ADAA4ABC48D93214FE8FD2</vt:lpwstr>
  </property>
</Properties>
</file>