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702" r:id="rId2"/>
    <p:sldId id="710" r:id="rId3"/>
    <p:sldId id="258" r:id="rId4"/>
    <p:sldId id="709" r:id="rId5"/>
    <p:sldId id="706" r:id="rId6"/>
    <p:sldId id="696" r:id="rId7"/>
    <p:sldId id="697" r:id="rId8"/>
    <p:sldId id="698" r:id="rId9"/>
    <p:sldId id="699" r:id="rId10"/>
    <p:sldId id="694" r:id="rId11"/>
    <p:sldId id="688" r:id="rId12"/>
    <p:sldId id="674" r:id="rId13"/>
    <p:sldId id="672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ukuto Junji" initials="FJ" lastIdx="7" clrIdx="0">
    <p:extLst>
      <p:ext uri="{19B8F6BF-5375-455C-9EA6-DF929625EA0E}">
        <p15:presenceInfo xmlns:p15="http://schemas.microsoft.com/office/powerpoint/2012/main" userId="2e79982db088addf" providerId="Windows Live"/>
      </p:ext>
    </p:extLst>
  </p:cmAuthor>
  <p:cmAuthor id="2" name="GLOVA" initials="GLOVA" lastIdx="4" clrIdx="1">
    <p:extLst>
      <p:ext uri="{19B8F6BF-5375-455C-9EA6-DF929625EA0E}">
        <p15:presenceInfo xmlns:p15="http://schemas.microsoft.com/office/powerpoint/2012/main" userId="GLOVA" providerId="None"/>
      </p:ext>
    </p:extLst>
  </p:cmAuthor>
  <p:cmAuthor id="3" name="Ogawa" initials="RO" lastIdx="6" clrIdx="2">
    <p:extLst>
      <p:ext uri="{19B8F6BF-5375-455C-9EA6-DF929625EA0E}">
        <p15:presenceInfo xmlns:p15="http://schemas.microsoft.com/office/powerpoint/2012/main" userId="Ogawa" providerId="None"/>
      </p:ext>
    </p:extLst>
  </p:cmAuthor>
  <p:cmAuthor id="4" name="花城 有" initials="花城" lastIdx="8" clrIdx="3">
    <p:extLst>
      <p:ext uri="{19B8F6BF-5375-455C-9EA6-DF929625EA0E}">
        <p15:presenceInfo xmlns:p15="http://schemas.microsoft.com/office/powerpoint/2012/main" userId="花城 有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81D4"/>
    <a:srgbClr val="289AFF"/>
    <a:srgbClr val="00B3FE"/>
    <a:srgbClr val="0096FF"/>
    <a:srgbClr val="1090F5"/>
    <a:srgbClr val="1D80D9"/>
    <a:srgbClr val="1E87E5"/>
    <a:srgbClr val="3394EA"/>
    <a:srgbClr val="2B95F4"/>
    <a:srgbClr val="2F85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6" autoAdjust="0"/>
    <p:restoredTop sz="86883" autoAdjust="0"/>
  </p:normalViewPr>
  <p:slideViewPr>
    <p:cSldViewPr snapToGrid="0" snapToObjects="1">
      <p:cViewPr varScale="1">
        <p:scale>
          <a:sx n="85" d="100"/>
          <a:sy n="85" d="100"/>
        </p:scale>
        <p:origin x="176" y="416"/>
      </p:cViewPr>
      <p:guideLst/>
    </p:cSldViewPr>
  </p:slideViewPr>
  <p:outlineViewPr>
    <p:cViewPr>
      <p:scale>
        <a:sx n="33" d="100"/>
        <a:sy n="33" d="100"/>
      </p:scale>
      <p:origin x="0" y="-63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7C084-65F3-224F-B6C5-2C2BD64AF82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67FEF-2EE2-7044-9C84-12A866EDE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28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59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07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540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86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32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611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438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483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67FEF-2EE2-7044-9C84-12A866EDED4B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356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bottom_white_b.emf">
            <a:extLst>
              <a:ext uri="{FF2B5EF4-FFF2-40B4-BE49-F238E27FC236}">
                <a16:creationId xmlns:a16="http://schemas.microsoft.com/office/drawing/2014/main" id="{8387E88A-ADF2-024A-8F37-D129285D7C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4985126"/>
            <a:ext cx="121888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top_title_white_b.emf">
            <a:extLst>
              <a:ext uri="{FF2B5EF4-FFF2-40B4-BE49-F238E27FC236}">
                <a16:creationId xmlns:a16="http://schemas.microsoft.com/office/drawing/2014/main" id="{53C1EC8C-363F-F84E-BC19-D67C60AA9F9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699911"/>
            <a:ext cx="12188825" cy="551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CE9DA15-181D-284D-B8C6-6F98F433E0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0C0F2F8-71D8-8245-B7C9-FAE06A2E6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3325A2-66DB-DF44-8DD4-06C551F3A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BC8922-4F9D-E74A-B434-B57B77363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64958E-F751-7E4E-9D20-1A5A7F02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A3772BF-38FE-2841-B1F1-E30EFCB5B45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43205" y="6339551"/>
            <a:ext cx="4956528" cy="40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00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down_white.emf">
            <a:extLst>
              <a:ext uri="{FF2B5EF4-FFF2-40B4-BE49-F238E27FC236}">
                <a16:creationId xmlns:a16="http://schemas.microsoft.com/office/drawing/2014/main" id="{6B6D08D5-3D6D-6E48-9F7D-618EE856B8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3979"/>
            <a:ext cx="121920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up_white.emf">
            <a:extLst>
              <a:ext uri="{FF2B5EF4-FFF2-40B4-BE49-F238E27FC236}">
                <a16:creationId xmlns:a16="http://schemas.microsoft.com/office/drawing/2014/main" id="{6B7839EE-8884-3548-BCA3-FBD04ABD3A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1"/>
            <a:ext cx="12192000" cy="150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C8FFA7D-C235-E249-A7D1-3A8B70DC2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6DD103-827F-E844-A434-344DF9B11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33574E-B174-6645-AD7F-CBD4408DF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1CCF1A-2E76-3945-888A-CBD20FAD4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BDF2C-7FEC-3E43-86B3-3A2FBA657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24E39DD-DA7E-0745-B299-42E85819C5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43205" y="6339551"/>
            <a:ext cx="4956528" cy="40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19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down_white.emf">
            <a:extLst>
              <a:ext uri="{FF2B5EF4-FFF2-40B4-BE49-F238E27FC236}">
                <a16:creationId xmlns:a16="http://schemas.microsoft.com/office/drawing/2014/main" id="{2C5B56DA-6A3F-A349-A692-25E985A2CC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3979"/>
            <a:ext cx="121920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up_white.emf">
            <a:extLst>
              <a:ext uri="{FF2B5EF4-FFF2-40B4-BE49-F238E27FC236}">
                <a16:creationId xmlns:a16="http://schemas.microsoft.com/office/drawing/2014/main" id="{BDCE482A-E509-F745-8083-C2428AE08AD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1"/>
            <a:ext cx="12192000" cy="150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949B6D3-3A39-EB4E-ADF1-308325E4E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9BE7BA-43C3-7640-B7C0-AE1F5718C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36AE4D-6937-0A43-A070-1841338BFA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84EB24-5662-E248-918A-E6BC27928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E626DE8-9B7C-1441-871C-BC9DB642D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1C8BE3-C1F6-E84F-9C93-95A1C3ECC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6F293C0F-E6F5-2741-8009-CFE83BC40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43205" y="6339551"/>
            <a:ext cx="4956528" cy="40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3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down_white.emf">
            <a:extLst>
              <a:ext uri="{FF2B5EF4-FFF2-40B4-BE49-F238E27FC236}">
                <a16:creationId xmlns:a16="http://schemas.microsoft.com/office/drawing/2014/main" id="{C4C45F67-7993-6943-9638-288476BB61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3979"/>
            <a:ext cx="121920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up_white.emf">
            <a:extLst>
              <a:ext uri="{FF2B5EF4-FFF2-40B4-BE49-F238E27FC236}">
                <a16:creationId xmlns:a16="http://schemas.microsoft.com/office/drawing/2014/main" id="{6AA83B53-AB64-EC44-BA5B-66D0B55A8B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1"/>
            <a:ext cx="12192000" cy="150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D02C8CE-2883-0445-97F5-AEFA4FF41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CC8AB9-3868-F144-BBAD-B62F3E65C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20B2E55-14BD-DF41-8468-1B2FC552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18FD02-776E-0744-B0D8-ABACE8A1A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671E93D8-87A9-BD4A-B959-3C66C41288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43205" y="6339551"/>
            <a:ext cx="4956528" cy="40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0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down_white.emf">
            <a:extLst>
              <a:ext uri="{FF2B5EF4-FFF2-40B4-BE49-F238E27FC236}">
                <a16:creationId xmlns:a16="http://schemas.microsoft.com/office/drawing/2014/main" id="{B19F30C5-8DD1-5A43-BB10-1EDB571FBA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3979"/>
            <a:ext cx="121920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up_white.emf">
            <a:extLst>
              <a:ext uri="{FF2B5EF4-FFF2-40B4-BE49-F238E27FC236}">
                <a16:creationId xmlns:a16="http://schemas.microsoft.com/office/drawing/2014/main" id="{8859E768-999D-0C4F-BCF5-8DBF96437B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1"/>
            <a:ext cx="12192000" cy="150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C3453E-DC25-8943-9BAC-A0257831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E3AE2E2-7DA3-EF4B-89AC-A39ABA5A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2D79662-89EC-A044-9306-FBDE54392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0758A66-DF8E-CA4A-A8D9-3DCB82CD25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43205" y="6339551"/>
            <a:ext cx="4956528" cy="40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3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down_white.emf">
            <a:extLst>
              <a:ext uri="{FF2B5EF4-FFF2-40B4-BE49-F238E27FC236}">
                <a16:creationId xmlns:a16="http://schemas.microsoft.com/office/drawing/2014/main" id="{3A2763CE-6A5E-6045-B63D-822FB09039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3979"/>
            <a:ext cx="121920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up_white.emf">
            <a:extLst>
              <a:ext uri="{FF2B5EF4-FFF2-40B4-BE49-F238E27FC236}">
                <a16:creationId xmlns:a16="http://schemas.microsoft.com/office/drawing/2014/main" id="{B8DB54A6-3EC1-4442-887B-4AF3210621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01"/>
            <a:ext cx="12192000" cy="150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E34D29C-8675-D040-8C16-6B57AFA10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9CB34D-9A7B-524E-B519-E89EECBD0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CF57A96-9914-CF46-BDEE-B445F34866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C49161-D276-504A-BB67-37E3E4A83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549961-C147-3D40-9DA8-94602775B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76AE04-9AA0-2C48-9383-E52A110CC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84565AC3-801C-B546-8D9B-FEA036D7E6A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43205" y="6339551"/>
            <a:ext cx="4956528" cy="40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9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27BB1A-0C62-A64B-AE01-82017586B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2DA5BF-1D07-7949-8C38-65F8A942C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D88F9F-8C83-014B-A0DD-EC481B53D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8520" y="6356350"/>
            <a:ext cx="13021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2020/9/29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C3F1F2-7928-704D-A8B3-BB7EC5F5CB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99593" y="637127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D6B106-C804-144D-AF3A-E134F90B2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4466" y="6356350"/>
            <a:ext cx="50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07265-577D-C447-8ECF-9889FE624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22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tiff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8807E-3912-4B47-8C55-EFE9B8016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520" y="251277"/>
            <a:ext cx="11917866" cy="2466827"/>
          </a:xfrm>
        </p:spPr>
        <p:txBody>
          <a:bodyPr>
            <a:normAutofit/>
          </a:bodyPr>
          <a:lstStyle/>
          <a:p>
            <a:r>
              <a:rPr lang="en-US" altLang="ja-JP" sz="4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Proposals on the Use of Satellite VDES</a:t>
            </a:r>
            <a:br>
              <a:rPr lang="en-US" altLang="ja-JP" sz="5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Mutually Coordinated Navigation, and </a:t>
            </a:r>
            <a:br>
              <a:rPr lang="en" altLang="ja-JP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VDES </a:t>
            </a:r>
            <a:r>
              <a:rPr lang="en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International Operation Center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52D6FF-D28A-DD44-95E4-8119B40F0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28883A-3D77-E145-B521-84D0617C2F2C}"/>
              </a:ext>
            </a:extLst>
          </p:cNvPr>
          <p:cNvSpPr/>
          <p:nvPr/>
        </p:nvSpPr>
        <p:spPr>
          <a:xfrm>
            <a:off x="1029638" y="4380356"/>
            <a:ext cx="101756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Dr.J.Fukuto</a:t>
            </a:r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(Chair), </a:t>
            </a:r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Dr.K.Yoshida</a:t>
            </a:r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(Co-Chair), </a:t>
            </a:r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Dr.N.Wakabayashi</a:t>
            </a:r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, </a:t>
            </a:r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Dr.E.Shimizu</a:t>
            </a:r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Dr.T.Akamatsu</a:t>
            </a:r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, </a:t>
            </a:r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Dr.H.Kitagawa</a:t>
            </a:r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, </a:t>
            </a:r>
            <a:r>
              <a:rPr lang="en-US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Mr.T.Watanabe</a:t>
            </a:r>
            <a:endParaRPr lang="en-US" altLang="ja-JP" sz="2000" dirty="0">
              <a:latin typeface="Arial" panose="020B0604020202020204" pitchFamily="34" charset="0"/>
              <a:ea typeface="Meiryo" panose="020B0604030504040204" pitchFamily="34" charset="-128"/>
              <a:cs typeface="Arial" panose="020B0604020202020204" pitchFamily="34" charset="0"/>
            </a:endParaRPr>
          </a:p>
          <a:p>
            <a:pPr algn="ctr"/>
            <a:endParaRPr lang="en-US" altLang="ja-JP" sz="2000" dirty="0">
              <a:latin typeface="Arial" panose="020B0604020202020204" pitchFamily="34" charset="0"/>
              <a:ea typeface="Meiryo" panose="020B0604030504040204" pitchFamily="34" charset="-128"/>
              <a:cs typeface="Arial" panose="020B0604020202020204" pitchFamily="34" charset="0"/>
            </a:endParaRPr>
          </a:p>
          <a:p>
            <a:pPr algn="ctr"/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The satellite VDES committee </a:t>
            </a:r>
          </a:p>
          <a:p>
            <a:pPr algn="ctr"/>
            <a:r>
              <a:rPr lang="en-US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(former Committee on </a:t>
            </a:r>
            <a:r>
              <a:rPr lang="en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Mutually Coordinated Navigation),</a:t>
            </a:r>
          </a:p>
          <a:p>
            <a:pPr algn="ctr"/>
            <a:r>
              <a:rPr lang="en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    The Ocean Policy Research Institute, The </a:t>
            </a:r>
            <a:r>
              <a:rPr lang="en" altLang="ja-JP" sz="20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Sasakawa</a:t>
            </a:r>
            <a:r>
              <a:rPr lang="en" altLang="ja-JP" sz="2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 Peace Foundation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90F64DA-AB8C-1240-8602-044976972BB2}"/>
              </a:ext>
            </a:extLst>
          </p:cNvPr>
          <p:cNvSpPr txBox="1"/>
          <p:nvPr/>
        </p:nvSpPr>
        <p:spPr>
          <a:xfrm>
            <a:off x="4835694" y="3308900"/>
            <a:ext cx="2563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err="1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eNAV</a:t>
            </a:r>
            <a:r>
              <a:rPr lang="en-US" altLang="ja-JP" sz="24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 26, IALA</a:t>
            </a:r>
          </a:p>
          <a:p>
            <a:pPr algn="ctr"/>
            <a:r>
              <a:rPr kumimoji="1" lang="en-US" altLang="ja-JP" sz="24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(</a:t>
            </a:r>
            <a:r>
              <a:rPr lang="en-US" altLang="ja-JP" sz="24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Sept.</a:t>
            </a:r>
            <a:r>
              <a:rPr kumimoji="1" lang="en-US" altLang="ja-JP" sz="24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 29</a:t>
            </a:r>
            <a:r>
              <a:rPr kumimoji="1" lang="en-US" altLang="ja-JP" sz="2400" baseline="30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th</a:t>
            </a:r>
            <a:r>
              <a:rPr kumimoji="1" lang="en-US" altLang="ja-JP" sz="24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, 2020</a:t>
            </a:r>
            <a:r>
              <a:rPr lang="en-US" altLang="ja-JP" sz="24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日付プレースホルダー 3">
            <a:extLst>
              <a:ext uri="{FF2B5EF4-FFF2-40B4-BE49-F238E27FC236}">
                <a16:creationId xmlns:a16="http://schemas.microsoft.com/office/drawing/2014/main" id="{DAE2110C-2248-B74D-8DA1-D432E5665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フッター プレースホルダー 4">
            <a:extLst>
              <a:ext uri="{FF2B5EF4-FFF2-40B4-BE49-F238E27FC236}">
                <a16:creationId xmlns:a16="http://schemas.microsoft.com/office/drawing/2014/main" id="{2FB1509D-17D7-4E4A-956E-E7ADB8B2F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7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70AF95-E794-5F47-85F7-E05C9CA58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1159066" cy="862694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Demands for Satellite VDES Communication System</a:t>
            </a:r>
            <a:endParaRPr kumimoji="1" lang="ja-JP" altLang="en-US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697DEE-1CF2-9241-8FD9-709BCFDFA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20" y="1432737"/>
            <a:ext cx="5584784" cy="45767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Worldwide Long range and reliable communication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Inexpensive or free communication means for users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Real-time communication for MASS backup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Broadcasting area specific data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Identification of receiving location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Internet connection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Data-base for obtained data and a guidelines for using the data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Communication means for small vessels and fishing boats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Expanded use in GMDSS</a:t>
            </a:r>
          </a:p>
          <a:p>
            <a:pPr>
              <a:lnSpc>
                <a:spcPct val="110000"/>
              </a:lnSpc>
            </a:pP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75A6FF-EE10-624B-96CF-0B5FB2B9BFC2}"/>
              </a:ext>
            </a:extLst>
          </p:cNvPr>
          <p:cNvSpPr txBox="1"/>
          <p:nvPr/>
        </p:nvSpPr>
        <p:spPr>
          <a:xfrm>
            <a:off x="329609" y="909517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Demands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6BB647E-6E31-CC4F-ACF5-4C4F863F4E2F}"/>
              </a:ext>
            </a:extLst>
          </p:cNvPr>
          <p:cNvSpPr txBox="1"/>
          <p:nvPr/>
        </p:nvSpPr>
        <p:spPr>
          <a:xfrm>
            <a:off x="6389125" y="915482"/>
            <a:ext cx="4222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Expected Solutions(draft)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B8ACC51-6490-DC4E-A6A1-9D3D6A2B314C}"/>
              </a:ext>
            </a:extLst>
          </p:cNvPr>
          <p:cNvCxnSpPr>
            <a:cxnSpLocks/>
          </p:cNvCxnSpPr>
          <p:nvPr/>
        </p:nvCxnSpPr>
        <p:spPr>
          <a:xfrm>
            <a:off x="329609" y="1432737"/>
            <a:ext cx="53126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CE699F8E-D6A8-234F-9CBF-CDA560E8AEC6}"/>
              </a:ext>
            </a:extLst>
          </p:cNvPr>
          <p:cNvCxnSpPr>
            <a:cxnSpLocks/>
          </p:cNvCxnSpPr>
          <p:nvPr/>
        </p:nvCxnSpPr>
        <p:spPr>
          <a:xfrm>
            <a:off x="6251944" y="1438702"/>
            <a:ext cx="55883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スライド番号プレースホルダー 5">
            <a:extLst>
              <a:ext uri="{FF2B5EF4-FFF2-40B4-BE49-F238E27FC236}">
                <a16:creationId xmlns:a16="http://schemas.microsoft.com/office/drawing/2014/main" id="{45A78D20-B29C-AA49-8249-ED483137D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86E4E1CF-8CC8-B443-8E75-18B0703688C7}"/>
              </a:ext>
            </a:extLst>
          </p:cNvPr>
          <p:cNvSpPr txBox="1">
            <a:spLocks/>
          </p:cNvSpPr>
          <p:nvPr/>
        </p:nvSpPr>
        <p:spPr>
          <a:xfrm>
            <a:off x="6156251" y="1541722"/>
            <a:ext cx="6035749" cy="44677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Use of large number of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-satellites</a:t>
            </a:r>
          </a:p>
          <a:p>
            <a:pPr>
              <a:lnSpc>
                <a:spcPct val="110000"/>
              </a:lnSpc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reduction using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satellites</a:t>
            </a:r>
          </a:p>
          <a:p>
            <a:pPr>
              <a:lnSpc>
                <a:spcPct val="110000"/>
              </a:lnSpc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Formulation of appropriate communication format</a:t>
            </a:r>
          </a:p>
          <a:p>
            <a:pPr>
              <a:lnSpc>
                <a:spcPct val="110000"/>
              </a:lnSpc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Precise identification of the receiving area using small satellites </a:t>
            </a: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 and management by the international operation center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Provision of support information based on d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 analysis by the  international operation center</a:t>
            </a:r>
          </a:p>
          <a:p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 connection by the international operation center</a:t>
            </a: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日付プレースホルダー 3">
            <a:extLst>
              <a:ext uri="{FF2B5EF4-FFF2-40B4-BE49-F238E27FC236}">
                <a16:creationId xmlns:a16="http://schemas.microsoft.com/office/drawing/2014/main" id="{E70BAFB5-97C5-B44C-AA8F-07CD70A72B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フッター プレースホルダー 4">
            <a:extLst>
              <a:ext uri="{FF2B5EF4-FFF2-40B4-BE49-F238E27FC236}">
                <a16:creationId xmlns:a16="http://schemas.microsoft.com/office/drawing/2014/main" id="{DA4571BC-FACE-424D-BCB0-22F084FA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04FE3B0A-C040-B14E-9083-3530C0A2CBD5}"/>
              </a:ext>
            </a:extLst>
          </p:cNvPr>
          <p:cNvSpPr txBox="1">
            <a:spLocks/>
          </p:cNvSpPr>
          <p:nvPr/>
        </p:nvSpPr>
        <p:spPr>
          <a:xfrm>
            <a:off x="155134" y="1432736"/>
            <a:ext cx="5584784" cy="1578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Worldwide Long range and reliable communication</a:t>
            </a:r>
            <a:endParaRPr lang="ja-JP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Inexpensive or free communication means for users</a:t>
            </a:r>
            <a:endParaRPr lang="ja-JP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67472240-0D06-D44E-BAD0-FD08E8D77463}"/>
              </a:ext>
            </a:extLst>
          </p:cNvPr>
          <p:cNvSpPr txBox="1">
            <a:spLocks/>
          </p:cNvSpPr>
          <p:nvPr/>
        </p:nvSpPr>
        <p:spPr>
          <a:xfrm>
            <a:off x="6155282" y="1541721"/>
            <a:ext cx="6035749" cy="1124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large number of </a:t>
            </a:r>
            <a:r>
              <a:rPr lang="en-US" altLang="ja-JP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altLang="ja-JP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-satellites</a:t>
            </a:r>
          </a:p>
          <a:p>
            <a:r>
              <a:rPr lang="en-US" altLang="ja-JP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reduction using </a:t>
            </a:r>
            <a:r>
              <a:rPr lang="en-US" altLang="ja-JP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</a:t>
            </a:r>
            <a:r>
              <a:rPr lang="en-US" altLang="ja-JP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-satellites</a:t>
            </a:r>
            <a:endParaRPr lang="ja-JP" alt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2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ドーナツ 8">
            <a:extLst>
              <a:ext uri="{FF2B5EF4-FFF2-40B4-BE49-F238E27FC236}">
                <a16:creationId xmlns:a16="http://schemas.microsoft.com/office/drawing/2014/main" id="{A01158B6-FBDA-C94C-9052-FF493989E130}"/>
              </a:ext>
            </a:extLst>
          </p:cNvPr>
          <p:cNvSpPr/>
          <p:nvPr/>
        </p:nvSpPr>
        <p:spPr>
          <a:xfrm>
            <a:off x="7029435" y="2029565"/>
            <a:ext cx="4481395" cy="1654442"/>
          </a:xfrm>
          <a:prstGeom prst="donut">
            <a:avLst>
              <a:gd name="adj" fmla="val 791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57A1C7-5617-BE4C-8932-B24BF4B80E21}"/>
              </a:ext>
            </a:extLst>
          </p:cNvPr>
          <p:cNvSpPr txBox="1"/>
          <p:nvPr/>
        </p:nvSpPr>
        <p:spPr>
          <a:xfrm>
            <a:off x="182867" y="4340375"/>
            <a:ext cx="1959625" cy="73866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VDES Satellite</a:t>
            </a:r>
            <a:endParaRPr lang="en-US" altLang="ja-JP" sz="16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ctr"/>
            <a:r>
              <a:rPr lang="en-US" altLang="ja-JP" sz="16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(Small and cost effective)</a:t>
            </a:r>
            <a:endParaRPr lang="en-US" altLang="ja-JP" sz="16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812B240-35D2-CA47-A0B8-2B84824A5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47" y="2783254"/>
            <a:ext cx="1666236" cy="1583043"/>
          </a:xfrm>
          <a:prstGeom prst="rect">
            <a:avLst/>
          </a:prstGeom>
        </p:spPr>
      </p:pic>
      <p:sp>
        <p:nvSpPr>
          <p:cNvPr id="14" name="左右矢印 13">
            <a:extLst>
              <a:ext uri="{FF2B5EF4-FFF2-40B4-BE49-F238E27FC236}">
                <a16:creationId xmlns:a16="http://schemas.microsoft.com/office/drawing/2014/main" id="{6751EDBE-2740-BD44-90E8-3B76236E13A7}"/>
              </a:ext>
            </a:extLst>
          </p:cNvPr>
          <p:cNvSpPr/>
          <p:nvPr/>
        </p:nvSpPr>
        <p:spPr>
          <a:xfrm rot="21290208">
            <a:off x="2795494" y="2871716"/>
            <a:ext cx="4220619" cy="486375"/>
          </a:xfrm>
          <a:prstGeom prst="left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319D55D-41FB-3F4A-AB38-930EABFC2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902" y="5526802"/>
            <a:ext cx="1152128" cy="4246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08D9BAA-EF7B-3A45-A65F-C0FE978F7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652" y="6172114"/>
            <a:ext cx="1152128" cy="437491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C1B83FD-3698-DC41-83C9-3EC53732DD74}"/>
              </a:ext>
            </a:extLst>
          </p:cNvPr>
          <p:cNvSpPr txBox="1"/>
          <p:nvPr/>
        </p:nvSpPr>
        <p:spPr>
          <a:xfrm>
            <a:off x="2490796" y="5185549"/>
            <a:ext cx="1181414" cy="24622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Ships</a:t>
            </a:r>
            <a:endParaRPr lang="ja-JP" altLang="en-US" sz="16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05C5B6A0-9927-924A-8DB6-7BE4CB69B949}"/>
              </a:ext>
            </a:extLst>
          </p:cNvPr>
          <p:cNvSpPr/>
          <p:nvPr/>
        </p:nvSpPr>
        <p:spPr>
          <a:xfrm>
            <a:off x="8415742" y="2398413"/>
            <a:ext cx="1450295" cy="1148605"/>
          </a:xfrm>
          <a:prstGeom prst="ca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Vessel Movement Database</a:t>
            </a:r>
            <a:endParaRPr lang="ja-JP" altLang="en-US" sz="16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A8553B97-84AB-4E44-B7CA-FF0CA4367F1A}"/>
              </a:ext>
            </a:extLst>
          </p:cNvPr>
          <p:cNvCxnSpPr>
            <a:cxnSpLocks/>
          </p:cNvCxnSpPr>
          <p:nvPr/>
        </p:nvCxnSpPr>
        <p:spPr>
          <a:xfrm flipV="1">
            <a:off x="4052424" y="5572165"/>
            <a:ext cx="1619945" cy="32435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687F472C-F623-3F45-9D25-F474ECC6AD6A}"/>
              </a:ext>
            </a:extLst>
          </p:cNvPr>
          <p:cNvCxnSpPr>
            <a:cxnSpLocks/>
          </p:cNvCxnSpPr>
          <p:nvPr/>
        </p:nvCxnSpPr>
        <p:spPr>
          <a:xfrm>
            <a:off x="4024509" y="6274793"/>
            <a:ext cx="1676809" cy="650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5290BB90-9B05-2946-AF13-48DF510DDA13}"/>
              </a:ext>
            </a:extLst>
          </p:cNvPr>
          <p:cNvCxnSpPr>
            <a:cxnSpLocks/>
          </p:cNvCxnSpPr>
          <p:nvPr/>
        </p:nvCxnSpPr>
        <p:spPr>
          <a:xfrm flipH="1" flipV="1">
            <a:off x="2293783" y="4472432"/>
            <a:ext cx="537615" cy="62619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左右矢印 44">
            <a:extLst>
              <a:ext uri="{FF2B5EF4-FFF2-40B4-BE49-F238E27FC236}">
                <a16:creationId xmlns:a16="http://schemas.microsoft.com/office/drawing/2014/main" id="{B6CEA5A4-A2C6-324D-84EB-C3F91A36C048}"/>
              </a:ext>
            </a:extLst>
          </p:cNvPr>
          <p:cNvSpPr/>
          <p:nvPr/>
        </p:nvSpPr>
        <p:spPr>
          <a:xfrm rot="17872724" flipV="1">
            <a:off x="6995183" y="3399733"/>
            <a:ext cx="619559" cy="350086"/>
          </a:xfrm>
          <a:prstGeom prst="left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タイトル 1">
            <a:extLst>
              <a:ext uri="{FF2B5EF4-FFF2-40B4-BE49-F238E27FC236}">
                <a16:creationId xmlns:a16="http://schemas.microsoft.com/office/drawing/2014/main" id="{18F03A9C-0DFC-EB4B-B610-DDCE80424530}"/>
              </a:ext>
            </a:extLst>
          </p:cNvPr>
          <p:cNvSpPr txBox="1">
            <a:spLocks/>
          </p:cNvSpPr>
          <p:nvPr/>
        </p:nvSpPr>
        <p:spPr>
          <a:xfrm>
            <a:off x="720000" y="-8523"/>
            <a:ext cx="10711001" cy="700398"/>
          </a:xfrm>
          <a:prstGeom prst="rect">
            <a:avLst/>
          </a:prstGeom>
        </p:spPr>
        <p:txBody>
          <a:bodyPr vert="horz" wrap="square" lIns="0" tIns="0" rIns="0" bIns="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VDES </a:t>
            </a:r>
            <a:r>
              <a:rPr lang="en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International Operation Center</a:t>
            </a:r>
            <a:endParaRPr lang="ja-JP" altLang="en-US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6EAB43-7E6F-4270-A7B9-5634E05477F1}"/>
              </a:ext>
            </a:extLst>
          </p:cNvPr>
          <p:cNvSpPr txBox="1"/>
          <p:nvPr/>
        </p:nvSpPr>
        <p:spPr>
          <a:xfrm>
            <a:off x="182867" y="581702"/>
            <a:ext cx="8091479" cy="22159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◆</a:t>
            </a:r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The missions of the center</a:t>
            </a:r>
          </a:p>
          <a:p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　・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Management of VDES communication</a:t>
            </a:r>
          </a:p>
          <a:p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　　</a:t>
            </a:r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- 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Management of Satellite VDES network</a:t>
            </a:r>
          </a:p>
          <a:p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　　</a:t>
            </a:r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　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(Operation of navigation safety information broadcasting,</a:t>
            </a:r>
          </a:p>
          <a:p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         operation avoiding downlink interference) </a:t>
            </a:r>
          </a:p>
          <a:p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　　</a:t>
            </a:r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- 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Information exchange and between VDES ground stations</a:t>
            </a:r>
          </a:p>
          <a:p>
            <a:r>
              <a:rPr lang="ja-JP" altLang="en-US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　・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Issuance and control of ID for the communication devices (SIM Card)</a:t>
            </a:r>
          </a:p>
          <a:p>
            <a:endParaRPr lang="en-US" altLang="ja-JP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2DD464F-A946-824C-8447-263C53ACA554}"/>
              </a:ext>
            </a:extLst>
          </p:cNvPr>
          <p:cNvSpPr/>
          <p:nvPr/>
        </p:nvSpPr>
        <p:spPr>
          <a:xfrm>
            <a:off x="8111459" y="1109721"/>
            <a:ext cx="1794869" cy="1212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20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Sat. VDES</a:t>
            </a:r>
          </a:p>
          <a:p>
            <a:pPr algn="ctr"/>
            <a:r>
              <a:rPr lang="en-US" altLang="ja-JP" sz="20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International </a:t>
            </a:r>
            <a:r>
              <a:rPr lang="en" altLang="ja-JP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Center</a:t>
            </a:r>
            <a:r>
              <a:rPr lang="ja-JP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No1</a:t>
            </a:r>
            <a:endParaRPr lang="en-US" altLang="ja-JP" sz="2000" dirty="0">
              <a:solidFill>
                <a:schemeClr val="tx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1" name="スライド番号プレースホルダー 5">
            <a:extLst>
              <a:ext uri="{FF2B5EF4-FFF2-40B4-BE49-F238E27FC236}">
                <a16:creationId xmlns:a16="http://schemas.microsoft.com/office/drawing/2014/main" id="{B5E5EC86-6AB7-BC42-8932-F092FABA6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53A653-C6B7-4D42-AEA8-E49363116A5E}"/>
              </a:ext>
            </a:extLst>
          </p:cNvPr>
          <p:cNvGrpSpPr/>
          <p:nvPr/>
        </p:nvGrpSpPr>
        <p:grpSpPr>
          <a:xfrm>
            <a:off x="6243836" y="3867215"/>
            <a:ext cx="2446187" cy="2157183"/>
            <a:chOff x="6243836" y="3867215"/>
            <a:chExt cx="2446187" cy="2157183"/>
          </a:xfrm>
        </p:grpSpPr>
        <p:sp>
          <p:nvSpPr>
            <p:cNvPr id="15" name="角丸四角形 14">
              <a:extLst>
                <a:ext uri="{FF2B5EF4-FFF2-40B4-BE49-F238E27FC236}">
                  <a16:creationId xmlns:a16="http://schemas.microsoft.com/office/drawing/2014/main" id="{51573862-A58D-1B43-8304-D8F5D20C5ACF}"/>
                </a:ext>
              </a:extLst>
            </p:cNvPr>
            <p:cNvSpPr/>
            <p:nvPr/>
          </p:nvSpPr>
          <p:spPr>
            <a:xfrm>
              <a:off x="6243836" y="3867215"/>
              <a:ext cx="2446187" cy="2157183"/>
            </a:xfrm>
            <a:prstGeom prst="roundRect">
              <a:avLst/>
            </a:prstGeom>
            <a:ln w="28575"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/>
            <a:lstStyle/>
            <a:p>
              <a:pPr algn="ctr"/>
              <a:endParaRPr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1333444-7F9F-EE42-BE5A-EF789B66B024}"/>
                </a:ext>
              </a:extLst>
            </p:cNvPr>
            <p:cNvSpPr txBox="1"/>
            <p:nvPr/>
          </p:nvSpPr>
          <p:spPr>
            <a:xfrm>
              <a:off x="6518117" y="4018139"/>
              <a:ext cx="1897625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Network of VDES Ground Stations </a:t>
              </a:r>
              <a:endParaRPr lang="ja-JP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096C35B-8EC0-2C48-B51E-1829B35995E5}"/>
                </a:ext>
              </a:extLst>
            </p:cNvPr>
            <p:cNvGrpSpPr/>
            <p:nvPr/>
          </p:nvGrpSpPr>
          <p:grpSpPr>
            <a:xfrm>
              <a:off x="6517600" y="4959347"/>
              <a:ext cx="1898659" cy="1003427"/>
              <a:chOff x="6375288" y="4959347"/>
              <a:chExt cx="1898659" cy="1003427"/>
            </a:xfrm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5CB3ACA-8B29-D643-8346-310DDB3E6A1F}"/>
                  </a:ext>
                </a:extLst>
              </p:cNvPr>
              <p:cNvSpPr/>
              <p:nvPr/>
            </p:nvSpPr>
            <p:spPr>
              <a:xfrm>
                <a:off x="6375288" y="49593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CACF0C47-3EC3-8348-8ADB-DB7B38041BDD}"/>
                  </a:ext>
                </a:extLst>
              </p:cNvPr>
              <p:cNvSpPr/>
              <p:nvPr/>
            </p:nvSpPr>
            <p:spPr>
              <a:xfrm>
                <a:off x="6527688" y="51117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00A07A8B-60DA-2949-B610-A6D642F9EC7C}"/>
                  </a:ext>
                </a:extLst>
              </p:cNvPr>
              <p:cNvSpPr/>
              <p:nvPr/>
            </p:nvSpPr>
            <p:spPr>
              <a:xfrm>
                <a:off x="6680088" y="52641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1BC4F1A-9956-2D4A-91FD-DFA7F6B75EF1}"/>
              </a:ext>
            </a:extLst>
          </p:cNvPr>
          <p:cNvGrpSpPr/>
          <p:nvPr/>
        </p:nvGrpSpPr>
        <p:grpSpPr>
          <a:xfrm>
            <a:off x="6396236" y="4019615"/>
            <a:ext cx="2446187" cy="2157183"/>
            <a:chOff x="6243836" y="3867215"/>
            <a:chExt cx="2446187" cy="2157183"/>
          </a:xfrm>
        </p:grpSpPr>
        <p:sp>
          <p:nvSpPr>
            <p:cNvPr id="80" name="角丸四角形 79">
              <a:extLst>
                <a:ext uri="{FF2B5EF4-FFF2-40B4-BE49-F238E27FC236}">
                  <a16:creationId xmlns:a16="http://schemas.microsoft.com/office/drawing/2014/main" id="{4EBEFCBB-7043-D244-84C7-3FB0B3520FDE}"/>
                </a:ext>
              </a:extLst>
            </p:cNvPr>
            <p:cNvSpPr/>
            <p:nvPr/>
          </p:nvSpPr>
          <p:spPr>
            <a:xfrm>
              <a:off x="6243836" y="3867215"/>
              <a:ext cx="2446187" cy="2157183"/>
            </a:xfrm>
            <a:prstGeom prst="roundRect">
              <a:avLst/>
            </a:prstGeom>
            <a:ln w="28575"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/>
            <a:lstStyle/>
            <a:p>
              <a:pPr algn="ctr"/>
              <a:endParaRPr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2270F5EC-6FD6-7C43-BF54-D924507CBB06}"/>
                </a:ext>
              </a:extLst>
            </p:cNvPr>
            <p:cNvSpPr txBox="1"/>
            <p:nvPr/>
          </p:nvSpPr>
          <p:spPr>
            <a:xfrm>
              <a:off x="6518117" y="4018139"/>
              <a:ext cx="1897625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Network of VDES Ground Stations </a:t>
              </a:r>
              <a:endParaRPr lang="ja-JP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F281FDE-73B1-B343-86D1-15F6D73CEE6C}"/>
                </a:ext>
              </a:extLst>
            </p:cNvPr>
            <p:cNvGrpSpPr/>
            <p:nvPr/>
          </p:nvGrpSpPr>
          <p:grpSpPr>
            <a:xfrm>
              <a:off x="6517600" y="4959347"/>
              <a:ext cx="1898659" cy="1003427"/>
              <a:chOff x="6375288" y="4959347"/>
              <a:chExt cx="1898659" cy="1003427"/>
            </a:xfrm>
          </p:grpSpPr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6ED97212-5ED4-5D40-AB5B-DAF661A6BFC8}"/>
                  </a:ext>
                </a:extLst>
              </p:cNvPr>
              <p:cNvSpPr/>
              <p:nvPr/>
            </p:nvSpPr>
            <p:spPr>
              <a:xfrm>
                <a:off x="6375288" y="49593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612F2EC4-DE09-1A48-A87F-668791F639C8}"/>
                  </a:ext>
                </a:extLst>
              </p:cNvPr>
              <p:cNvSpPr/>
              <p:nvPr/>
            </p:nvSpPr>
            <p:spPr>
              <a:xfrm>
                <a:off x="6527688" y="51117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7DF0C61E-F994-F34A-9821-E2899C9C256F}"/>
                  </a:ext>
                </a:extLst>
              </p:cNvPr>
              <p:cNvSpPr/>
              <p:nvPr/>
            </p:nvSpPr>
            <p:spPr>
              <a:xfrm>
                <a:off x="6680088" y="52641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441BC717-A413-644D-BA84-035AC3F14618}"/>
              </a:ext>
            </a:extLst>
          </p:cNvPr>
          <p:cNvGrpSpPr/>
          <p:nvPr/>
        </p:nvGrpSpPr>
        <p:grpSpPr>
          <a:xfrm>
            <a:off x="6548636" y="4172015"/>
            <a:ext cx="2446187" cy="2157183"/>
            <a:chOff x="6243836" y="3867215"/>
            <a:chExt cx="2446187" cy="2157183"/>
          </a:xfrm>
        </p:grpSpPr>
        <p:sp>
          <p:nvSpPr>
            <p:cNvPr id="87" name="角丸四角形 86">
              <a:extLst>
                <a:ext uri="{FF2B5EF4-FFF2-40B4-BE49-F238E27FC236}">
                  <a16:creationId xmlns:a16="http://schemas.microsoft.com/office/drawing/2014/main" id="{0455C8FC-994A-BE4C-85F2-D671FF214CA1}"/>
                </a:ext>
              </a:extLst>
            </p:cNvPr>
            <p:cNvSpPr/>
            <p:nvPr/>
          </p:nvSpPr>
          <p:spPr>
            <a:xfrm>
              <a:off x="6243836" y="3867215"/>
              <a:ext cx="2446187" cy="2157183"/>
            </a:xfrm>
            <a:prstGeom prst="roundRect">
              <a:avLst/>
            </a:prstGeom>
            <a:ln w="28575"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/>
            <a:lstStyle/>
            <a:p>
              <a:pPr algn="ctr"/>
              <a:endParaRPr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8A11D796-DD90-6A45-9C71-289FBB301F2C}"/>
                </a:ext>
              </a:extLst>
            </p:cNvPr>
            <p:cNvSpPr txBox="1"/>
            <p:nvPr/>
          </p:nvSpPr>
          <p:spPr>
            <a:xfrm>
              <a:off x="6518117" y="4018139"/>
              <a:ext cx="1897625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Network of VDES Ground Stations </a:t>
              </a:r>
              <a:endParaRPr lang="ja-JP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8CE4894-A295-F142-9AFB-6B512D38E359}"/>
                </a:ext>
              </a:extLst>
            </p:cNvPr>
            <p:cNvGrpSpPr/>
            <p:nvPr/>
          </p:nvGrpSpPr>
          <p:grpSpPr>
            <a:xfrm>
              <a:off x="6517600" y="4959347"/>
              <a:ext cx="1898659" cy="1003427"/>
              <a:chOff x="6375288" y="4959347"/>
              <a:chExt cx="1898659" cy="1003427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EBFCE032-D13D-6443-A565-1DB886AF0CE7}"/>
                  </a:ext>
                </a:extLst>
              </p:cNvPr>
              <p:cNvSpPr/>
              <p:nvPr/>
            </p:nvSpPr>
            <p:spPr>
              <a:xfrm>
                <a:off x="6375288" y="49593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FE39109D-BFCE-F742-AFA7-FDEA14D1AA35}"/>
                  </a:ext>
                </a:extLst>
              </p:cNvPr>
              <p:cNvSpPr/>
              <p:nvPr/>
            </p:nvSpPr>
            <p:spPr>
              <a:xfrm>
                <a:off x="6527688" y="51117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F719861C-89A1-AA48-A1B7-5BE9642AFDA7}"/>
                  </a:ext>
                </a:extLst>
              </p:cNvPr>
              <p:cNvSpPr/>
              <p:nvPr/>
            </p:nvSpPr>
            <p:spPr>
              <a:xfrm>
                <a:off x="6680088" y="52641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FAB6682-4098-A844-9825-CBCAC65231C7}"/>
              </a:ext>
            </a:extLst>
          </p:cNvPr>
          <p:cNvSpPr/>
          <p:nvPr/>
        </p:nvSpPr>
        <p:spPr>
          <a:xfrm>
            <a:off x="10307360" y="1692725"/>
            <a:ext cx="1794869" cy="1212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20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Sat. VDES</a:t>
            </a:r>
          </a:p>
          <a:p>
            <a:pPr algn="ctr"/>
            <a:r>
              <a:rPr lang="en-US" altLang="ja-JP" sz="20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International </a:t>
            </a:r>
            <a:r>
              <a:rPr lang="en" altLang="ja-JP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Center</a:t>
            </a:r>
            <a:r>
              <a:rPr lang="ja-JP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ja-JP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２</a:t>
            </a:r>
            <a:endParaRPr lang="en-US" altLang="ja-JP" sz="2000" dirty="0">
              <a:solidFill>
                <a:schemeClr val="tx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8DB642-ACD1-3F4C-A640-37FE5549A4E6}"/>
              </a:ext>
            </a:extLst>
          </p:cNvPr>
          <p:cNvSpPr txBox="1"/>
          <p:nvPr/>
        </p:nvSpPr>
        <p:spPr>
          <a:xfrm>
            <a:off x="2562590" y="429662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VDES Sat. Com.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D6E3FE0-56F9-D641-8C5B-835FC60AA053}"/>
              </a:ext>
            </a:extLst>
          </p:cNvPr>
          <p:cNvSpPr txBox="1"/>
          <p:nvPr/>
        </p:nvSpPr>
        <p:spPr>
          <a:xfrm>
            <a:off x="3456081" y="5101005"/>
            <a:ext cx="255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VDES Terrestrial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Com.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4F7A93-B33D-F14F-AE1A-E73440AC32BD}"/>
              </a:ext>
            </a:extLst>
          </p:cNvPr>
          <p:cNvSpPr txBox="1"/>
          <p:nvPr/>
        </p:nvSpPr>
        <p:spPr>
          <a:xfrm>
            <a:off x="8774009" y="698286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Satellite VDES network</a:t>
            </a:r>
            <a:endParaRPr kumimoji="1" lang="ja-JP" altLang="en-US" dirty="0"/>
          </a:p>
        </p:txBody>
      </p:sp>
      <p:sp>
        <p:nvSpPr>
          <p:cNvPr id="51" name="日付プレースホルダー 3">
            <a:extLst>
              <a:ext uri="{FF2B5EF4-FFF2-40B4-BE49-F238E27FC236}">
                <a16:creationId xmlns:a16="http://schemas.microsoft.com/office/drawing/2014/main" id="{AE2DD05E-EA2E-7048-81C8-68632E51F5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フッター プレースホルダー 4">
            <a:extLst>
              <a:ext uri="{FF2B5EF4-FFF2-40B4-BE49-F238E27FC236}">
                <a16:creationId xmlns:a16="http://schemas.microsoft.com/office/drawing/2014/main" id="{4387202E-3FAC-3143-93B3-06F4C4442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図 52" descr="ソース画像を表示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09" y="5391141"/>
            <a:ext cx="1039743" cy="980136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FFB5A14-C105-834D-AA68-1CB03D3A984B}"/>
              </a:ext>
            </a:extLst>
          </p:cNvPr>
          <p:cNvSpPr/>
          <p:nvPr/>
        </p:nvSpPr>
        <p:spPr>
          <a:xfrm>
            <a:off x="10007433" y="3219099"/>
            <a:ext cx="1593859" cy="6986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VDES Ground Station</a:t>
            </a:r>
          </a:p>
          <a:p>
            <a:pPr algn="ctr"/>
            <a:r>
              <a:rPr lang="en-US" altLang="ja-JP" sz="1400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(Constructed by respective country) </a:t>
            </a:r>
            <a:endParaRPr lang="ja-JP" altLang="en-US" sz="1400" dirty="0">
              <a:solidFill>
                <a:srgbClr val="00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805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C78096-A4E7-E046-A010-116C5140A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Expectation for IALA</a:t>
            </a:r>
            <a:endParaRPr kumimoji="1"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FB362E-9A40-554A-AD46-FFB3F9DBA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1498600"/>
            <a:ext cx="11146246" cy="454342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Technical support to develop the Satellite VDES</a:t>
            </a:r>
          </a:p>
          <a:p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Formulation of new guidelines for the use of S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atellite VDES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Support for activities to promote the use of Satellite VDES 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Support for establishment of the 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VDES 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operation center </a:t>
            </a:r>
          </a:p>
          <a:p>
            <a:pPr marL="0" indent="0">
              <a:buNone/>
            </a:pP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86AFC329-F4A5-5D4E-8571-2C8FE0541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日付プレースホルダー 3">
            <a:extLst>
              <a:ext uri="{FF2B5EF4-FFF2-40B4-BE49-F238E27FC236}">
                <a16:creationId xmlns:a16="http://schemas.microsoft.com/office/drawing/2014/main" id="{126129F6-9B36-5C4B-9FBE-55A1B737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フッター プレースホルダー 4">
            <a:extLst>
              <a:ext uri="{FF2B5EF4-FFF2-40B4-BE49-F238E27FC236}">
                <a16:creationId xmlns:a16="http://schemas.microsoft.com/office/drawing/2014/main" id="{67895EC6-DE2D-8748-9223-B910969E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634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55FACB-33E8-654B-9737-5C6182E3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23453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 !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BBDE6E1A-6FF9-9146-8C1B-F0C242FDC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日付プレースホルダー 3">
            <a:extLst>
              <a:ext uri="{FF2B5EF4-FFF2-40B4-BE49-F238E27FC236}">
                <a16:creationId xmlns:a16="http://schemas.microsoft.com/office/drawing/2014/main" id="{03995F01-8FB5-3F48-AEF1-80E6B16BAD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フッター プレースホルダー 4">
            <a:extLst>
              <a:ext uri="{FF2B5EF4-FFF2-40B4-BE49-F238E27FC236}">
                <a16:creationId xmlns:a16="http://schemas.microsoft.com/office/drawing/2014/main" id="{6162F2FF-A541-8D4A-BF53-B957650A0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9501547-504D-9F44-9AD3-EC2AE02D3F5E}"/>
              </a:ext>
            </a:extLst>
          </p:cNvPr>
          <p:cNvGrpSpPr/>
          <p:nvPr/>
        </p:nvGrpSpPr>
        <p:grpSpPr>
          <a:xfrm>
            <a:off x="809592" y="3829632"/>
            <a:ext cx="10932185" cy="954107"/>
            <a:chOff x="2245415" y="3450926"/>
            <a:chExt cx="10932185" cy="954107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E0296BE1-9862-CA44-A9B1-FE9BA0577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5415" y="3487839"/>
              <a:ext cx="880281" cy="880281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BBD24D8-013F-F944-B27C-8B8720B6E318}"/>
                </a:ext>
              </a:extLst>
            </p:cNvPr>
            <p:cNvSpPr txBox="1"/>
            <p:nvPr/>
          </p:nvSpPr>
          <p:spPr>
            <a:xfrm>
              <a:off x="3443845" y="3450926"/>
              <a:ext cx="973375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err="1"/>
                <a:t>Dr.T.Akamatsu</a:t>
              </a:r>
              <a:r>
                <a:rPr lang="en-US" altLang="ja-JP" sz="2800" dirty="0"/>
                <a:t>, OPRI, The </a:t>
              </a:r>
              <a:r>
                <a:rPr lang="en-US" altLang="ja-JP" sz="2800" dirty="0" err="1"/>
                <a:t>Sasakawa</a:t>
              </a:r>
              <a:r>
                <a:rPr lang="en-US" altLang="ja-JP" sz="2800" dirty="0"/>
                <a:t> Peace Foundation </a:t>
              </a:r>
            </a:p>
            <a:p>
              <a:r>
                <a:rPr lang="en" altLang="ja-JP" sz="2800" dirty="0" err="1"/>
                <a:t>t-akamatsu@spf.or.jp</a:t>
              </a:r>
              <a:endParaRPr kumimoji="1" lang="ja-JP" altLang="en-US" sz="2800"/>
            </a:p>
          </p:txBody>
        </p:sp>
      </p:grpSp>
    </p:spTree>
    <p:extLst>
      <p:ext uri="{BB962C8B-B14F-4D97-AF65-F5344CB8AC3E}">
        <p14:creationId xmlns:p14="http://schemas.microsoft.com/office/powerpoint/2010/main" val="3399070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A53B-9DDF-F34D-9CDA-BC58000A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Agendas</a:t>
            </a:r>
            <a:endParaRPr kumimoji="1" lang="ja-JP" altLang="en-US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DC8B77-9A28-BC4A-933A-F9B0A841A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8437"/>
            <a:ext cx="10515600" cy="485852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Introduction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Mutually Coordinated Navigation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 Use-cases of the satellite VDES and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  	Demands to the satellite VDES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International Operation Center for satellite VDES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A9B23A-42B1-9C48-A80F-CB0FCD454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7223D8-283D-294A-9D1A-701E9F8EA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フッター プレースホルダー 4">
            <a:extLst>
              <a:ext uri="{FF2B5EF4-FFF2-40B4-BE49-F238E27FC236}">
                <a16:creationId xmlns:a16="http://schemas.microsoft.com/office/drawing/2014/main" id="{DD861F12-3F3A-9C44-A196-B2336E9FE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31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A53B-9DDF-F34D-9CDA-BC58000A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Sasakawa Peace Foundation</a:t>
            </a:r>
            <a:br>
              <a:rPr lang="en-US" altLang="ja-JP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Ocean Policy Research Institute</a:t>
            </a:r>
            <a:endParaRPr kumimoji="1" lang="ja-JP" altLang="en-US" sz="3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DC8B77-9A28-BC4A-933A-F9B0A841A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8437"/>
            <a:ext cx="10515600" cy="485852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Our Mission: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pursue a governance for human society and to carry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out necessary 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activities.</a:t>
            </a:r>
            <a:endParaRPr kumimoji="1" lang="en-US" altLang="ja-JP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Activities of Ocean Policy Research Institute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collect information on various issues involving the ocean and to propose specific policies to resolve such issues.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Recent Studies and Activities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 on Ocean Visualization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Fisheries management</a:t>
            </a: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utilization of the Arctic Ocean and preservation of its environment</a:t>
            </a: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development in maritime fields</a:t>
            </a: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Linking of maritime and space research</a:t>
            </a:r>
            <a:endParaRPr lang="ja-JP" alt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A9B23A-42B1-9C48-A80F-CB0FCD454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7223D8-283D-294A-9D1A-701E9F8EA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フッター プレースホルダー 4">
            <a:extLst>
              <a:ext uri="{FF2B5EF4-FFF2-40B4-BE49-F238E27FC236}">
                <a16:creationId xmlns:a16="http://schemas.microsoft.com/office/drawing/2014/main" id="{DD861F12-3F3A-9C44-A196-B2336E9FE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73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FD36171-7B7F-8F47-A849-AE9088A5312F}"/>
              </a:ext>
            </a:extLst>
          </p:cNvPr>
          <p:cNvSpPr/>
          <p:nvPr/>
        </p:nvSpPr>
        <p:spPr>
          <a:xfrm>
            <a:off x="158520" y="822670"/>
            <a:ext cx="11960213" cy="5403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08396E-E593-8249-8204-41B84C47DD57}"/>
              </a:ext>
            </a:extLst>
          </p:cNvPr>
          <p:cNvSpPr txBox="1"/>
          <p:nvPr/>
        </p:nvSpPr>
        <p:spPr>
          <a:xfrm>
            <a:off x="3857615" y="1132033"/>
            <a:ext cx="1741872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Communication Satellite</a:t>
            </a:r>
            <a:endParaRPr lang="ja-JP" altLang="en-US" sz="1400" b="1" dirty="0">
              <a:solidFill>
                <a:srgbClr val="000000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084FAF6-155F-8E41-8838-FB994D0FA801}"/>
              </a:ext>
            </a:extLst>
          </p:cNvPr>
          <p:cNvSpPr txBox="1"/>
          <p:nvPr/>
        </p:nvSpPr>
        <p:spPr>
          <a:xfrm>
            <a:off x="7819244" y="916590"/>
            <a:ext cx="1297084" cy="6463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Navigation Support </a:t>
            </a:r>
          </a:p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Satellite</a:t>
            </a:r>
            <a:endParaRPr lang="ja-JP" altLang="en-US" sz="1400" b="1" dirty="0">
              <a:solidFill>
                <a:srgbClr val="000000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B659237-4647-E846-B89D-11C6A320BAD0}"/>
              </a:ext>
            </a:extLst>
          </p:cNvPr>
          <p:cNvSpPr txBox="1"/>
          <p:nvPr/>
        </p:nvSpPr>
        <p:spPr>
          <a:xfrm>
            <a:off x="6646834" y="916590"/>
            <a:ext cx="1108652" cy="6463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Search and Rescue Satellite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892D24C-5755-4749-AD1F-B37733E267B3}"/>
              </a:ext>
            </a:extLst>
          </p:cNvPr>
          <p:cNvSpPr txBox="1"/>
          <p:nvPr/>
        </p:nvSpPr>
        <p:spPr>
          <a:xfrm>
            <a:off x="9125548" y="916590"/>
            <a:ext cx="1568929" cy="6463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Communication Intelligence </a:t>
            </a:r>
          </a:p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Satellite</a:t>
            </a:r>
            <a:r>
              <a:rPr lang="ja-JP" altLang="en-US" sz="1400" b="1" dirty="0"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（</a:t>
            </a:r>
            <a:r>
              <a:rPr lang="en-US" altLang="ja-JP" sz="1400" b="1" dirty="0"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COMINT)</a:t>
            </a:r>
            <a:endParaRPr lang="ja-JP" altLang="en-US" sz="1400" b="1" dirty="0"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94568C-F55D-DC48-96CA-D8915129E078}"/>
              </a:ext>
            </a:extLst>
          </p:cNvPr>
          <p:cNvSpPr txBox="1"/>
          <p:nvPr/>
        </p:nvSpPr>
        <p:spPr>
          <a:xfrm>
            <a:off x="10562588" y="916590"/>
            <a:ext cx="1473346" cy="6463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Signal Intelligence Satellite</a:t>
            </a:r>
          </a:p>
          <a:p>
            <a:pPr algn="ctr"/>
            <a:r>
              <a:rPr lang="ja-JP" altLang="en-US" sz="1400" b="1" dirty="0"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（</a:t>
            </a:r>
            <a:r>
              <a:rPr lang="en-US" altLang="ja-JP" sz="1400" b="1" dirty="0"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SIGINT)</a:t>
            </a:r>
            <a:endParaRPr lang="ja-JP" altLang="en-US" sz="1400" b="1" dirty="0"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C636DD7-155F-284D-9F3A-FB01E435039C}"/>
              </a:ext>
            </a:extLst>
          </p:cNvPr>
          <p:cNvCxnSpPr>
            <a:cxnSpLocks/>
          </p:cNvCxnSpPr>
          <p:nvPr/>
        </p:nvCxnSpPr>
        <p:spPr>
          <a:xfrm>
            <a:off x="158520" y="1657600"/>
            <a:ext cx="11960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7E0F8BA-CF31-B64A-A7FD-A7FABEE7AF86}"/>
              </a:ext>
            </a:extLst>
          </p:cNvPr>
          <p:cNvCxnSpPr>
            <a:cxnSpLocks/>
          </p:cNvCxnSpPr>
          <p:nvPr/>
        </p:nvCxnSpPr>
        <p:spPr>
          <a:xfrm>
            <a:off x="6718272" y="852863"/>
            <a:ext cx="0" cy="5373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B75DDB0-232C-874D-862F-7A0ED02F0DCE}"/>
              </a:ext>
            </a:extLst>
          </p:cNvPr>
          <p:cNvCxnSpPr>
            <a:cxnSpLocks/>
          </p:cNvCxnSpPr>
          <p:nvPr/>
        </p:nvCxnSpPr>
        <p:spPr>
          <a:xfrm>
            <a:off x="7756434" y="852863"/>
            <a:ext cx="0" cy="53733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AC1A274-6026-9D4B-B724-652A94725BF6}"/>
              </a:ext>
            </a:extLst>
          </p:cNvPr>
          <p:cNvCxnSpPr>
            <a:cxnSpLocks/>
          </p:cNvCxnSpPr>
          <p:nvPr/>
        </p:nvCxnSpPr>
        <p:spPr>
          <a:xfrm flipH="1">
            <a:off x="9177773" y="852863"/>
            <a:ext cx="47244" cy="5373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BFA99CF-5498-174C-A600-69101820584F}"/>
              </a:ext>
            </a:extLst>
          </p:cNvPr>
          <p:cNvCxnSpPr>
            <a:cxnSpLocks/>
          </p:cNvCxnSpPr>
          <p:nvPr/>
        </p:nvCxnSpPr>
        <p:spPr>
          <a:xfrm flipH="1">
            <a:off x="10543946" y="828809"/>
            <a:ext cx="5442" cy="5408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86F6EAA6-329E-4042-A3A8-B672DA16A857}"/>
              </a:ext>
            </a:extLst>
          </p:cNvPr>
          <p:cNvCxnSpPr>
            <a:cxnSpLocks/>
          </p:cNvCxnSpPr>
          <p:nvPr/>
        </p:nvCxnSpPr>
        <p:spPr>
          <a:xfrm>
            <a:off x="3128415" y="2073804"/>
            <a:ext cx="0" cy="3656469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1F4DF9E-D48F-9D48-8951-132D79AE305E}"/>
              </a:ext>
            </a:extLst>
          </p:cNvPr>
          <p:cNvSpPr txBox="1"/>
          <p:nvPr/>
        </p:nvSpPr>
        <p:spPr>
          <a:xfrm>
            <a:off x="3016805" y="1840886"/>
            <a:ext cx="3206006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High Frequency (High speed)</a:t>
            </a:r>
            <a:endParaRPr lang="ja-JP" altLang="en-US" b="1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2EBF43F-C3ED-1947-991F-F4C39A4C345A}"/>
              </a:ext>
            </a:extLst>
          </p:cNvPr>
          <p:cNvSpPr txBox="1"/>
          <p:nvPr/>
        </p:nvSpPr>
        <p:spPr>
          <a:xfrm>
            <a:off x="3039965" y="5751104"/>
            <a:ext cx="3103414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Low Frequency (Low speed)</a:t>
            </a:r>
            <a:endParaRPr lang="ja-JP" altLang="en-US" b="1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DF5041B-98A0-0F41-8F86-1F5C99CADAE8}"/>
              </a:ext>
            </a:extLst>
          </p:cNvPr>
          <p:cNvSpPr/>
          <p:nvPr/>
        </p:nvSpPr>
        <p:spPr>
          <a:xfrm>
            <a:off x="3019751" y="3547788"/>
            <a:ext cx="443997" cy="1994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2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Ku</a:t>
            </a:r>
            <a:endParaRPr lang="ja-JP" alt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C3F34F3-8C7F-B343-8491-35729DF1F02C}"/>
              </a:ext>
            </a:extLst>
          </p:cNvPr>
          <p:cNvSpPr/>
          <p:nvPr/>
        </p:nvSpPr>
        <p:spPr>
          <a:xfrm>
            <a:off x="3019751" y="3062466"/>
            <a:ext cx="434225" cy="18843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2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Ka</a:t>
            </a:r>
            <a:endParaRPr lang="ja-JP" alt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3E261D2-7ADB-D742-9053-D407CBCC2498}"/>
              </a:ext>
            </a:extLst>
          </p:cNvPr>
          <p:cNvSpPr/>
          <p:nvPr/>
        </p:nvSpPr>
        <p:spPr>
          <a:xfrm>
            <a:off x="3019750" y="2632539"/>
            <a:ext cx="460060" cy="25396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1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EHF</a:t>
            </a:r>
            <a:endParaRPr lang="ja-JP" altLang="en-US" sz="11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C500D2A-9A62-DB44-99C3-2F619DCEBEAA}"/>
              </a:ext>
            </a:extLst>
          </p:cNvPr>
          <p:cNvSpPr/>
          <p:nvPr/>
        </p:nvSpPr>
        <p:spPr>
          <a:xfrm>
            <a:off x="3019751" y="3990121"/>
            <a:ext cx="443993" cy="21273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2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X</a:t>
            </a:r>
            <a:endParaRPr lang="ja-JP" alt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FD34BB6-F4BB-D549-8094-6A506FA6167F}"/>
              </a:ext>
            </a:extLst>
          </p:cNvPr>
          <p:cNvSpPr/>
          <p:nvPr/>
        </p:nvSpPr>
        <p:spPr>
          <a:xfrm>
            <a:off x="3019751" y="4951892"/>
            <a:ext cx="443993" cy="26161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0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VHF</a:t>
            </a:r>
            <a:endParaRPr lang="ja-JP" altLang="en-US" sz="10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31D7629-5833-9B45-97E9-D48047DFCF18}"/>
              </a:ext>
            </a:extLst>
          </p:cNvPr>
          <p:cNvSpPr/>
          <p:nvPr/>
        </p:nvSpPr>
        <p:spPr>
          <a:xfrm rot="10800000">
            <a:off x="3826472" y="4378051"/>
            <a:ext cx="193610" cy="12363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Omni Antenna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CDD6F69-E502-F94A-BFBF-DDB8315B9E91}"/>
              </a:ext>
            </a:extLst>
          </p:cNvPr>
          <p:cNvSpPr/>
          <p:nvPr/>
        </p:nvSpPr>
        <p:spPr>
          <a:xfrm rot="10800000">
            <a:off x="3837655" y="2190380"/>
            <a:ext cx="190355" cy="205230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Tracking Antenna</a:t>
            </a:r>
            <a:endParaRPr lang="ja-JP" altLang="en-US" sz="1400" dirty="0">
              <a:solidFill>
                <a:srgbClr val="000000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3144FF2-DA94-974C-9E5A-6F3FAFFE4986}"/>
              </a:ext>
            </a:extLst>
          </p:cNvPr>
          <p:cNvSpPr/>
          <p:nvPr/>
        </p:nvSpPr>
        <p:spPr>
          <a:xfrm>
            <a:off x="3019750" y="5365459"/>
            <a:ext cx="415574" cy="24534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9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SW</a:t>
            </a:r>
            <a:endParaRPr lang="ja-JP" altLang="en-US" sz="9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0" name="下矢印 29">
            <a:extLst>
              <a:ext uri="{FF2B5EF4-FFF2-40B4-BE49-F238E27FC236}">
                <a16:creationId xmlns:a16="http://schemas.microsoft.com/office/drawing/2014/main" id="{28D3CD69-B418-784E-B9C5-5AEE03FFD458}"/>
              </a:ext>
            </a:extLst>
          </p:cNvPr>
          <p:cNvSpPr/>
          <p:nvPr/>
        </p:nvSpPr>
        <p:spPr>
          <a:xfrm rot="10800000">
            <a:off x="3498471" y="2100726"/>
            <a:ext cx="323122" cy="1608492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 anchorCtr="0"/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Fixed-line</a:t>
            </a:r>
            <a:r>
              <a:rPr lang="en-US" altLang="ja-JP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endParaRPr lang="ja-JP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0088285-A58B-A749-895D-30685B1DF0A5}"/>
              </a:ext>
            </a:extLst>
          </p:cNvPr>
          <p:cNvSpPr/>
          <p:nvPr/>
        </p:nvSpPr>
        <p:spPr>
          <a:xfrm>
            <a:off x="3019751" y="2240763"/>
            <a:ext cx="443997" cy="21580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9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Optical</a:t>
            </a:r>
            <a:endParaRPr lang="ja-JP" altLang="en-US" sz="9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" name="下矢印 33">
            <a:extLst>
              <a:ext uri="{FF2B5EF4-FFF2-40B4-BE49-F238E27FC236}">
                <a16:creationId xmlns:a16="http://schemas.microsoft.com/office/drawing/2014/main" id="{3F147231-DEB5-5B45-A9A6-C5C785F58634}"/>
              </a:ext>
            </a:extLst>
          </p:cNvPr>
          <p:cNvSpPr/>
          <p:nvPr/>
        </p:nvSpPr>
        <p:spPr>
          <a:xfrm rot="10800000">
            <a:off x="3510650" y="3926799"/>
            <a:ext cx="254644" cy="1735445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 anchorCtr="0"/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Communication</a:t>
            </a:r>
            <a:endParaRPr lang="ja-JP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8E4607D-A11C-8E47-81FD-D3191AF2D526}"/>
              </a:ext>
            </a:extLst>
          </p:cNvPr>
          <p:cNvSpPr/>
          <p:nvPr/>
        </p:nvSpPr>
        <p:spPr>
          <a:xfrm>
            <a:off x="3019751" y="4319958"/>
            <a:ext cx="443993" cy="21273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2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</a:t>
            </a:r>
            <a:endParaRPr lang="ja-JP" alt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DEF4200-E59D-F647-A468-F724330D969D}"/>
              </a:ext>
            </a:extLst>
          </p:cNvPr>
          <p:cNvSpPr txBox="1"/>
          <p:nvPr/>
        </p:nvSpPr>
        <p:spPr>
          <a:xfrm>
            <a:off x="4106977" y="3009331"/>
            <a:ext cx="81315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Inmarsat</a:t>
            </a:r>
            <a:endParaRPr lang="ja-JP" altLang="en-US" sz="14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3532B6E-AD03-BA4B-8B95-678CCE65B013}"/>
              </a:ext>
            </a:extLst>
          </p:cNvPr>
          <p:cNvSpPr txBox="1"/>
          <p:nvPr/>
        </p:nvSpPr>
        <p:spPr>
          <a:xfrm>
            <a:off x="4106977" y="4404762"/>
            <a:ext cx="1832233" cy="369332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Inmarsat (Geo.,~384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kbps )</a:t>
            </a:r>
            <a:endParaRPr lang="en-US" altLang="ja-JP" sz="12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r>
              <a:rPr lang="en-US" altLang="ja-JP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Iridium(~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128kbps )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99CA965-C537-374D-9AF5-1802EA09D84D}"/>
              </a:ext>
            </a:extLst>
          </p:cNvPr>
          <p:cNvSpPr txBox="1"/>
          <p:nvPr/>
        </p:nvSpPr>
        <p:spPr>
          <a:xfrm>
            <a:off x="4106977" y="3393752"/>
            <a:ext cx="2598093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altLang="ja-JP" sz="1200" dirty="0" err="1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OneWeb</a:t>
            </a:r>
            <a:r>
              <a:rPr lang="en-US" altLang="ja-JP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(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882 constellation,</a:t>
            </a:r>
            <a:r>
              <a:rPr lang="en-US" altLang="ja-JP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~50Mbps)</a:t>
            </a:r>
          </a:p>
          <a:p>
            <a:r>
              <a:rPr lang="en-US" altLang="ja-JP" sz="1200" dirty="0" err="1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SuperBird</a:t>
            </a:r>
            <a:r>
              <a:rPr lang="en-US" altLang="ja-JP" sz="12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(Geo.,~3Mbps)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BEA451C-9112-384C-A249-128660CBB405}"/>
              </a:ext>
            </a:extLst>
          </p:cNvPr>
          <p:cNvSpPr txBox="1"/>
          <p:nvPr/>
        </p:nvSpPr>
        <p:spPr>
          <a:xfrm>
            <a:off x="4106977" y="3979768"/>
            <a:ext cx="1655903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Military Comm.  Satellite</a:t>
            </a:r>
            <a:endParaRPr lang="ja-JP" altLang="en-US" sz="12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D836F-CA52-DE4A-A62E-E29549F26034}"/>
              </a:ext>
            </a:extLst>
          </p:cNvPr>
          <p:cNvSpPr/>
          <p:nvPr/>
        </p:nvSpPr>
        <p:spPr>
          <a:xfrm>
            <a:off x="6793188" y="4147760"/>
            <a:ext cx="900437" cy="4800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COSPAS/</a:t>
            </a:r>
          </a:p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SARSAT</a:t>
            </a:r>
            <a:endParaRPr lang="ja-JP" altLang="en-US" sz="1400" dirty="0">
              <a:solidFill>
                <a:srgbClr val="0070C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D6458A8-ABFA-D742-B094-122C8212737D}"/>
              </a:ext>
            </a:extLst>
          </p:cNvPr>
          <p:cNvSpPr/>
          <p:nvPr/>
        </p:nvSpPr>
        <p:spPr>
          <a:xfrm>
            <a:off x="7855507" y="3105121"/>
            <a:ext cx="1213243" cy="113756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GNSS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ja-JP" sz="1400" dirty="0" err="1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GPS,Gronass</a:t>
            </a:r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US" altLang="ja-JP" sz="1400" dirty="0" err="1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Galileo,QZSS</a:t>
            </a:r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IRNSS,</a:t>
            </a:r>
            <a:r>
              <a:rPr lang="ja-JP" altLang="en-US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ja-JP" sz="1400" dirty="0" err="1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BeiDou</a:t>
            </a:r>
            <a:endParaRPr lang="en-US" altLang="ja-JP" sz="1400" dirty="0">
              <a:solidFill>
                <a:schemeClr val="tx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3EF1462-6EFB-FB4B-8447-5163B630D741}"/>
              </a:ext>
            </a:extLst>
          </p:cNvPr>
          <p:cNvSpPr/>
          <p:nvPr/>
        </p:nvSpPr>
        <p:spPr>
          <a:xfrm>
            <a:off x="10663416" y="1978387"/>
            <a:ext cx="1164621" cy="208438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" altLang="ja-JP" sz="1400" dirty="0">
                <a:solidFill>
                  <a:srgbClr val="0070C0"/>
                </a:solidFill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RF</a:t>
            </a:r>
            <a:r>
              <a:rPr lang="en-US" altLang="ja-JP" sz="1400" dirty="0">
                <a:solidFill>
                  <a:srgbClr val="0070C0"/>
                </a:solidFill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 Sensing Satellite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NOSS,</a:t>
            </a:r>
          </a:p>
          <a:p>
            <a:pPr algn="ctr"/>
            <a:r>
              <a:rPr lang="en-US" altLang="ja-JP" sz="1400" dirty="0" err="1">
                <a:solidFill>
                  <a:schemeClr val="tx1"/>
                </a:solidFill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HawkEye</a:t>
            </a: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 Pathfinder</a:t>
            </a:r>
            <a:endParaRPr lang="ja-JP" altLang="en-US" sz="1400" dirty="0">
              <a:solidFill>
                <a:schemeClr val="tx1"/>
              </a:solidFill>
              <a:latin typeface="Arial" panose="020B0604020202020204" pitchFamily="34" charset="0"/>
              <a:ea typeface="Meiryo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5DF0930-C60E-1645-9688-4D2F5EB6AC87}"/>
              </a:ext>
            </a:extLst>
          </p:cNvPr>
          <p:cNvSpPr/>
          <p:nvPr/>
        </p:nvSpPr>
        <p:spPr>
          <a:xfrm>
            <a:off x="3019751" y="4662178"/>
            <a:ext cx="443993" cy="21273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200" dirty="0">
                <a:solidFill>
                  <a:sysClr val="windowText" lastClr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</a:t>
            </a:r>
            <a:endParaRPr lang="ja-JP" alt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D605AB6-9CF8-4146-A1BE-78C4E9779247}"/>
              </a:ext>
            </a:extLst>
          </p:cNvPr>
          <p:cNvSpPr/>
          <p:nvPr/>
        </p:nvSpPr>
        <p:spPr>
          <a:xfrm>
            <a:off x="9075364" y="5682392"/>
            <a:ext cx="1306280" cy="24914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AIS Satellite</a:t>
            </a:r>
          </a:p>
        </p:txBody>
      </p:sp>
      <p:sp>
        <p:nvSpPr>
          <p:cNvPr id="46" name="曲折矢印 45">
            <a:extLst>
              <a:ext uri="{FF2B5EF4-FFF2-40B4-BE49-F238E27FC236}">
                <a16:creationId xmlns:a16="http://schemas.microsoft.com/office/drawing/2014/main" id="{32668BB7-710B-FB46-9EDD-48F7C07DED68}"/>
              </a:ext>
            </a:extLst>
          </p:cNvPr>
          <p:cNvSpPr/>
          <p:nvPr/>
        </p:nvSpPr>
        <p:spPr>
          <a:xfrm rot="16423161">
            <a:off x="8860825" y="5618662"/>
            <a:ext cx="201691" cy="201499"/>
          </a:xfrm>
          <a:prstGeom prst="ben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15792A4-BDD3-1746-A7BF-0414E1B2C0D9}"/>
              </a:ext>
            </a:extLst>
          </p:cNvPr>
          <p:cNvSpPr txBox="1"/>
          <p:nvPr/>
        </p:nvSpPr>
        <p:spPr>
          <a:xfrm>
            <a:off x="252993" y="1039700"/>
            <a:ext cx="1232661" cy="40011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Meteorological</a:t>
            </a:r>
            <a:r>
              <a:rPr lang="en-US" altLang="ja-JP" sz="11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Satellite</a:t>
            </a:r>
            <a:endParaRPr lang="ja-JP" altLang="en-US" sz="1200" b="1" dirty="0">
              <a:solidFill>
                <a:srgbClr val="000000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21688FC-1935-A84C-95BB-1BB4AFE79EF2}"/>
              </a:ext>
            </a:extLst>
          </p:cNvPr>
          <p:cNvSpPr txBox="1"/>
          <p:nvPr/>
        </p:nvSpPr>
        <p:spPr>
          <a:xfrm>
            <a:off x="1648054" y="1024312"/>
            <a:ext cx="1120758" cy="43088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Observation Satellite</a:t>
            </a:r>
            <a:endParaRPr lang="ja-JP" altLang="en-US" sz="1400" b="1" dirty="0">
              <a:solidFill>
                <a:srgbClr val="000000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1DCC032B-6F79-4E40-AB24-5E5B59D673A6}"/>
              </a:ext>
            </a:extLst>
          </p:cNvPr>
          <p:cNvCxnSpPr>
            <a:cxnSpLocks/>
          </p:cNvCxnSpPr>
          <p:nvPr/>
        </p:nvCxnSpPr>
        <p:spPr>
          <a:xfrm>
            <a:off x="1513262" y="822845"/>
            <a:ext cx="0" cy="54033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4DF69948-8B4A-6043-BEA9-BA3735E83DCC}"/>
              </a:ext>
            </a:extLst>
          </p:cNvPr>
          <p:cNvCxnSpPr>
            <a:cxnSpLocks/>
          </p:cNvCxnSpPr>
          <p:nvPr/>
        </p:nvCxnSpPr>
        <p:spPr>
          <a:xfrm>
            <a:off x="2949496" y="852863"/>
            <a:ext cx="0" cy="5373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EDF0EBB-84AB-5E4D-B30F-2FD8A66A44F3}"/>
              </a:ext>
            </a:extLst>
          </p:cNvPr>
          <p:cNvSpPr/>
          <p:nvPr/>
        </p:nvSpPr>
        <p:spPr>
          <a:xfrm>
            <a:off x="313468" y="2085946"/>
            <a:ext cx="1083209" cy="122383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Geostationary Meteorological Satellite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(Optical Sensor) </a:t>
            </a:r>
          </a:p>
          <a:p>
            <a:pPr algn="ctr"/>
            <a:r>
              <a:rPr lang="en-US" altLang="ja-JP" sz="1400" dirty="0" err="1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Himawari,etc</a:t>
            </a:r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6A2A20C-0EF4-5440-B37F-0DF8C0009814}"/>
              </a:ext>
            </a:extLst>
          </p:cNvPr>
          <p:cNvSpPr/>
          <p:nvPr/>
        </p:nvSpPr>
        <p:spPr>
          <a:xfrm>
            <a:off x="301813" y="3424885"/>
            <a:ext cx="1119796" cy="169107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Orbiting Meteorological Satellite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(Radio wave, optical sensor) 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NOAA.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DMSP</a:t>
            </a:r>
            <a:r>
              <a:rPr lang="ja-JP" altLang="en-US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（</a:t>
            </a:r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Military</a:t>
            </a:r>
            <a:r>
              <a:rPr lang="ja-JP" altLang="en-US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8707D25-F83D-BD47-BBC1-1D3C5ABE7F2D}"/>
              </a:ext>
            </a:extLst>
          </p:cNvPr>
          <p:cNvSpPr/>
          <p:nvPr/>
        </p:nvSpPr>
        <p:spPr>
          <a:xfrm>
            <a:off x="1547756" y="1904102"/>
            <a:ext cx="1283689" cy="155128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Optical Observation Satellite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LANDSAT, ALOS-3,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Commercial High-resolution Satellite</a:t>
            </a:r>
            <a:endParaRPr lang="ja-JP" altLang="en-US" sz="1400" dirty="0">
              <a:solidFill>
                <a:schemeClr val="tx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CDA8B37-362B-1644-B6CE-18B9C94FAB16}"/>
              </a:ext>
            </a:extLst>
          </p:cNvPr>
          <p:cNvSpPr/>
          <p:nvPr/>
        </p:nvSpPr>
        <p:spPr>
          <a:xfrm>
            <a:off x="1555183" y="3609903"/>
            <a:ext cx="1285467" cy="150605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Radio Observation Satellite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ALOS-2/4,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Radarsat,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Sentinel,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Commercial SAR Satellite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1E2B85-DFE6-DE4E-B522-B96EEB300D1D}"/>
              </a:ext>
            </a:extLst>
          </p:cNvPr>
          <p:cNvSpPr/>
          <p:nvPr/>
        </p:nvSpPr>
        <p:spPr>
          <a:xfrm>
            <a:off x="353952" y="5191610"/>
            <a:ext cx="2448901" cy="87929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rgbClr val="0070C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Environment Observation Satellite</a:t>
            </a:r>
            <a:r>
              <a:rPr lang="ja-JP" altLang="en-US" sz="14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GOSAT,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Shizuku  (Microwave Scanning Radiometer)</a:t>
            </a:r>
          </a:p>
        </p:txBody>
      </p:sp>
      <p:sp>
        <p:nvSpPr>
          <p:cNvPr id="56" name="曲折矢印 55">
            <a:extLst>
              <a:ext uri="{FF2B5EF4-FFF2-40B4-BE49-F238E27FC236}">
                <a16:creationId xmlns:a16="http://schemas.microsoft.com/office/drawing/2014/main" id="{3A139FD3-438F-BF4E-B266-35D26C4DEC34}"/>
              </a:ext>
            </a:extLst>
          </p:cNvPr>
          <p:cNvSpPr/>
          <p:nvPr/>
        </p:nvSpPr>
        <p:spPr>
          <a:xfrm>
            <a:off x="7365547" y="3396795"/>
            <a:ext cx="488136" cy="73257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39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/>
          <a:lstStyle/>
          <a:p>
            <a:pPr algn="ctr"/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4904F7F-430B-A14F-BBAF-E56D40798115}"/>
              </a:ext>
            </a:extLst>
          </p:cNvPr>
          <p:cNvSpPr txBox="1"/>
          <p:nvPr/>
        </p:nvSpPr>
        <p:spPr>
          <a:xfrm>
            <a:off x="7819244" y="2327024"/>
            <a:ext cx="1372062" cy="6463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altLang="ja-JP" sz="1400" dirty="0">
                <a:solidFill>
                  <a:schemeClr val="accent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 be combined with the GNSS  in the future</a:t>
            </a:r>
            <a:endParaRPr lang="ja-JP" altLang="en-US" sz="1400" dirty="0">
              <a:solidFill>
                <a:schemeClr val="accent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671DEAA-CBFE-A24E-AB02-C25E0ACA2A81}"/>
              </a:ext>
            </a:extLst>
          </p:cNvPr>
          <p:cNvGrpSpPr/>
          <p:nvPr/>
        </p:nvGrpSpPr>
        <p:grpSpPr>
          <a:xfrm>
            <a:off x="5946405" y="4811213"/>
            <a:ext cx="3897952" cy="942892"/>
            <a:chOff x="5946405" y="4811213"/>
            <a:chExt cx="3897952" cy="942892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7CD949-99C7-664F-B115-A439F96866AA}"/>
                </a:ext>
              </a:extLst>
            </p:cNvPr>
            <p:cNvSpPr/>
            <p:nvPr/>
          </p:nvSpPr>
          <p:spPr>
            <a:xfrm>
              <a:off x="5948431" y="4811213"/>
              <a:ext cx="3895926" cy="687718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/>
              <a:r>
                <a:rPr lang="en-US" altLang="ja-JP" sz="1600" dirty="0">
                  <a:solidFill>
                    <a:srgbClr val="FF0000"/>
                  </a:solidFill>
                  <a:highlight>
                    <a:srgbClr val="FFFF00"/>
                  </a:highlight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VDES Satellite</a:t>
              </a:r>
              <a:r>
                <a:rPr lang="en-US" altLang="ja-JP" sz="1600" dirty="0">
                  <a:highlight>
                    <a:srgbClr val="FFFF00"/>
                  </a:highlight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(</a:t>
              </a:r>
              <a:endParaRPr lang="en-US" altLang="ja-JP" sz="16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  <a:p>
              <a:pPr algn="ctr"/>
              <a:r>
                <a:rPr lang="en-US" altLang="ja-JP" sz="1600" dirty="0">
                  <a:solidFill>
                    <a:srgbClr val="FF0000"/>
                  </a:solidFill>
                  <a:highlight>
                    <a:srgbClr val="FFFF00"/>
                  </a:highlight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(Next-generation VDES-AIS Satellite) </a:t>
              </a:r>
              <a:endParaRPr lang="ja-JP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525B5D15-C6BA-4C4E-B76A-81B76B0A8C01}"/>
                </a:ext>
              </a:extLst>
            </p:cNvPr>
            <p:cNvSpPr txBox="1"/>
            <p:nvPr/>
          </p:nvSpPr>
          <p:spPr>
            <a:xfrm>
              <a:off x="5946405" y="5539766"/>
              <a:ext cx="2840802" cy="2143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（</a:t>
              </a:r>
              <a:r>
                <a:rPr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Whip antenna</a:t>
              </a:r>
              <a:r>
                <a:rPr lang="ja-JP" altLang="en-US" sz="140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、</a:t>
              </a:r>
              <a:r>
                <a:rPr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307kbps</a:t>
              </a:r>
              <a:r>
                <a:rPr lang="ja-JP" altLang="en-US" sz="140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（</a:t>
              </a:r>
              <a:r>
                <a:rPr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Max</a:t>
              </a:r>
              <a:r>
                <a:rPr lang="ja-JP" altLang="en-US" sz="140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））</a:t>
              </a:r>
              <a:r>
                <a:rPr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 </a:t>
              </a:r>
              <a:endParaRPr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72" name="スライド番号プレースホルダー 5">
            <a:extLst>
              <a:ext uri="{FF2B5EF4-FFF2-40B4-BE49-F238E27FC236}">
                <a16:creationId xmlns:a16="http://schemas.microsoft.com/office/drawing/2014/main" id="{2CF4D3A7-BDAC-3F42-8394-B69C986F4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82E4B81-3EE1-6041-944F-4BC350942DBC}"/>
              </a:ext>
            </a:extLst>
          </p:cNvPr>
          <p:cNvSpPr/>
          <p:nvPr/>
        </p:nvSpPr>
        <p:spPr>
          <a:xfrm>
            <a:off x="720000" y="119799"/>
            <a:ext cx="108750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altLang="ja-JP" sz="4000" dirty="0">
                <a:latin typeface="Arial" panose="020B0604020202020204" pitchFamily="34" charset="0"/>
                <a:ea typeface="Meiryo" panose="020B0604030504040204" pitchFamily="34" charset="-128"/>
                <a:cs typeface="Arial" panose="020B0604020202020204" pitchFamily="34" charset="0"/>
              </a:rPr>
              <a:t>Position of Satellite VDES in ocean intelligence</a:t>
            </a:r>
            <a:endParaRPr lang="ja-JP" altLang="en-US" sz="4000" dirty="0">
              <a:latin typeface="Arial" panose="020B0604020202020204" pitchFamily="34" charset="0"/>
              <a:ea typeface="Meiryo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61" name="日付プレースホルダー 3">
            <a:extLst>
              <a:ext uri="{FF2B5EF4-FFF2-40B4-BE49-F238E27FC236}">
                <a16:creationId xmlns:a16="http://schemas.microsoft.com/office/drawing/2014/main" id="{A0F1D6AD-715A-214F-BB2A-1554F5AA66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フッター プレースホルダー 4">
            <a:extLst>
              <a:ext uri="{FF2B5EF4-FFF2-40B4-BE49-F238E27FC236}">
                <a16:creationId xmlns:a16="http://schemas.microsoft.com/office/drawing/2014/main" id="{F29E31A1-9D2B-5C4D-9739-E9994604B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62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 descr="ソース画像を表示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508">
            <a:off x="7499440" y="4849018"/>
            <a:ext cx="943079" cy="83846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フリーフォーム 46">
            <a:extLst>
              <a:ext uri="{FF2B5EF4-FFF2-40B4-BE49-F238E27FC236}">
                <a16:creationId xmlns:a16="http://schemas.microsoft.com/office/drawing/2014/main" id="{752B5D68-8230-4B4F-A46C-6C59912A1566}"/>
              </a:ext>
            </a:extLst>
          </p:cNvPr>
          <p:cNvSpPr/>
          <p:nvPr/>
        </p:nvSpPr>
        <p:spPr>
          <a:xfrm>
            <a:off x="371706" y="5230983"/>
            <a:ext cx="10277341" cy="1017208"/>
          </a:xfrm>
          <a:custGeom>
            <a:avLst/>
            <a:gdLst>
              <a:gd name="connsiteX0" fmla="*/ 0 w 4884234"/>
              <a:gd name="connsiteY0" fmla="*/ 490752 h 490752"/>
              <a:gd name="connsiteX1" fmla="*/ 2375209 w 4884234"/>
              <a:gd name="connsiteY1" fmla="*/ 98 h 490752"/>
              <a:gd name="connsiteX2" fmla="*/ 4884234 w 4884234"/>
              <a:gd name="connsiteY2" fmla="*/ 457298 h 49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4234" h="490752">
                <a:moveTo>
                  <a:pt x="0" y="490752"/>
                </a:moveTo>
                <a:cubicBezTo>
                  <a:pt x="780585" y="248213"/>
                  <a:pt x="1561170" y="5674"/>
                  <a:pt x="2375209" y="98"/>
                </a:cubicBezTo>
                <a:cubicBezTo>
                  <a:pt x="3189248" y="-5478"/>
                  <a:pt x="4036741" y="225910"/>
                  <a:pt x="4884234" y="457298"/>
                </a:cubicBezTo>
              </a:path>
            </a:pathLst>
          </a:custGeom>
          <a:solidFill>
            <a:srgbClr val="289AFF"/>
          </a:solidFill>
          <a:ln w="34925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72000" rtlCol="0" anchor="ctr" anchorCtr="0">
            <a:noAutofit/>
          </a:bodyPr>
          <a:lstStyle/>
          <a:p>
            <a:endParaRPr lang="ja-JP" altLang="en-US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C36BA7E8-4380-C343-9E5E-65CCBE5EF2F4}"/>
              </a:ext>
            </a:extLst>
          </p:cNvPr>
          <p:cNvSpPr/>
          <p:nvPr/>
        </p:nvSpPr>
        <p:spPr>
          <a:xfrm>
            <a:off x="307748" y="5428860"/>
            <a:ext cx="10277341" cy="793103"/>
          </a:xfrm>
          <a:custGeom>
            <a:avLst/>
            <a:gdLst>
              <a:gd name="connsiteX0" fmla="*/ 0 w 4884234"/>
              <a:gd name="connsiteY0" fmla="*/ 490752 h 490752"/>
              <a:gd name="connsiteX1" fmla="*/ 2375209 w 4884234"/>
              <a:gd name="connsiteY1" fmla="*/ 98 h 490752"/>
              <a:gd name="connsiteX2" fmla="*/ 4884234 w 4884234"/>
              <a:gd name="connsiteY2" fmla="*/ 457298 h 49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4234" h="490752">
                <a:moveTo>
                  <a:pt x="0" y="490752"/>
                </a:moveTo>
                <a:cubicBezTo>
                  <a:pt x="780585" y="248213"/>
                  <a:pt x="1561170" y="5674"/>
                  <a:pt x="2375209" y="98"/>
                </a:cubicBezTo>
                <a:cubicBezTo>
                  <a:pt x="3189248" y="-5478"/>
                  <a:pt x="4036741" y="225910"/>
                  <a:pt x="4884234" y="457298"/>
                </a:cubicBezTo>
              </a:path>
            </a:pathLst>
          </a:custGeom>
          <a:solidFill>
            <a:srgbClr val="1D80D9"/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72000" rtlCol="0" anchor="ctr" anchorCtr="0">
            <a:noAutofit/>
          </a:bodyPr>
          <a:lstStyle/>
          <a:p>
            <a:endParaRPr lang="ja-JP" altLang="en-US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2696082-73C8-E44E-B71B-3B97C1F21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0515600" cy="1325563"/>
          </a:xfrm>
        </p:spPr>
        <p:txBody>
          <a:bodyPr/>
          <a:lstStyle/>
          <a:p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Mutually Coordinated Navigation </a:t>
            </a:r>
            <a:r>
              <a:rPr lang="ja-JP" altLang="en-US">
                <a:latin typeface="Arial" panose="020B0604020202020204" pitchFamily="34" charset="0"/>
                <a:cs typeface="Arial" panose="020B0604020202020204" pitchFamily="34" charset="0"/>
              </a:rPr>
              <a:t>　　　</a:t>
            </a:r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using Satellite VDES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日付プレースホルダー 3">
            <a:extLst>
              <a:ext uri="{FF2B5EF4-FFF2-40B4-BE49-F238E27FC236}">
                <a16:creationId xmlns:a16="http://schemas.microsoft.com/office/drawing/2014/main" id="{C3C062CD-FADA-A845-AA5A-D49EF5BCF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スライド番号プレースホルダー 5">
            <a:extLst>
              <a:ext uri="{FF2B5EF4-FFF2-40B4-BE49-F238E27FC236}">
                <a16:creationId xmlns:a16="http://schemas.microsoft.com/office/drawing/2014/main" id="{1E2E1591-24CE-6748-86EF-32FAB2315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E3436ED-3E78-E540-98EF-30D2E5ED3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360" y="2126633"/>
            <a:ext cx="946151" cy="654129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D589C5D2-4A1F-A946-88B4-0CA90A90D7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42335">
            <a:off x="1328215" y="5371865"/>
            <a:ext cx="1339048" cy="453578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332A4B4E-3493-184E-AA6D-FC883C5FA8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98756">
            <a:off x="3261507" y="4881111"/>
            <a:ext cx="1487844" cy="56497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1500D006-751C-0245-94E1-FD8A47D583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600776" y="2783372"/>
            <a:ext cx="1076879" cy="1083140"/>
          </a:xfrm>
          <a:prstGeom prst="rect">
            <a:avLst/>
          </a:prstGeom>
        </p:spPr>
      </p:pic>
      <p:pic>
        <p:nvPicPr>
          <p:cNvPr id="43" name="Picture 8" descr="貨物船2">
            <a:extLst>
              <a:ext uri="{FF2B5EF4-FFF2-40B4-BE49-F238E27FC236}">
                <a16:creationId xmlns:a16="http://schemas.microsoft.com/office/drawing/2014/main" id="{29C7181E-5AB5-0E4A-A03D-3FF285F9B18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968" flipH="1">
            <a:off x="5243895" y="4692667"/>
            <a:ext cx="1385257" cy="61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5B0A9470-8EE5-D44B-86AC-F913BD210C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55781">
            <a:off x="7018596" y="4895443"/>
            <a:ext cx="367062" cy="481983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3CA8FAEB-6BDE-E943-9782-98E0B1DBF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639" y="1947308"/>
            <a:ext cx="946151" cy="654129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8EFEEA2-3597-404C-9B51-BC0F6A551376}"/>
              </a:ext>
            </a:extLst>
          </p:cNvPr>
          <p:cNvSpPr txBox="1"/>
          <p:nvPr/>
        </p:nvSpPr>
        <p:spPr>
          <a:xfrm>
            <a:off x="8714292" y="972841"/>
            <a:ext cx="34531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Point to Point Comm.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Areal Broadcast Comm.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  <a:endParaRPr kumimoji="1" lang="ja-JP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C47D9A37-515F-FE4C-9ECF-25B270C01B58}"/>
              </a:ext>
            </a:extLst>
          </p:cNvPr>
          <p:cNvCxnSpPr/>
          <p:nvPr/>
        </p:nvCxnSpPr>
        <p:spPr>
          <a:xfrm>
            <a:off x="7740201" y="1236371"/>
            <a:ext cx="901518" cy="0"/>
          </a:xfrm>
          <a:prstGeom prst="straightConnector1">
            <a:avLst/>
          </a:prstGeom>
          <a:ln w="635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4FCA9176-9683-CF4D-9950-936149B68A6E}"/>
              </a:ext>
            </a:extLst>
          </p:cNvPr>
          <p:cNvCxnSpPr/>
          <p:nvPr/>
        </p:nvCxnSpPr>
        <p:spPr>
          <a:xfrm>
            <a:off x="7740201" y="1607712"/>
            <a:ext cx="901518" cy="0"/>
          </a:xfrm>
          <a:prstGeom prst="straightConnector1">
            <a:avLst/>
          </a:prstGeom>
          <a:ln w="63500">
            <a:solidFill>
              <a:schemeClr val="accent4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8A60CB1-6D06-EA45-B8FF-B357B87A2CB6}"/>
              </a:ext>
            </a:extLst>
          </p:cNvPr>
          <p:cNvGrpSpPr/>
          <p:nvPr/>
        </p:nvGrpSpPr>
        <p:grpSpPr>
          <a:xfrm>
            <a:off x="1880312" y="2285284"/>
            <a:ext cx="8023538" cy="3149605"/>
            <a:chOff x="1880312" y="2285284"/>
            <a:chExt cx="8023538" cy="3149605"/>
          </a:xfrm>
        </p:grpSpPr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2E685F70-4E79-C94B-B6B0-AF332C78098A}"/>
                </a:ext>
              </a:extLst>
            </p:cNvPr>
            <p:cNvSpPr/>
            <p:nvPr/>
          </p:nvSpPr>
          <p:spPr>
            <a:xfrm rot="20821209">
              <a:off x="1929820" y="3813014"/>
              <a:ext cx="1611741" cy="1448070"/>
            </a:xfrm>
            <a:custGeom>
              <a:avLst/>
              <a:gdLst>
                <a:gd name="connsiteX0" fmla="*/ 0 w 1505415"/>
                <a:gd name="connsiteY0" fmla="*/ 1873405 h 1873405"/>
                <a:gd name="connsiteX1" fmla="*/ 825191 w 1505415"/>
                <a:gd name="connsiteY1" fmla="*/ 0 h 1873405"/>
                <a:gd name="connsiteX2" fmla="*/ 1505415 w 1505415"/>
                <a:gd name="connsiteY2" fmla="*/ 1873405 h 187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05415" h="1873405">
                  <a:moveTo>
                    <a:pt x="0" y="1873405"/>
                  </a:moveTo>
                  <a:cubicBezTo>
                    <a:pt x="287144" y="936702"/>
                    <a:pt x="574289" y="0"/>
                    <a:pt x="825191" y="0"/>
                  </a:cubicBezTo>
                  <a:cubicBezTo>
                    <a:pt x="1076093" y="0"/>
                    <a:pt x="1290754" y="936702"/>
                    <a:pt x="1505415" y="1873405"/>
                  </a:cubicBezTo>
                </a:path>
              </a:pathLst>
            </a:custGeom>
            <a:noFill/>
            <a:ln w="82550">
              <a:solidFill>
                <a:schemeClr val="accent1"/>
              </a:solidFill>
              <a:headEnd type="triangl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0" rIns="0" bIns="72000" rtlCol="0" anchor="ctr" anchorCtr="0">
              <a:noAutofit/>
            </a:bodyPr>
            <a:lstStyle/>
            <a:p>
              <a:endParaRPr lang="ja-JP" altLang="en-US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EC1C7EBC-B06A-5141-B9A2-7DBC23E565F8}"/>
                </a:ext>
              </a:extLst>
            </p:cNvPr>
            <p:cNvSpPr/>
            <p:nvPr/>
          </p:nvSpPr>
          <p:spPr>
            <a:xfrm>
              <a:off x="6658374" y="2644440"/>
              <a:ext cx="3065172" cy="2429839"/>
            </a:xfrm>
            <a:custGeom>
              <a:avLst/>
              <a:gdLst>
                <a:gd name="connsiteX0" fmla="*/ 57453 w 3083988"/>
                <a:gd name="connsiteY0" fmla="*/ 2430163 h 2430163"/>
                <a:gd name="connsiteX1" fmla="*/ 405182 w 3083988"/>
                <a:gd name="connsiteY1" fmla="*/ 60451 h 2430163"/>
                <a:gd name="connsiteX2" fmla="*/ 3083988 w 3083988"/>
                <a:gd name="connsiteY2" fmla="*/ 652879 h 2430163"/>
                <a:gd name="connsiteX3" fmla="*/ 3083988 w 3083988"/>
                <a:gd name="connsiteY3" fmla="*/ 652879 h 2430163"/>
                <a:gd name="connsiteX0" fmla="*/ 21289 w 3047824"/>
                <a:gd name="connsiteY0" fmla="*/ 2509045 h 2509045"/>
                <a:gd name="connsiteX1" fmla="*/ 575080 w 3047824"/>
                <a:gd name="connsiteY1" fmla="*/ 62060 h 2509045"/>
                <a:gd name="connsiteX2" fmla="*/ 3047824 w 3047824"/>
                <a:gd name="connsiteY2" fmla="*/ 731761 h 2509045"/>
                <a:gd name="connsiteX3" fmla="*/ 3047824 w 3047824"/>
                <a:gd name="connsiteY3" fmla="*/ 731761 h 2509045"/>
                <a:gd name="connsiteX0" fmla="*/ 13441 w 3207402"/>
                <a:gd name="connsiteY0" fmla="*/ 2454798 h 2454798"/>
                <a:gd name="connsiteX1" fmla="*/ 734658 w 3207402"/>
                <a:gd name="connsiteY1" fmla="*/ 59329 h 2454798"/>
                <a:gd name="connsiteX2" fmla="*/ 3207402 w 3207402"/>
                <a:gd name="connsiteY2" fmla="*/ 729030 h 2454798"/>
                <a:gd name="connsiteX3" fmla="*/ 3207402 w 3207402"/>
                <a:gd name="connsiteY3" fmla="*/ 729030 h 2454798"/>
                <a:gd name="connsiteX0" fmla="*/ 0 w 3193961"/>
                <a:gd name="connsiteY0" fmla="*/ 2454798 h 2454798"/>
                <a:gd name="connsiteX1" fmla="*/ 721217 w 3193961"/>
                <a:gd name="connsiteY1" fmla="*/ 59329 h 2454798"/>
                <a:gd name="connsiteX2" fmla="*/ 3193961 w 3193961"/>
                <a:gd name="connsiteY2" fmla="*/ 729030 h 2454798"/>
                <a:gd name="connsiteX3" fmla="*/ 3193961 w 3193961"/>
                <a:gd name="connsiteY3" fmla="*/ 729030 h 2454798"/>
                <a:gd name="connsiteX0" fmla="*/ 0 w 3193961"/>
                <a:gd name="connsiteY0" fmla="*/ 2454798 h 2454798"/>
                <a:gd name="connsiteX1" fmla="*/ 721217 w 3193961"/>
                <a:gd name="connsiteY1" fmla="*/ 59329 h 2454798"/>
                <a:gd name="connsiteX2" fmla="*/ 3193961 w 3193961"/>
                <a:gd name="connsiteY2" fmla="*/ 729030 h 2454798"/>
                <a:gd name="connsiteX0" fmla="*/ 0 w 3206840"/>
                <a:gd name="connsiteY0" fmla="*/ 2479823 h 2479823"/>
                <a:gd name="connsiteX1" fmla="*/ 721217 w 3206840"/>
                <a:gd name="connsiteY1" fmla="*/ 84354 h 2479823"/>
                <a:gd name="connsiteX2" fmla="*/ 3206840 w 3206840"/>
                <a:gd name="connsiteY2" fmla="*/ 560872 h 2479823"/>
                <a:gd name="connsiteX0" fmla="*/ 0 w 3065172"/>
                <a:gd name="connsiteY0" fmla="*/ 2442188 h 2442188"/>
                <a:gd name="connsiteX1" fmla="*/ 721217 w 3065172"/>
                <a:gd name="connsiteY1" fmla="*/ 46719 h 2442188"/>
                <a:gd name="connsiteX2" fmla="*/ 3065172 w 3065172"/>
                <a:gd name="connsiteY2" fmla="*/ 845209 h 2442188"/>
                <a:gd name="connsiteX0" fmla="*/ 0 w 3065172"/>
                <a:gd name="connsiteY0" fmla="*/ 2246358 h 2246358"/>
                <a:gd name="connsiteX1" fmla="*/ 605308 w 3065172"/>
                <a:gd name="connsiteY1" fmla="*/ 56951 h 2246358"/>
                <a:gd name="connsiteX2" fmla="*/ 3065172 w 3065172"/>
                <a:gd name="connsiteY2" fmla="*/ 649379 h 2246358"/>
                <a:gd name="connsiteX0" fmla="*/ 0 w 3065172"/>
                <a:gd name="connsiteY0" fmla="*/ 2429839 h 2429839"/>
                <a:gd name="connsiteX1" fmla="*/ 540914 w 3065172"/>
                <a:gd name="connsiteY1" fmla="*/ 47249 h 2429839"/>
                <a:gd name="connsiteX2" fmla="*/ 3065172 w 3065172"/>
                <a:gd name="connsiteY2" fmla="*/ 832860 h 242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5172" h="2429839">
                  <a:moveTo>
                    <a:pt x="0" y="2429839"/>
                  </a:moveTo>
                  <a:cubicBezTo>
                    <a:pt x="101957" y="1405968"/>
                    <a:pt x="30052" y="313412"/>
                    <a:pt x="540914" y="47249"/>
                  </a:cubicBezTo>
                  <a:cubicBezTo>
                    <a:pt x="1051776" y="-218914"/>
                    <a:pt x="2653048" y="721243"/>
                    <a:pt x="3065172" y="832860"/>
                  </a:cubicBezTo>
                </a:path>
              </a:pathLst>
            </a:custGeom>
            <a:noFill/>
            <a:ln w="63500">
              <a:solidFill>
                <a:srgbClr val="0070C0"/>
              </a:solidFill>
              <a:headEnd type="none" w="med" len="lg"/>
              <a:tailEnd type="triangle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>
              <a:extLst>
                <a:ext uri="{FF2B5EF4-FFF2-40B4-BE49-F238E27FC236}">
                  <a16:creationId xmlns:a16="http://schemas.microsoft.com/office/drawing/2014/main" id="{73BFF2CC-CA52-C947-B1AB-F8AD6DCDAADE}"/>
                </a:ext>
              </a:extLst>
            </p:cNvPr>
            <p:cNvSpPr/>
            <p:nvPr/>
          </p:nvSpPr>
          <p:spPr>
            <a:xfrm>
              <a:off x="1880312" y="2285284"/>
              <a:ext cx="8023538" cy="3149605"/>
            </a:xfrm>
            <a:custGeom>
              <a:avLst/>
              <a:gdLst>
                <a:gd name="connsiteX0" fmla="*/ 8105245 w 8105245"/>
                <a:gd name="connsiteY0" fmla="*/ 613557 h 2777207"/>
                <a:gd name="connsiteX1" fmla="*/ 944592 w 8105245"/>
                <a:gd name="connsiteY1" fmla="*/ 137038 h 2777207"/>
                <a:gd name="connsiteX2" fmla="*/ 81707 w 8105245"/>
                <a:gd name="connsiteY2" fmla="*/ 2777207 h 2777207"/>
                <a:gd name="connsiteX3" fmla="*/ 81707 w 8105245"/>
                <a:gd name="connsiteY3" fmla="*/ 2777207 h 2777207"/>
                <a:gd name="connsiteX0" fmla="*/ 8023538 w 8023538"/>
                <a:gd name="connsiteY0" fmla="*/ 745085 h 2908735"/>
                <a:gd name="connsiteX1" fmla="*/ 978794 w 8023538"/>
                <a:gd name="connsiteY1" fmla="*/ 114019 h 2908735"/>
                <a:gd name="connsiteX2" fmla="*/ 0 w 8023538"/>
                <a:gd name="connsiteY2" fmla="*/ 2908735 h 2908735"/>
                <a:gd name="connsiteX3" fmla="*/ 0 w 8023538"/>
                <a:gd name="connsiteY3" fmla="*/ 2908735 h 2908735"/>
                <a:gd name="connsiteX0" fmla="*/ 8023538 w 8023538"/>
                <a:gd name="connsiteY0" fmla="*/ 846731 h 3010381"/>
                <a:gd name="connsiteX1" fmla="*/ 978794 w 8023538"/>
                <a:gd name="connsiteY1" fmla="*/ 215665 h 3010381"/>
                <a:gd name="connsiteX2" fmla="*/ 0 w 8023538"/>
                <a:gd name="connsiteY2" fmla="*/ 3010381 h 3010381"/>
                <a:gd name="connsiteX3" fmla="*/ 0 w 8023538"/>
                <a:gd name="connsiteY3" fmla="*/ 3010381 h 3010381"/>
                <a:gd name="connsiteX0" fmla="*/ 8023538 w 8023538"/>
                <a:gd name="connsiteY0" fmla="*/ 846731 h 3010381"/>
                <a:gd name="connsiteX1" fmla="*/ 978794 w 8023538"/>
                <a:gd name="connsiteY1" fmla="*/ 215665 h 3010381"/>
                <a:gd name="connsiteX2" fmla="*/ 0 w 8023538"/>
                <a:gd name="connsiteY2" fmla="*/ 3010381 h 3010381"/>
                <a:gd name="connsiteX3" fmla="*/ 0 w 8023538"/>
                <a:gd name="connsiteY3" fmla="*/ 3010381 h 3010381"/>
                <a:gd name="connsiteX0" fmla="*/ 8023538 w 8023538"/>
                <a:gd name="connsiteY0" fmla="*/ 827290 h 2990940"/>
                <a:gd name="connsiteX1" fmla="*/ 4816702 w 8023538"/>
                <a:gd name="connsiteY1" fmla="*/ 299252 h 2990940"/>
                <a:gd name="connsiteX2" fmla="*/ 978794 w 8023538"/>
                <a:gd name="connsiteY2" fmla="*/ 196224 h 2990940"/>
                <a:gd name="connsiteX3" fmla="*/ 0 w 8023538"/>
                <a:gd name="connsiteY3" fmla="*/ 2990940 h 2990940"/>
                <a:gd name="connsiteX4" fmla="*/ 0 w 8023538"/>
                <a:gd name="connsiteY4" fmla="*/ 2990940 h 2990940"/>
                <a:gd name="connsiteX0" fmla="*/ 8023538 w 8023538"/>
                <a:gd name="connsiteY0" fmla="*/ 878998 h 3042648"/>
                <a:gd name="connsiteX1" fmla="*/ 5306099 w 8023538"/>
                <a:gd name="connsiteY1" fmla="*/ 209292 h 3042648"/>
                <a:gd name="connsiteX2" fmla="*/ 978794 w 8023538"/>
                <a:gd name="connsiteY2" fmla="*/ 247932 h 3042648"/>
                <a:gd name="connsiteX3" fmla="*/ 0 w 8023538"/>
                <a:gd name="connsiteY3" fmla="*/ 3042648 h 3042648"/>
                <a:gd name="connsiteX4" fmla="*/ 0 w 8023538"/>
                <a:gd name="connsiteY4" fmla="*/ 3042648 h 3042648"/>
                <a:gd name="connsiteX0" fmla="*/ 8023538 w 8023538"/>
                <a:gd name="connsiteY0" fmla="*/ 875393 h 3039043"/>
                <a:gd name="connsiteX1" fmla="*/ 5306099 w 8023538"/>
                <a:gd name="connsiteY1" fmla="*/ 205687 h 3039043"/>
                <a:gd name="connsiteX2" fmla="*/ 978794 w 8023538"/>
                <a:gd name="connsiteY2" fmla="*/ 244327 h 3039043"/>
                <a:gd name="connsiteX3" fmla="*/ 0 w 8023538"/>
                <a:gd name="connsiteY3" fmla="*/ 3039043 h 3039043"/>
                <a:gd name="connsiteX4" fmla="*/ 0 w 8023538"/>
                <a:gd name="connsiteY4" fmla="*/ 3039043 h 3039043"/>
                <a:gd name="connsiteX0" fmla="*/ 8023538 w 8023538"/>
                <a:gd name="connsiteY0" fmla="*/ 875393 h 3039043"/>
                <a:gd name="connsiteX1" fmla="*/ 5306099 w 8023538"/>
                <a:gd name="connsiteY1" fmla="*/ 205687 h 3039043"/>
                <a:gd name="connsiteX2" fmla="*/ 978794 w 8023538"/>
                <a:gd name="connsiteY2" fmla="*/ 244327 h 3039043"/>
                <a:gd name="connsiteX3" fmla="*/ 0 w 8023538"/>
                <a:gd name="connsiteY3" fmla="*/ 3039043 h 3039043"/>
                <a:gd name="connsiteX4" fmla="*/ 0 w 8023538"/>
                <a:gd name="connsiteY4" fmla="*/ 3039043 h 3039043"/>
                <a:gd name="connsiteX0" fmla="*/ 8023538 w 8023538"/>
                <a:gd name="connsiteY0" fmla="*/ 942059 h 3105709"/>
                <a:gd name="connsiteX1" fmla="*/ 5306099 w 8023538"/>
                <a:gd name="connsiteY1" fmla="*/ 130686 h 3105709"/>
                <a:gd name="connsiteX2" fmla="*/ 978794 w 8023538"/>
                <a:gd name="connsiteY2" fmla="*/ 310993 h 3105709"/>
                <a:gd name="connsiteX3" fmla="*/ 0 w 8023538"/>
                <a:gd name="connsiteY3" fmla="*/ 3105709 h 3105709"/>
                <a:gd name="connsiteX4" fmla="*/ 0 w 8023538"/>
                <a:gd name="connsiteY4" fmla="*/ 3105709 h 3105709"/>
                <a:gd name="connsiteX0" fmla="*/ 8023538 w 8023538"/>
                <a:gd name="connsiteY0" fmla="*/ 942059 h 3105709"/>
                <a:gd name="connsiteX1" fmla="*/ 5306099 w 8023538"/>
                <a:gd name="connsiteY1" fmla="*/ 130686 h 3105709"/>
                <a:gd name="connsiteX2" fmla="*/ 978794 w 8023538"/>
                <a:gd name="connsiteY2" fmla="*/ 310993 h 3105709"/>
                <a:gd name="connsiteX3" fmla="*/ 0 w 8023538"/>
                <a:gd name="connsiteY3" fmla="*/ 3105709 h 3105709"/>
                <a:gd name="connsiteX4" fmla="*/ 0 w 8023538"/>
                <a:gd name="connsiteY4" fmla="*/ 3105709 h 3105709"/>
                <a:gd name="connsiteX0" fmla="*/ 8023538 w 8023538"/>
                <a:gd name="connsiteY0" fmla="*/ 985955 h 3149605"/>
                <a:gd name="connsiteX1" fmla="*/ 5306099 w 8023538"/>
                <a:gd name="connsiteY1" fmla="*/ 174582 h 3149605"/>
                <a:gd name="connsiteX2" fmla="*/ 978794 w 8023538"/>
                <a:gd name="connsiteY2" fmla="*/ 354889 h 3149605"/>
                <a:gd name="connsiteX3" fmla="*/ 0 w 8023538"/>
                <a:gd name="connsiteY3" fmla="*/ 3149605 h 3149605"/>
                <a:gd name="connsiteX4" fmla="*/ 0 w 8023538"/>
                <a:gd name="connsiteY4" fmla="*/ 3149605 h 3149605"/>
                <a:gd name="connsiteX0" fmla="*/ 8023538 w 8023538"/>
                <a:gd name="connsiteY0" fmla="*/ 985955 h 3149605"/>
                <a:gd name="connsiteX1" fmla="*/ 5306099 w 8023538"/>
                <a:gd name="connsiteY1" fmla="*/ 174582 h 3149605"/>
                <a:gd name="connsiteX2" fmla="*/ 978794 w 8023538"/>
                <a:gd name="connsiteY2" fmla="*/ 354889 h 3149605"/>
                <a:gd name="connsiteX3" fmla="*/ 0 w 8023538"/>
                <a:gd name="connsiteY3" fmla="*/ 3149605 h 3149605"/>
                <a:gd name="connsiteX4" fmla="*/ 0 w 8023538"/>
                <a:gd name="connsiteY4" fmla="*/ 3149605 h 3149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3538" h="3149605">
                  <a:moveTo>
                    <a:pt x="8023538" y="985955"/>
                  </a:moveTo>
                  <a:cubicBezTo>
                    <a:pt x="7489065" y="782039"/>
                    <a:pt x="5990826" y="305518"/>
                    <a:pt x="5306099" y="174582"/>
                  </a:cubicBezTo>
                  <a:cubicBezTo>
                    <a:pt x="4196369" y="-33628"/>
                    <a:pt x="1863144" y="-140948"/>
                    <a:pt x="978794" y="354889"/>
                  </a:cubicBezTo>
                  <a:cubicBezTo>
                    <a:pt x="94444" y="850726"/>
                    <a:pt x="34343" y="2658061"/>
                    <a:pt x="0" y="3149605"/>
                  </a:cubicBezTo>
                  <a:lnTo>
                    <a:pt x="0" y="3149605"/>
                  </a:lnTo>
                </a:path>
              </a:pathLst>
            </a:custGeom>
            <a:noFill/>
            <a:ln w="63500">
              <a:solidFill>
                <a:schemeClr val="accent5">
                  <a:lumMod val="75000"/>
                </a:schemeClr>
              </a:solidFill>
              <a:headEnd type="triangle" w="med" len="lg"/>
              <a:tailEnd type="triangle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 64">
              <a:extLst>
                <a:ext uri="{FF2B5EF4-FFF2-40B4-BE49-F238E27FC236}">
                  <a16:creationId xmlns:a16="http://schemas.microsoft.com/office/drawing/2014/main" id="{8EFCAABF-701B-B34E-A7C5-7FC35306DB49}"/>
                </a:ext>
              </a:extLst>
            </p:cNvPr>
            <p:cNvSpPr/>
            <p:nvPr/>
          </p:nvSpPr>
          <p:spPr>
            <a:xfrm>
              <a:off x="8216714" y="3634355"/>
              <a:ext cx="1478264" cy="1525838"/>
            </a:xfrm>
            <a:custGeom>
              <a:avLst/>
              <a:gdLst>
                <a:gd name="connsiteX0" fmla="*/ 57453 w 3083988"/>
                <a:gd name="connsiteY0" fmla="*/ 2430163 h 2430163"/>
                <a:gd name="connsiteX1" fmla="*/ 405182 w 3083988"/>
                <a:gd name="connsiteY1" fmla="*/ 60451 h 2430163"/>
                <a:gd name="connsiteX2" fmla="*/ 3083988 w 3083988"/>
                <a:gd name="connsiteY2" fmla="*/ 652879 h 2430163"/>
                <a:gd name="connsiteX3" fmla="*/ 3083988 w 3083988"/>
                <a:gd name="connsiteY3" fmla="*/ 652879 h 2430163"/>
                <a:gd name="connsiteX0" fmla="*/ 21289 w 3047824"/>
                <a:gd name="connsiteY0" fmla="*/ 2509045 h 2509045"/>
                <a:gd name="connsiteX1" fmla="*/ 575080 w 3047824"/>
                <a:gd name="connsiteY1" fmla="*/ 62060 h 2509045"/>
                <a:gd name="connsiteX2" fmla="*/ 3047824 w 3047824"/>
                <a:gd name="connsiteY2" fmla="*/ 731761 h 2509045"/>
                <a:gd name="connsiteX3" fmla="*/ 3047824 w 3047824"/>
                <a:gd name="connsiteY3" fmla="*/ 731761 h 2509045"/>
                <a:gd name="connsiteX0" fmla="*/ 13441 w 3207402"/>
                <a:gd name="connsiteY0" fmla="*/ 2454798 h 2454798"/>
                <a:gd name="connsiteX1" fmla="*/ 734658 w 3207402"/>
                <a:gd name="connsiteY1" fmla="*/ 59329 h 2454798"/>
                <a:gd name="connsiteX2" fmla="*/ 3207402 w 3207402"/>
                <a:gd name="connsiteY2" fmla="*/ 729030 h 2454798"/>
                <a:gd name="connsiteX3" fmla="*/ 3207402 w 3207402"/>
                <a:gd name="connsiteY3" fmla="*/ 729030 h 2454798"/>
                <a:gd name="connsiteX0" fmla="*/ 0 w 3193961"/>
                <a:gd name="connsiteY0" fmla="*/ 2454798 h 2454798"/>
                <a:gd name="connsiteX1" fmla="*/ 721217 w 3193961"/>
                <a:gd name="connsiteY1" fmla="*/ 59329 h 2454798"/>
                <a:gd name="connsiteX2" fmla="*/ 3193961 w 3193961"/>
                <a:gd name="connsiteY2" fmla="*/ 729030 h 2454798"/>
                <a:gd name="connsiteX3" fmla="*/ 3193961 w 3193961"/>
                <a:gd name="connsiteY3" fmla="*/ 729030 h 2454798"/>
                <a:gd name="connsiteX0" fmla="*/ 0 w 3193961"/>
                <a:gd name="connsiteY0" fmla="*/ 2454798 h 2454798"/>
                <a:gd name="connsiteX1" fmla="*/ 721217 w 3193961"/>
                <a:gd name="connsiteY1" fmla="*/ 59329 h 2454798"/>
                <a:gd name="connsiteX2" fmla="*/ 3193961 w 3193961"/>
                <a:gd name="connsiteY2" fmla="*/ 729030 h 2454798"/>
                <a:gd name="connsiteX0" fmla="*/ 0 w 3206840"/>
                <a:gd name="connsiteY0" fmla="*/ 2479823 h 2479823"/>
                <a:gd name="connsiteX1" fmla="*/ 721217 w 3206840"/>
                <a:gd name="connsiteY1" fmla="*/ 84354 h 2479823"/>
                <a:gd name="connsiteX2" fmla="*/ 3206840 w 3206840"/>
                <a:gd name="connsiteY2" fmla="*/ 560872 h 2479823"/>
                <a:gd name="connsiteX0" fmla="*/ 0 w 3065172"/>
                <a:gd name="connsiteY0" fmla="*/ 2442188 h 2442188"/>
                <a:gd name="connsiteX1" fmla="*/ 721217 w 3065172"/>
                <a:gd name="connsiteY1" fmla="*/ 46719 h 2442188"/>
                <a:gd name="connsiteX2" fmla="*/ 3065172 w 3065172"/>
                <a:gd name="connsiteY2" fmla="*/ 845209 h 2442188"/>
                <a:gd name="connsiteX0" fmla="*/ 0 w 3065172"/>
                <a:gd name="connsiteY0" fmla="*/ 2246358 h 2246358"/>
                <a:gd name="connsiteX1" fmla="*/ 605308 w 3065172"/>
                <a:gd name="connsiteY1" fmla="*/ 56951 h 2246358"/>
                <a:gd name="connsiteX2" fmla="*/ 3065172 w 3065172"/>
                <a:gd name="connsiteY2" fmla="*/ 649379 h 2246358"/>
                <a:gd name="connsiteX0" fmla="*/ 0 w 3065172"/>
                <a:gd name="connsiteY0" fmla="*/ 1916465 h 1916465"/>
                <a:gd name="connsiteX1" fmla="*/ 507053 w 3065172"/>
                <a:gd name="connsiteY1" fmla="*/ 92521 h 1916465"/>
                <a:gd name="connsiteX2" fmla="*/ 3065172 w 3065172"/>
                <a:gd name="connsiteY2" fmla="*/ 319486 h 1916465"/>
                <a:gd name="connsiteX0" fmla="*/ 0 w 2794965"/>
                <a:gd name="connsiteY0" fmla="*/ 2012727 h 2012727"/>
                <a:gd name="connsiteX1" fmla="*/ 507053 w 2794965"/>
                <a:gd name="connsiteY1" fmla="*/ 188783 h 2012727"/>
                <a:gd name="connsiteX2" fmla="*/ 2794965 w 2794965"/>
                <a:gd name="connsiteY2" fmla="*/ 133344 h 2012727"/>
                <a:gd name="connsiteX0" fmla="*/ 0 w 2794965"/>
                <a:gd name="connsiteY0" fmla="*/ 1987008 h 1987008"/>
                <a:gd name="connsiteX1" fmla="*/ 507053 w 2794965"/>
                <a:gd name="connsiteY1" fmla="*/ 163064 h 1987008"/>
                <a:gd name="connsiteX2" fmla="*/ 2794965 w 2794965"/>
                <a:gd name="connsiteY2" fmla="*/ 107625 h 1987008"/>
                <a:gd name="connsiteX0" fmla="*/ 0 w 2819529"/>
                <a:gd name="connsiteY0" fmla="*/ 2076075 h 2076074"/>
                <a:gd name="connsiteX1" fmla="*/ 531617 w 2819529"/>
                <a:gd name="connsiteY1" fmla="*/ 169070 h 2076074"/>
                <a:gd name="connsiteX2" fmla="*/ 2819529 w 2819529"/>
                <a:gd name="connsiteY2" fmla="*/ 113631 h 2076074"/>
                <a:gd name="connsiteX0" fmla="*/ 0 w 2819529"/>
                <a:gd name="connsiteY0" fmla="*/ 1968119 h 1968119"/>
                <a:gd name="connsiteX1" fmla="*/ 703568 w 2819529"/>
                <a:gd name="connsiteY1" fmla="*/ 376742 h 1968119"/>
                <a:gd name="connsiteX2" fmla="*/ 2819529 w 2819529"/>
                <a:gd name="connsiteY2" fmla="*/ 5675 h 196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9529" h="1968119">
                  <a:moveTo>
                    <a:pt x="0" y="1968119"/>
                  </a:moveTo>
                  <a:cubicBezTo>
                    <a:pt x="101957" y="944248"/>
                    <a:pt x="233646" y="703816"/>
                    <a:pt x="703568" y="376742"/>
                  </a:cubicBezTo>
                  <a:cubicBezTo>
                    <a:pt x="1173490" y="49668"/>
                    <a:pt x="2358277" y="-22883"/>
                    <a:pt x="2819529" y="5675"/>
                  </a:cubicBezTo>
                </a:path>
              </a:pathLst>
            </a:custGeom>
            <a:noFill/>
            <a:ln w="63500">
              <a:solidFill>
                <a:srgbClr val="0070C0"/>
              </a:solidFill>
              <a:headEnd type="triangle" w="med" len="lg"/>
              <a:tailEnd type="triangle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0C28A03-6736-3748-BBCC-D6FDED63C853}"/>
              </a:ext>
            </a:extLst>
          </p:cNvPr>
          <p:cNvSpPr txBox="1"/>
          <p:nvPr/>
        </p:nvSpPr>
        <p:spPr>
          <a:xfrm>
            <a:off x="7181714" y="5676014"/>
            <a:ext cx="1635487" cy="588970"/>
          </a:xfrm>
          <a:prstGeom prst="rect">
            <a:avLst/>
          </a:prstGeom>
          <a:noFill/>
        </p:spPr>
        <p:txBody>
          <a:bodyPr vert="horz" wrap="square" lIns="0" tIns="0" rIns="0" bIns="72000" rtlCol="0" anchor="ctr" anchorCtr="0">
            <a:no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Leisure boats &amp; Fisher boats</a:t>
            </a:r>
            <a:endParaRPr lang="ja-JP" altLang="en-US" dirty="0">
              <a:solidFill>
                <a:schemeClr val="bg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0ECCF04B-CB3C-1149-A538-80B0109D2D27}"/>
              </a:ext>
            </a:extLst>
          </p:cNvPr>
          <p:cNvSpPr txBox="1"/>
          <p:nvPr/>
        </p:nvSpPr>
        <p:spPr>
          <a:xfrm>
            <a:off x="10179426" y="2008470"/>
            <a:ext cx="1635487" cy="820343"/>
          </a:xfrm>
          <a:prstGeom prst="rect">
            <a:avLst/>
          </a:prstGeom>
          <a:noFill/>
        </p:spPr>
        <p:txBody>
          <a:bodyPr vert="horz" wrap="square" lIns="0" tIns="0" rIns="0" bIns="72000" rtlCol="0" anchor="ctr" anchorCtr="0">
            <a:no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Land-Based Sat. VDES Station</a:t>
            </a:r>
            <a:endParaRPr lang="ja-JP" altLang="en-US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846C0B4-867D-6942-8C3A-6C050FF4E066}"/>
              </a:ext>
            </a:extLst>
          </p:cNvPr>
          <p:cNvSpPr txBox="1"/>
          <p:nvPr/>
        </p:nvSpPr>
        <p:spPr>
          <a:xfrm>
            <a:off x="9356883" y="5410401"/>
            <a:ext cx="2027928" cy="902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08000" rIns="180000" rtlCol="0" anchor="ctr" anchorCtr="0">
            <a:no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Provide info.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ertification of </a:t>
            </a:r>
          </a:p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of fish</a:t>
            </a:r>
            <a:endParaRPr kumimoji="1"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73E2E3C6-6A19-8F4B-AC02-1F00DAA2C0CC}"/>
              </a:ext>
            </a:extLst>
          </p:cNvPr>
          <p:cNvCxnSpPr/>
          <p:nvPr/>
        </p:nvCxnSpPr>
        <p:spPr>
          <a:xfrm>
            <a:off x="7763797" y="1947308"/>
            <a:ext cx="901518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フリーフォーム 75">
            <a:extLst>
              <a:ext uri="{FF2B5EF4-FFF2-40B4-BE49-F238E27FC236}">
                <a16:creationId xmlns:a16="http://schemas.microsoft.com/office/drawing/2014/main" id="{ADF95BE2-4D2C-C942-BDC5-5E88CC527097}"/>
              </a:ext>
            </a:extLst>
          </p:cNvPr>
          <p:cNvSpPr/>
          <p:nvPr/>
        </p:nvSpPr>
        <p:spPr>
          <a:xfrm rot="5907428">
            <a:off x="10238725" y="3666222"/>
            <a:ext cx="1356593" cy="940273"/>
          </a:xfrm>
          <a:custGeom>
            <a:avLst/>
            <a:gdLst>
              <a:gd name="connsiteX0" fmla="*/ 57453 w 3083988"/>
              <a:gd name="connsiteY0" fmla="*/ 2430163 h 2430163"/>
              <a:gd name="connsiteX1" fmla="*/ 405182 w 3083988"/>
              <a:gd name="connsiteY1" fmla="*/ 60451 h 2430163"/>
              <a:gd name="connsiteX2" fmla="*/ 3083988 w 3083988"/>
              <a:gd name="connsiteY2" fmla="*/ 652879 h 2430163"/>
              <a:gd name="connsiteX3" fmla="*/ 3083988 w 3083988"/>
              <a:gd name="connsiteY3" fmla="*/ 652879 h 2430163"/>
              <a:gd name="connsiteX0" fmla="*/ 21289 w 3047824"/>
              <a:gd name="connsiteY0" fmla="*/ 2509045 h 2509045"/>
              <a:gd name="connsiteX1" fmla="*/ 575080 w 3047824"/>
              <a:gd name="connsiteY1" fmla="*/ 62060 h 2509045"/>
              <a:gd name="connsiteX2" fmla="*/ 3047824 w 3047824"/>
              <a:gd name="connsiteY2" fmla="*/ 731761 h 2509045"/>
              <a:gd name="connsiteX3" fmla="*/ 3047824 w 3047824"/>
              <a:gd name="connsiteY3" fmla="*/ 731761 h 2509045"/>
              <a:gd name="connsiteX0" fmla="*/ 13441 w 3207402"/>
              <a:gd name="connsiteY0" fmla="*/ 2454798 h 2454798"/>
              <a:gd name="connsiteX1" fmla="*/ 734658 w 3207402"/>
              <a:gd name="connsiteY1" fmla="*/ 59329 h 2454798"/>
              <a:gd name="connsiteX2" fmla="*/ 3207402 w 3207402"/>
              <a:gd name="connsiteY2" fmla="*/ 729030 h 2454798"/>
              <a:gd name="connsiteX3" fmla="*/ 3207402 w 3207402"/>
              <a:gd name="connsiteY3" fmla="*/ 729030 h 2454798"/>
              <a:gd name="connsiteX0" fmla="*/ 0 w 3193961"/>
              <a:gd name="connsiteY0" fmla="*/ 2454798 h 2454798"/>
              <a:gd name="connsiteX1" fmla="*/ 721217 w 3193961"/>
              <a:gd name="connsiteY1" fmla="*/ 59329 h 2454798"/>
              <a:gd name="connsiteX2" fmla="*/ 3193961 w 3193961"/>
              <a:gd name="connsiteY2" fmla="*/ 729030 h 2454798"/>
              <a:gd name="connsiteX3" fmla="*/ 3193961 w 3193961"/>
              <a:gd name="connsiteY3" fmla="*/ 729030 h 2454798"/>
              <a:gd name="connsiteX0" fmla="*/ 0 w 3193961"/>
              <a:gd name="connsiteY0" fmla="*/ 2454798 h 2454798"/>
              <a:gd name="connsiteX1" fmla="*/ 721217 w 3193961"/>
              <a:gd name="connsiteY1" fmla="*/ 59329 h 2454798"/>
              <a:gd name="connsiteX2" fmla="*/ 3193961 w 3193961"/>
              <a:gd name="connsiteY2" fmla="*/ 729030 h 2454798"/>
              <a:gd name="connsiteX0" fmla="*/ 0 w 3206840"/>
              <a:gd name="connsiteY0" fmla="*/ 2479823 h 2479823"/>
              <a:gd name="connsiteX1" fmla="*/ 721217 w 3206840"/>
              <a:gd name="connsiteY1" fmla="*/ 84354 h 2479823"/>
              <a:gd name="connsiteX2" fmla="*/ 3206840 w 3206840"/>
              <a:gd name="connsiteY2" fmla="*/ 560872 h 2479823"/>
              <a:gd name="connsiteX0" fmla="*/ 0 w 3065172"/>
              <a:gd name="connsiteY0" fmla="*/ 2442188 h 2442188"/>
              <a:gd name="connsiteX1" fmla="*/ 721217 w 3065172"/>
              <a:gd name="connsiteY1" fmla="*/ 46719 h 2442188"/>
              <a:gd name="connsiteX2" fmla="*/ 3065172 w 3065172"/>
              <a:gd name="connsiteY2" fmla="*/ 845209 h 2442188"/>
              <a:gd name="connsiteX0" fmla="*/ 0 w 3065172"/>
              <a:gd name="connsiteY0" fmla="*/ 2246358 h 2246358"/>
              <a:gd name="connsiteX1" fmla="*/ 605308 w 3065172"/>
              <a:gd name="connsiteY1" fmla="*/ 56951 h 2246358"/>
              <a:gd name="connsiteX2" fmla="*/ 3065172 w 3065172"/>
              <a:gd name="connsiteY2" fmla="*/ 649379 h 2246358"/>
              <a:gd name="connsiteX0" fmla="*/ 0 w 3065172"/>
              <a:gd name="connsiteY0" fmla="*/ 1916465 h 1916465"/>
              <a:gd name="connsiteX1" fmla="*/ 507053 w 3065172"/>
              <a:gd name="connsiteY1" fmla="*/ 92521 h 1916465"/>
              <a:gd name="connsiteX2" fmla="*/ 3065172 w 3065172"/>
              <a:gd name="connsiteY2" fmla="*/ 319486 h 1916465"/>
              <a:gd name="connsiteX0" fmla="*/ 0 w 2794965"/>
              <a:gd name="connsiteY0" fmla="*/ 2012727 h 2012727"/>
              <a:gd name="connsiteX1" fmla="*/ 507053 w 2794965"/>
              <a:gd name="connsiteY1" fmla="*/ 188783 h 2012727"/>
              <a:gd name="connsiteX2" fmla="*/ 2794965 w 2794965"/>
              <a:gd name="connsiteY2" fmla="*/ 133344 h 2012727"/>
              <a:gd name="connsiteX0" fmla="*/ 0 w 2794965"/>
              <a:gd name="connsiteY0" fmla="*/ 1987008 h 1987008"/>
              <a:gd name="connsiteX1" fmla="*/ 507053 w 2794965"/>
              <a:gd name="connsiteY1" fmla="*/ 163064 h 1987008"/>
              <a:gd name="connsiteX2" fmla="*/ 2794965 w 2794965"/>
              <a:gd name="connsiteY2" fmla="*/ 107625 h 1987008"/>
              <a:gd name="connsiteX0" fmla="*/ 0 w 2819529"/>
              <a:gd name="connsiteY0" fmla="*/ 2076075 h 2076074"/>
              <a:gd name="connsiteX1" fmla="*/ 531617 w 2819529"/>
              <a:gd name="connsiteY1" fmla="*/ 169070 h 2076074"/>
              <a:gd name="connsiteX2" fmla="*/ 2819529 w 2819529"/>
              <a:gd name="connsiteY2" fmla="*/ 113631 h 2076074"/>
              <a:gd name="connsiteX0" fmla="*/ 0 w 2819529"/>
              <a:gd name="connsiteY0" fmla="*/ 1968119 h 1968119"/>
              <a:gd name="connsiteX1" fmla="*/ 703568 w 2819529"/>
              <a:gd name="connsiteY1" fmla="*/ 376742 h 1968119"/>
              <a:gd name="connsiteX2" fmla="*/ 2819529 w 2819529"/>
              <a:gd name="connsiteY2" fmla="*/ 5675 h 1968119"/>
              <a:gd name="connsiteX0" fmla="*/ 0 w 2998529"/>
              <a:gd name="connsiteY0" fmla="*/ 1611109 h 1611109"/>
              <a:gd name="connsiteX1" fmla="*/ 703568 w 2998529"/>
              <a:gd name="connsiteY1" fmla="*/ 19732 h 1611109"/>
              <a:gd name="connsiteX2" fmla="*/ 2998529 w 2998529"/>
              <a:gd name="connsiteY2" fmla="*/ 688725 h 1611109"/>
              <a:gd name="connsiteX0" fmla="*/ 0 w 2998529"/>
              <a:gd name="connsiteY0" fmla="*/ 1605786 h 1605786"/>
              <a:gd name="connsiteX1" fmla="*/ 703568 w 2998529"/>
              <a:gd name="connsiteY1" fmla="*/ 14409 h 1605786"/>
              <a:gd name="connsiteX2" fmla="*/ 2998529 w 2998529"/>
              <a:gd name="connsiteY2" fmla="*/ 683402 h 1605786"/>
              <a:gd name="connsiteX0" fmla="*/ 0 w 2998529"/>
              <a:gd name="connsiteY0" fmla="*/ 1459832 h 1459832"/>
              <a:gd name="connsiteX1" fmla="*/ 1059167 w 2998529"/>
              <a:gd name="connsiteY1" fmla="*/ 17440 h 1459832"/>
              <a:gd name="connsiteX2" fmla="*/ 2998529 w 2998529"/>
              <a:gd name="connsiteY2" fmla="*/ 537448 h 1459832"/>
              <a:gd name="connsiteX0" fmla="*/ 0 w 2587463"/>
              <a:gd name="connsiteY0" fmla="*/ 1451559 h 1451559"/>
              <a:gd name="connsiteX1" fmla="*/ 1059167 w 2587463"/>
              <a:gd name="connsiteY1" fmla="*/ 9167 h 1451559"/>
              <a:gd name="connsiteX2" fmla="*/ 2587462 w 2587463"/>
              <a:gd name="connsiteY2" fmla="*/ 805632 h 1451559"/>
              <a:gd name="connsiteX0" fmla="*/ 0 w 2587461"/>
              <a:gd name="connsiteY0" fmla="*/ 1442725 h 1442725"/>
              <a:gd name="connsiteX1" fmla="*/ 1059167 w 2587461"/>
              <a:gd name="connsiteY1" fmla="*/ 333 h 1442725"/>
              <a:gd name="connsiteX2" fmla="*/ 2587462 w 2587461"/>
              <a:gd name="connsiteY2" fmla="*/ 796798 h 1442725"/>
              <a:gd name="connsiteX0" fmla="*/ 0 w 2587463"/>
              <a:gd name="connsiteY0" fmla="*/ 1212823 h 1212823"/>
              <a:gd name="connsiteX1" fmla="*/ 1109746 w 2587463"/>
              <a:gd name="connsiteY1" fmla="*/ 469 h 1212823"/>
              <a:gd name="connsiteX2" fmla="*/ 2587462 w 2587463"/>
              <a:gd name="connsiteY2" fmla="*/ 566896 h 1212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87463" h="1212823">
                <a:moveTo>
                  <a:pt x="0" y="1212823"/>
                </a:moveTo>
                <a:cubicBezTo>
                  <a:pt x="101957" y="188952"/>
                  <a:pt x="559639" y="19308"/>
                  <a:pt x="1109746" y="469"/>
                </a:cubicBezTo>
                <a:cubicBezTo>
                  <a:pt x="1659853" y="-18370"/>
                  <a:pt x="2126210" y="538338"/>
                  <a:pt x="2587462" y="566896"/>
                </a:cubicBezTo>
              </a:path>
            </a:pathLst>
          </a:custGeom>
          <a:noFill/>
          <a:ln w="63500">
            <a:solidFill>
              <a:schemeClr val="accent6">
                <a:lumMod val="75000"/>
              </a:schemeClr>
            </a:solidFill>
            <a:headEnd type="triangle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56D88DE-EF3B-EB46-B5B6-69A206F97057}"/>
              </a:ext>
            </a:extLst>
          </p:cNvPr>
          <p:cNvGrpSpPr/>
          <p:nvPr/>
        </p:nvGrpSpPr>
        <p:grpSpPr>
          <a:xfrm>
            <a:off x="384840" y="2485624"/>
            <a:ext cx="10704969" cy="4270275"/>
            <a:chOff x="384840" y="2485624"/>
            <a:chExt cx="10704969" cy="4270275"/>
          </a:xfrm>
        </p:grpSpPr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7607361F-C22E-374A-BF29-F2A3CA57795B}"/>
                </a:ext>
              </a:extLst>
            </p:cNvPr>
            <p:cNvSpPr txBox="1"/>
            <p:nvPr/>
          </p:nvSpPr>
          <p:spPr>
            <a:xfrm>
              <a:off x="2707920" y="2830173"/>
              <a:ext cx="2122871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08000" rIns="108000" rtlCol="0" anchor="ctr" anchorCtr="0">
              <a:no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Info. Exchange</a:t>
              </a:r>
            </a:p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with VDES </a:t>
              </a:r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or 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Sat. VDES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AAA5B009-E401-8B4E-B249-4DF4E52792AA}"/>
                </a:ext>
              </a:extLst>
            </p:cNvPr>
            <p:cNvSpPr txBox="1"/>
            <p:nvPr/>
          </p:nvSpPr>
          <p:spPr>
            <a:xfrm>
              <a:off x="384840" y="2485624"/>
              <a:ext cx="1438496" cy="855656"/>
            </a:xfrm>
            <a:prstGeom prst="rect">
              <a:avLst/>
            </a:prstGeom>
            <a:solidFill>
              <a:schemeClr val="accent4">
                <a:lumMod val="75000"/>
                <a:alpha val="16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72000" tIns="0" rIns="72000" bIns="72000" rtlCol="0" anchor="ctr" anchorCtr="0">
              <a:noAutofit/>
            </a:bodyPr>
            <a:lstStyle/>
            <a:p>
              <a:r>
                <a:rPr lang="en-US" altLang="ja-JP" b="1" dirty="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Broadcast Areal Info.</a:t>
              </a:r>
              <a:endParaRPr lang="ja-JP" altLang="en-US" b="1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FF32EFC0-BAE6-CD46-9D00-07775302CF39}"/>
                </a:ext>
              </a:extLst>
            </p:cNvPr>
            <p:cNvSpPr txBox="1"/>
            <p:nvPr/>
          </p:nvSpPr>
          <p:spPr>
            <a:xfrm>
              <a:off x="6874108" y="3567082"/>
              <a:ext cx="1438984" cy="11197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08000" rIns="108000" rtlCol="0" anchor="ctr" anchorCtr="0">
              <a:noAutofit/>
            </a:bodyPr>
            <a:lstStyle/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Position 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Sharing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with Small 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Boats </a:t>
              </a:r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CE300B1A-ACAF-C046-83DD-B78D907C70EF}"/>
                </a:ext>
              </a:extLst>
            </p:cNvPr>
            <p:cNvSpPr txBox="1"/>
            <p:nvPr/>
          </p:nvSpPr>
          <p:spPr>
            <a:xfrm>
              <a:off x="8966938" y="3868764"/>
              <a:ext cx="2122871" cy="5909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08000" rIns="108000" rtlCol="0" anchor="ctr" anchorCtr="0">
              <a:noAutofit/>
            </a:bodyPr>
            <a:lstStyle/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Collision Warning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o </a:t>
              </a:r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Small Boats </a:t>
              </a:r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820EC4F1-4B8F-AB4E-98DB-264F16BF30F5}"/>
                </a:ext>
              </a:extLst>
            </p:cNvPr>
            <p:cNvSpPr txBox="1"/>
            <p:nvPr/>
          </p:nvSpPr>
          <p:spPr>
            <a:xfrm>
              <a:off x="5180672" y="3480338"/>
              <a:ext cx="1262342" cy="11737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08000" rIns="108000" rtlCol="0" anchor="ctr" anchorCtr="0">
              <a:noAutofit/>
            </a:bodyPr>
            <a:lstStyle/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Send Areal </a:t>
              </a:r>
            </a:p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Info. to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a Land </a:t>
              </a:r>
            </a:p>
            <a:p>
              <a:r>
                <a:rPr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Station</a:t>
              </a:r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2E300B7-3D33-0B44-B66E-8CDE85F67422}"/>
                </a:ext>
              </a:extLst>
            </p:cNvPr>
            <p:cNvSpPr txBox="1"/>
            <p:nvPr/>
          </p:nvSpPr>
          <p:spPr>
            <a:xfrm>
              <a:off x="2969948" y="5732818"/>
              <a:ext cx="2658120" cy="10230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108000" rIns="108000" rtlCol="0" anchor="ctr" anchorCtr="0">
              <a:noAutofit/>
            </a:bodyPr>
            <a:lstStyle/>
            <a:p>
              <a:r>
                <a:rPr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Comm. with Automatic </a:t>
              </a:r>
            </a:p>
            <a:p>
              <a:r>
                <a:rPr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Language Translation </a:t>
              </a:r>
            </a:p>
            <a:p>
              <a:r>
                <a:rPr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System using AI Through </a:t>
              </a:r>
            </a:p>
            <a:p>
              <a:r>
                <a:rPr kumimoji="1"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Sat. VDES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88A8E76-3028-7240-A2D8-6BC4E97EE78C}"/>
              </a:ext>
            </a:extLst>
          </p:cNvPr>
          <p:cNvGrpSpPr/>
          <p:nvPr/>
        </p:nvGrpSpPr>
        <p:grpSpPr>
          <a:xfrm>
            <a:off x="1588876" y="2285284"/>
            <a:ext cx="8314974" cy="2820146"/>
            <a:chOff x="1588876" y="2285284"/>
            <a:chExt cx="8314974" cy="282014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7665081-1D78-E349-A150-B21913762EC4}"/>
                </a:ext>
              </a:extLst>
            </p:cNvPr>
            <p:cNvGrpSpPr/>
            <p:nvPr/>
          </p:nvGrpSpPr>
          <p:grpSpPr>
            <a:xfrm>
              <a:off x="1588876" y="2285284"/>
              <a:ext cx="8314974" cy="2820146"/>
              <a:chOff x="1588876" y="2285284"/>
              <a:chExt cx="8314974" cy="2820146"/>
            </a:xfrm>
          </p:grpSpPr>
          <p:sp>
            <p:nvSpPr>
              <p:cNvPr id="62" name="三角形 61">
                <a:extLst>
                  <a:ext uri="{FF2B5EF4-FFF2-40B4-BE49-F238E27FC236}">
                    <a16:creationId xmlns:a16="http://schemas.microsoft.com/office/drawing/2014/main" id="{905C8D25-2D09-304F-8AD2-94C298E5A89D}"/>
                  </a:ext>
                </a:extLst>
              </p:cNvPr>
              <p:cNvSpPr/>
              <p:nvPr/>
            </p:nvSpPr>
            <p:spPr>
              <a:xfrm rot="20875905">
                <a:off x="1588876" y="2517758"/>
                <a:ext cx="2197210" cy="2587672"/>
              </a:xfrm>
              <a:prstGeom prst="triangle">
                <a:avLst/>
              </a:prstGeom>
              <a:solidFill>
                <a:schemeClr val="accent4">
                  <a:lumMod val="75000"/>
                  <a:alpha val="21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6" name="直線矢印コネクタ 55">
                <a:extLst>
                  <a:ext uri="{FF2B5EF4-FFF2-40B4-BE49-F238E27FC236}">
                    <a16:creationId xmlns:a16="http://schemas.microsoft.com/office/drawing/2014/main" id="{9A20AC2D-A409-3047-9FF9-EA2E0B3871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56868" y="2285284"/>
                <a:ext cx="2446982" cy="752228"/>
              </a:xfrm>
              <a:prstGeom prst="straightConnector1">
                <a:avLst/>
              </a:prstGeom>
              <a:ln w="63500">
                <a:solidFill>
                  <a:schemeClr val="accent4">
                    <a:lumMod val="7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矢印コネクタ 57">
                <a:extLst>
                  <a:ext uri="{FF2B5EF4-FFF2-40B4-BE49-F238E27FC236}">
                    <a16:creationId xmlns:a16="http://schemas.microsoft.com/office/drawing/2014/main" id="{E98E983F-7F13-374C-9889-114A980BE5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722224" y="2485624"/>
                <a:ext cx="7181626" cy="551887"/>
              </a:xfrm>
              <a:prstGeom prst="straightConnector1">
                <a:avLst/>
              </a:prstGeom>
              <a:ln w="63500">
                <a:solidFill>
                  <a:schemeClr val="accent4">
                    <a:lumMod val="75000"/>
                  </a:schemeClr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三角形 60">
              <a:extLst>
                <a:ext uri="{FF2B5EF4-FFF2-40B4-BE49-F238E27FC236}">
                  <a16:creationId xmlns:a16="http://schemas.microsoft.com/office/drawing/2014/main" id="{527E5645-7FF6-794B-8061-0FAD05E76AC9}"/>
                </a:ext>
              </a:extLst>
            </p:cNvPr>
            <p:cNvSpPr/>
            <p:nvPr/>
          </p:nvSpPr>
          <p:spPr>
            <a:xfrm rot="216691">
              <a:off x="6136913" y="2444722"/>
              <a:ext cx="2197210" cy="2344497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  <a:alpha val="2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663C5964-AED0-0D42-9970-3B45EC8C80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28373" y="4560511"/>
            <a:ext cx="768021" cy="76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29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AB6A42-48F0-4F4E-929B-F7B295798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 of Satellite VDES used for “Mutually Coordinated Navigation”</a:t>
            </a:r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8DF73DB9-B4D6-0D44-B5AC-7EA98B3A1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629505-2A30-3849-925D-7A6A7BB77B94}"/>
              </a:ext>
            </a:extLst>
          </p:cNvPr>
          <p:cNvSpPr txBox="1"/>
          <p:nvPr/>
        </p:nvSpPr>
        <p:spPr>
          <a:xfrm>
            <a:off x="949361" y="2043588"/>
            <a:ext cx="101264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29200">
              <a:spcAft>
                <a:spcPts val="2400"/>
              </a:spcAft>
              <a:buFont typeface="Wingdings" pitchFamily="2" charset="2"/>
              <a:buChar char="l"/>
            </a:pPr>
            <a:r>
              <a:rPr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Collection of Wide Area Information</a:t>
            </a:r>
            <a:endParaRPr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529200">
              <a:spcAft>
                <a:spcPts val="2400"/>
              </a:spcAft>
              <a:buFont typeface="Wingdings" pitchFamily="2" charset="2"/>
              <a:buChar char="l"/>
            </a:pPr>
            <a:r>
              <a:rPr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Provision of Area Specific Information</a:t>
            </a:r>
            <a:endParaRPr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529200">
              <a:buFont typeface="Wingdings" pitchFamily="2" charset="2"/>
              <a:buChar char="l"/>
            </a:pPr>
            <a:r>
              <a:rPr lang="en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Full Duplex</a:t>
            </a:r>
            <a:r>
              <a:rPr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 Communication and Network </a:t>
            </a:r>
          </a:p>
          <a:p>
            <a:r>
              <a:rPr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    Connection  for individual vessels</a:t>
            </a:r>
            <a:endParaRPr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日付プレースホルダー 3">
            <a:extLst>
              <a:ext uri="{FF2B5EF4-FFF2-40B4-BE49-F238E27FC236}">
                <a16:creationId xmlns:a16="http://schemas.microsoft.com/office/drawing/2014/main" id="{40645F84-DF34-C94D-8DE5-C084798F3D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フッター プレースホルダー 4">
            <a:extLst>
              <a:ext uri="{FF2B5EF4-FFF2-40B4-BE49-F238E27FC236}">
                <a16:creationId xmlns:a16="http://schemas.microsoft.com/office/drawing/2014/main" id="{5FA60241-B816-4146-9A9B-7A7534EBC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33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 descr="ソース画像を表示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5242">
            <a:off x="10257943" y="4405310"/>
            <a:ext cx="943079" cy="8384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88CB27F-86BE-8741-A310-A459DD44C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336" y="18000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Functions for Collection of Wide Area Information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B7669AB-73D5-AA4A-B6FE-762F7480B2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7694" y="1476000"/>
            <a:ext cx="6593713" cy="526799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Data acquisition of weather and sea conditions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Get weather data from oceanographic observation buoys and ships 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Acquisition of trajectories of individual ships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Provide data for third-party authentication of trace information on origin of fish products 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Monitoring the status of disasters in areas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where communication is lost due to typhoons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Get information on damages not only at sea but also at affected land areas.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6D4B3-BEDF-7D46-9D83-29C24EEE60EF}"/>
              </a:ext>
            </a:extLst>
          </p:cNvPr>
          <p:cNvGrpSpPr/>
          <p:nvPr/>
        </p:nvGrpSpPr>
        <p:grpSpPr>
          <a:xfrm>
            <a:off x="6841247" y="1860427"/>
            <a:ext cx="5291834" cy="4038576"/>
            <a:chOff x="6837124" y="2295409"/>
            <a:chExt cx="5055115" cy="3893794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5895EA84-097D-2148-81EB-661307E60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0815360" y="2848776"/>
              <a:ext cx="1076879" cy="1083140"/>
            </a:xfrm>
            <a:prstGeom prst="rect">
              <a:avLst/>
            </a:prstGeom>
          </p:spPr>
        </p:pic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702B370-2A21-7743-A177-1783D3739094}"/>
                </a:ext>
              </a:extLst>
            </p:cNvPr>
            <p:cNvGrpSpPr/>
            <p:nvPr/>
          </p:nvGrpSpPr>
          <p:grpSpPr>
            <a:xfrm>
              <a:off x="8452292" y="2348880"/>
              <a:ext cx="1595909" cy="3577473"/>
              <a:chOff x="8452292" y="2348880"/>
              <a:chExt cx="1595909" cy="3577473"/>
            </a:xfrm>
          </p:grpSpPr>
          <p:pic>
            <p:nvPicPr>
              <p:cNvPr id="29" name="図 28">
                <a:extLst>
                  <a:ext uri="{FF2B5EF4-FFF2-40B4-BE49-F238E27FC236}">
                    <a16:creationId xmlns:a16="http://schemas.microsoft.com/office/drawing/2014/main" id="{D4DC9E4B-C154-CE4E-8991-2ECB4C1C73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87065" y="2348880"/>
                <a:ext cx="617220" cy="426720"/>
              </a:xfrm>
              <a:prstGeom prst="rect">
                <a:avLst/>
              </a:prstGeom>
            </p:spPr>
          </p:pic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E542BA6-00D8-2E48-BB47-A48C10CC48DB}"/>
                  </a:ext>
                </a:extLst>
              </p:cNvPr>
              <p:cNvGrpSpPr/>
              <p:nvPr/>
            </p:nvGrpSpPr>
            <p:grpSpPr>
              <a:xfrm>
                <a:off x="8452292" y="5229033"/>
                <a:ext cx="1595909" cy="697320"/>
                <a:chOff x="8475511" y="5229033"/>
                <a:chExt cx="1595909" cy="697320"/>
              </a:xfrm>
            </p:grpSpPr>
            <p:pic>
              <p:nvPicPr>
                <p:cNvPr id="32" name="図 31">
                  <a:extLst>
                    <a:ext uri="{FF2B5EF4-FFF2-40B4-BE49-F238E27FC236}">
                      <a16:creationId xmlns:a16="http://schemas.microsoft.com/office/drawing/2014/main" id="{81298D3F-7162-3D40-973B-C86063DE94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flipH="1">
                  <a:off x="8475511" y="5480540"/>
                  <a:ext cx="1174044" cy="445813"/>
                </a:xfrm>
                <a:prstGeom prst="rect">
                  <a:avLst/>
                </a:prstGeom>
              </p:spPr>
            </p:pic>
            <p:pic>
              <p:nvPicPr>
                <p:cNvPr id="33" name="図 32">
                  <a:extLst>
                    <a:ext uri="{FF2B5EF4-FFF2-40B4-BE49-F238E27FC236}">
                      <a16:creationId xmlns:a16="http://schemas.microsoft.com/office/drawing/2014/main" id="{42B654EB-E665-F044-B462-D126413163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 flipH="1">
                  <a:off x="9317930" y="5229033"/>
                  <a:ext cx="753490" cy="32861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0285E96F-DACC-0E4B-B152-0AB020E43665}"/>
                </a:ext>
              </a:extLst>
            </p:cNvPr>
            <p:cNvGrpSpPr/>
            <p:nvPr/>
          </p:nvGrpSpPr>
          <p:grpSpPr>
            <a:xfrm>
              <a:off x="6837124" y="2295409"/>
              <a:ext cx="1665762" cy="3893794"/>
              <a:chOff x="6837124" y="2295409"/>
              <a:chExt cx="1665762" cy="3893794"/>
            </a:xfrm>
          </p:grpSpPr>
          <p:pic>
            <p:nvPicPr>
              <p:cNvPr id="24" name="図 23">
                <a:extLst>
                  <a:ext uri="{FF2B5EF4-FFF2-40B4-BE49-F238E27FC236}">
                    <a16:creationId xmlns:a16="http://schemas.microsoft.com/office/drawing/2014/main" id="{E3B71EDA-C4B6-1741-B5FE-D9736F13D8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32313" y="2295409"/>
                <a:ext cx="694562" cy="480191"/>
              </a:xfrm>
              <a:prstGeom prst="rect">
                <a:avLst/>
              </a:prstGeom>
            </p:spPr>
          </p:pic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0B6EC7CE-8D54-7E4C-8CC2-B4B42255830B}"/>
                  </a:ext>
                </a:extLst>
              </p:cNvPr>
              <p:cNvGrpSpPr/>
              <p:nvPr/>
            </p:nvGrpSpPr>
            <p:grpSpPr>
              <a:xfrm>
                <a:off x="6837124" y="5624610"/>
                <a:ext cx="1665762" cy="564593"/>
                <a:chOff x="6691951" y="5624610"/>
                <a:chExt cx="1665762" cy="564593"/>
              </a:xfrm>
            </p:grpSpPr>
            <p:pic>
              <p:nvPicPr>
                <p:cNvPr id="27" name="図 26">
                  <a:extLst>
                    <a:ext uri="{FF2B5EF4-FFF2-40B4-BE49-F238E27FC236}">
                      <a16:creationId xmlns:a16="http://schemas.microsoft.com/office/drawing/2014/main" id="{ACBBFAEC-695C-9B40-8DAA-EBF12FCEF3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691951" y="5624610"/>
                  <a:ext cx="753490" cy="328614"/>
                </a:xfrm>
                <a:prstGeom prst="rect">
                  <a:avLst/>
                </a:prstGeom>
              </p:spPr>
            </p:pic>
            <p:pic>
              <p:nvPicPr>
                <p:cNvPr id="28" name="図 27">
                  <a:extLst>
                    <a:ext uri="{FF2B5EF4-FFF2-40B4-BE49-F238E27FC236}">
                      <a16:creationId xmlns:a16="http://schemas.microsoft.com/office/drawing/2014/main" id="{162C14F2-2C6B-8E4B-8F52-79E756571B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429406" y="5836702"/>
                  <a:ext cx="928307" cy="352501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6FD502A-79BF-ED45-ADEE-2D8CD9C1F0A2}"/>
              </a:ext>
            </a:extLst>
          </p:cNvPr>
          <p:cNvGrpSpPr/>
          <p:nvPr/>
        </p:nvGrpSpPr>
        <p:grpSpPr>
          <a:xfrm>
            <a:off x="7040729" y="2434858"/>
            <a:ext cx="2985933" cy="2998056"/>
            <a:chOff x="7040729" y="2434858"/>
            <a:chExt cx="2985933" cy="2998056"/>
          </a:xfrm>
        </p:grpSpPr>
        <p:sp>
          <p:nvSpPr>
            <p:cNvPr id="14" name="上矢印 13">
              <a:extLst>
                <a:ext uri="{FF2B5EF4-FFF2-40B4-BE49-F238E27FC236}">
                  <a16:creationId xmlns:a16="http://schemas.microsoft.com/office/drawing/2014/main" id="{A60568C9-F62C-C247-BB82-8C3B7FCDC568}"/>
                </a:ext>
              </a:extLst>
            </p:cNvPr>
            <p:cNvSpPr/>
            <p:nvPr/>
          </p:nvSpPr>
          <p:spPr>
            <a:xfrm rot="374909">
              <a:off x="7040729" y="2509958"/>
              <a:ext cx="288000" cy="2783660"/>
            </a:xfrm>
            <a:prstGeom prst="up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上矢印 14">
              <a:extLst>
                <a:ext uri="{FF2B5EF4-FFF2-40B4-BE49-F238E27FC236}">
                  <a16:creationId xmlns:a16="http://schemas.microsoft.com/office/drawing/2014/main" id="{70B422D8-33D7-A34C-8638-667CF31897EE}"/>
                </a:ext>
              </a:extLst>
            </p:cNvPr>
            <p:cNvSpPr/>
            <p:nvPr/>
          </p:nvSpPr>
          <p:spPr>
            <a:xfrm rot="21286541">
              <a:off x="7611120" y="2495303"/>
              <a:ext cx="288000" cy="2525642"/>
            </a:xfrm>
            <a:prstGeom prst="up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上矢印 15">
              <a:extLst>
                <a:ext uri="{FF2B5EF4-FFF2-40B4-BE49-F238E27FC236}">
                  <a16:creationId xmlns:a16="http://schemas.microsoft.com/office/drawing/2014/main" id="{8E87D58A-C9D4-4047-9547-3D19FC9AFFF1}"/>
                </a:ext>
              </a:extLst>
            </p:cNvPr>
            <p:cNvSpPr/>
            <p:nvPr/>
          </p:nvSpPr>
          <p:spPr>
            <a:xfrm rot="374909">
              <a:off x="9163526" y="2449597"/>
              <a:ext cx="288000" cy="2983317"/>
            </a:xfrm>
            <a:prstGeom prst="up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上矢印 16">
              <a:extLst>
                <a:ext uri="{FF2B5EF4-FFF2-40B4-BE49-F238E27FC236}">
                  <a16:creationId xmlns:a16="http://schemas.microsoft.com/office/drawing/2014/main" id="{4476BB82-5802-4F4C-BB4F-E66079E0B468}"/>
                </a:ext>
              </a:extLst>
            </p:cNvPr>
            <p:cNvSpPr/>
            <p:nvPr/>
          </p:nvSpPr>
          <p:spPr>
            <a:xfrm rot="21286541">
              <a:off x="9738662" y="2434858"/>
              <a:ext cx="288000" cy="2514698"/>
            </a:xfrm>
            <a:prstGeom prst="up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B012ABC-F121-5F43-AB5D-6DA0DF06A147}"/>
              </a:ext>
            </a:extLst>
          </p:cNvPr>
          <p:cNvSpPr txBox="1"/>
          <p:nvPr/>
        </p:nvSpPr>
        <p:spPr>
          <a:xfrm>
            <a:off x="6948328" y="5833888"/>
            <a:ext cx="929986" cy="383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Area 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5347A34-18AB-BB47-B782-5BDADE77B005}"/>
              </a:ext>
            </a:extLst>
          </p:cNvPr>
          <p:cNvSpPr txBox="1"/>
          <p:nvPr/>
        </p:nvSpPr>
        <p:spPr>
          <a:xfrm>
            <a:off x="9495942" y="5971761"/>
            <a:ext cx="938375" cy="383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Area 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EAE03A3-3423-0D4D-B616-4F30DFB70EA0}"/>
              </a:ext>
            </a:extLst>
          </p:cNvPr>
          <p:cNvSpPr txBox="1"/>
          <p:nvPr/>
        </p:nvSpPr>
        <p:spPr>
          <a:xfrm>
            <a:off x="7003794" y="1190064"/>
            <a:ext cx="1374673" cy="670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AIS, VDES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Sat.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8E31E1-9D57-CF48-885D-000CBBC833F5}"/>
              </a:ext>
            </a:extLst>
          </p:cNvPr>
          <p:cNvSpPr txBox="1"/>
          <p:nvPr/>
        </p:nvSpPr>
        <p:spPr>
          <a:xfrm>
            <a:off x="8885886" y="1184661"/>
            <a:ext cx="1374673" cy="670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AIS, VDES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Sat.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4EDF7A4-A8C8-544A-8971-628E3A569CEE}"/>
              </a:ext>
            </a:extLst>
          </p:cNvPr>
          <p:cNvGrpSpPr/>
          <p:nvPr/>
        </p:nvGrpSpPr>
        <p:grpSpPr>
          <a:xfrm>
            <a:off x="7676773" y="2155812"/>
            <a:ext cx="3611224" cy="417783"/>
            <a:chOff x="7676773" y="2155812"/>
            <a:chExt cx="3611224" cy="417783"/>
          </a:xfrm>
        </p:grpSpPr>
        <p:sp>
          <p:nvSpPr>
            <p:cNvPr id="9" name="右矢印 8">
              <a:extLst>
                <a:ext uri="{FF2B5EF4-FFF2-40B4-BE49-F238E27FC236}">
                  <a16:creationId xmlns:a16="http://schemas.microsoft.com/office/drawing/2014/main" id="{A1367B47-D0C2-094B-95C8-FF1B1B7BD032}"/>
                </a:ext>
              </a:extLst>
            </p:cNvPr>
            <p:cNvSpPr/>
            <p:nvPr/>
          </p:nvSpPr>
          <p:spPr>
            <a:xfrm rot="415943">
              <a:off x="7676773" y="2285595"/>
              <a:ext cx="3014864" cy="288000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右矢印 11">
              <a:extLst>
                <a:ext uri="{FF2B5EF4-FFF2-40B4-BE49-F238E27FC236}">
                  <a16:creationId xmlns:a16="http://schemas.microsoft.com/office/drawing/2014/main" id="{904D7B5D-5D4D-624A-B9CB-F187ECF52C39}"/>
                </a:ext>
              </a:extLst>
            </p:cNvPr>
            <p:cNvSpPr/>
            <p:nvPr/>
          </p:nvSpPr>
          <p:spPr>
            <a:xfrm rot="726463">
              <a:off x="9817486" y="2155812"/>
              <a:ext cx="1470511" cy="288000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16288AB-E1D3-AB45-AEAF-73E4D4C23F33}"/>
              </a:ext>
            </a:extLst>
          </p:cNvPr>
          <p:cNvSpPr txBox="1"/>
          <p:nvPr/>
        </p:nvSpPr>
        <p:spPr>
          <a:xfrm>
            <a:off x="10379427" y="3595541"/>
            <a:ext cx="1838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Land-based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Support Station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8" descr="貨物船2">
            <a:extLst>
              <a:ext uri="{FF2B5EF4-FFF2-40B4-BE49-F238E27FC236}">
                <a16:creationId xmlns:a16="http://schemas.microsoft.com/office/drawing/2014/main" id="{B2C1D276-3162-7D4D-998A-8ED59B693C7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93834" y="5450894"/>
            <a:ext cx="1059965" cy="47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スライド番号プレースホルダー 5">
            <a:extLst>
              <a:ext uri="{FF2B5EF4-FFF2-40B4-BE49-F238E27FC236}">
                <a16:creationId xmlns:a16="http://schemas.microsoft.com/office/drawing/2014/main" id="{EE699431-AD43-E549-BE0C-3E8BF269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日付プレースホルダー 3">
            <a:extLst>
              <a:ext uri="{FF2B5EF4-FFF2-40B4-BE49-F238E27FC236}">
                <a16:creationId xmlns:a16="http://schemas.microsoft.com/office/drawing/2014/main" id="{AD65BCA7-F703-1D4C-AD93-496919C6E5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フッター プレースホルダー 4">
            <a:extLst>
              <a:ext uri="{FF2B5EF4-FFF2-40B4-BE49-F238E27FC236}">
                <a16:creationId xmlns:a16="http://schemas.microsoft.com/office/drawing/2014/main" id="{6DDD0EDB-225E-FE44-BCA4-7D8E40E43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/>
              <a:t>eNAV 26,IALA</a:t>
            </a:r>
            <a:endParaRPr kumimoji="1" lang="ja-JP" altLang="en-US"/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5B0A9470-8EE5-D44B-86AC-F913BD210C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43114">
            <a:off x="7764879" y="4995985"/>
            <a:ext cx="320800" cy="42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7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図 70" descr="ソース画像を表示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609" y="4993825"/>
            <a:ext cx="750166" cy="606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図 63" descr="ソース画像を表示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363" y="4839008"/>
            <a:ext cx="795880" cy="6850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88CB27F-86BE-8741-A310-A459DD44C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Functions for Provision of Area Specific Information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430654AE-0CBB-6E42-9B08-2E3D2ED67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662928" y="2412978"/>
            <a:ext cx="1229313" cy="1213319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193EDC58-72B6-0640-84CA-B96E2FFD6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9989" y="1853001"/>
            <a:ext cx="704589" cy="478006"/>
          </a:xfrm>
          <a:prstGeom prst="rect">
            <a:avLst/>
          </a:prstGeom>
        </p:spPr>
      </p:pic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78E3628-4062-2A4A-9AAE-55088223B30E}"/>
              </a:ext>
            </a:extLst>
          </p:cNvPr>
          <p:cNvGrpSpPr/>
          <p:nvPr/>
        </p:nvGrpSpPr>
        <p:grpSpPr>
          <a:xfrm>
            <a:off x="8100357" y="5079310"/>
            <a:ext cx="1686819" cy="811230"/>
            <a:chOff x="8593766" y="5229033"/>
            <a:chExt cx="1477654" cy="724192"/>
          </a:xfrm>
        </p:grpSpPr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FAAF8985-A949-FB4D-B163-B84C633E3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8593766" y="5600724"/>
              <a:ext cx="928307" cy="352501"/>
            </a:xfrm>
            <a:prstGeom prst="rect">
              <a:avLst/>
            </a:prstGeom>
          </p:spPr>
        </p:pic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B12E6D97-71CD-C645-B4E0-2787ECC38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9317930" y="5229033"/>
              <a:ext cx="753490" cy="328614"/>
            </a:xfrm>
            <a:prstGeom prst="rect">
              <a:avLst/>
            </a:prstGeom>
          </p:spPr>
        </p:pic>
      </p:grpSp>
      <p:pic>
        <p:nvPicPr>
          <p:cNvPr id="50" name="図 49">
            <a:extLst>
              <a:ext uri="{FF2B5EF4-FFF2-40B4-BE49-F238E27FC236}">
                <a16:creationId xmlns:a16="http://schemas.microsoft.com/office/drawing/2014/main" id="{C13C5F3F-78B3-2744-8798-665084346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672" y="1853001"/>
            <a:ext cx="704589" cy="478006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7B90897-67E6-2B42-B60F-B4DC02224F8D}"/>
              </a:ext>
            </a:extLst>
          </p:cNvPr>
          <p:cNvGrpSpPr/>
          <p:nvPr/>
        </p:nvGrpSpPr>
        <p:grpSpPr>
          <a:xfrm>
            <a:off x="6013569" y="2331007"/>
            <a:ext cx="3800113" cy="2572633"/>
            <a:chOff x="6013569" y="2331007"/>
            <a:chExt cx="3800113" cy="2572633"/>
          </a:xfrm>
        </p:grpSpPr>
        <p:sp>
          <p:nvSpPr>
            <p:cNvPr id="56" name="三角形 55">
              <a:extLst>
                <a:ext uri="{FF2B5EF4-FFF2-40B4-BE49-F238E27FC236}">
                  <a16:creationId xmlns:a16="http://schemas.microsoft.com/office/drawing/2014/main" id="{6C8583C0-69CB-944F-994E-D3BC9195AA5D}"/>
                </a:ext>
              </a:extLst>
            </p:cNvPr>
            <p:cNvSpPr/>
            <p:nvPr/>
          </p:nvSpPr>
          <p:spPr>
            <a:xfrm>
              <a:off x="8270886" y="2331007"/>
              <a:ext cx="1542796" cy="2572633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三角形 50">
              <a:extLst>
                <a:ext uri="{FF2B5EF4-FFF2-40B4-BE49-F238E27FC236}">
                  <a16:creationId xmlns:a16="http://schemas.microsoft.com/office/drawing/2014/main" id="{9EFACABB-C61F-BD43-B21D-C0D743B84AC1}"/>
                </a:ext>
              </a:extLst>
            </p:cNvPr>
            <p:cNvSpPr/>
            <p:nvPr/>
          </p:nvSpPr>
          <p:spPr>
            <a:xfrm>
              <a:off x="6013569" y="2331007"/>
              <a:ext cx="1542796" cy="2485801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8484666-BF74-A845-A0CD-EC6E376EDAD8}"/>
              </a:ext>
            </a:extLst>
          </p:cNvPr>
          <p:cNvGrpSpPr/>
          <p:nvPr/>
        </p:nvGrpSpPr>
        <p:grpSpPr>
          <a:xfrm>
            <a:off x="5711466" y="5146408"/>
            <a:ext cx="1798765" cy="745202"/>
            <a:chOff x="6332705" y="5288932"/>
            <a:chExt cx="1575719" cy="665248"/>
          </a:xfrm>
        </p:grpSpPr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FCE205BF-5729-E540-A93D-668D2D0F4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32705" y="5625566"/>
              <a:ext cx="753490" cy="328614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F6AAF2DE-F65F-1C4F-85D2-806E10721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80117" y="5288932"/>
              <a:ext cx="928307" cy="352501"/>
            </a:xfrm>
            <a:prstGeom prst="rect">
              <a:avLst/>
            </a:prstGeom>
          </p:spPr>
        </p:pic>
      </p:grpSp>
      <p:sp>
        <p:nvSpPr>
          <p:cNvPr id="40" name="上矢印 39">
            <a:extLst>
              <a:ext uri="{FF2B5EF4-FFF2-40B4-BE49-F238E27FC236}">
                <a16:creationId xmlns:a16="http://schemas.microsoft.com/office/drawing/2014/main" id="{D1B6EA2B-4A2B-184D-A96B-5DC54E2C5136}"/>
              </a:ext>
            </a:extLst>
          </p:cNvPr>
          <p:cNvSpPr/>
          <p:nvPr/>
        </p:nvSpPr>
        <p:spPr>
          <a:xfrm rot="374909">
            <a:off x="6361542" y="2491473"/>
            <a:ext cx="226471" cy="2715944"/>
          </a:xfrm>
          <a:prstGeom prst="up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上矢印 40">
            <a:extLst>
              <a:ext uri="{FF2B5EF4-FFF2-40B4-BE49-F238E27FC236}">
                <a16:creationId xmlns:a16="http://schemas.microsoft.com/office/drawing/2014/main" id="{227B9FFC-7C17-D641-A5EB-EDF169CC31D7}"/>
              </a:ext>
            </a:extLst>
          </p:cNvPr>
          <p:cNvSpPr/>
          <p:nvPr/>
        </p:nvSpPr>
        <p:spPr>
          <a:xfrm rot="21286541">
            <a:off x="6960831" y="2482721"/>
            <a:ext cx="226471" cy="2715944"/>
          </a:xfrm>
          <a:prstGeom prst="up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上矢印 41">
            <a:extLst>
              <a:ext uri="{FF2B5EF4-FFF2-40B4-BE49-F238E27FC236}">
                <a16:creationId xmlns:a16="http://schemas.microsoft.com/office/drawing/2014/main" id="{FA2A3DF0-5B9D-DE48-8DDD-600D1F150FBB}"/>
              </a:ext>
            </a:extLst>
          </p:cNvPr>
          <p:cNvSpPr/>
          <p:nvPr/>
        </p:nvSpPr>
        <p:spPr>
          <a:xfrm rot="374909">
            <a:off x="8682053" y="2426206"/>
            <a:ext cx="226471" cy="2715944"/>
          </a:xfrm>
          <a:prstGeom prst="up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上矢印 42">
            <a:extLst>
              <a:ext uri="{FF2B5EF4-FFF2-40B4-BE49-F238E27FC236}">
                <a16:creationId xmlns:a16="http://schemas.microsoft.com/office/drawing/2014/main" id="{A0DE03C8-083F-F347-A158-8666D99C5980}"/>
              </a:ext>
            </a:extLst>
          </p:cNvPr>
          <p:cNvSpPr/>
          <p:nvPr/>
        </p:nvSpPr>
        <p:spPr>
          <a:xfrm rot="21286541">
            <a:off x="9281341" y="2417454"/>
            <a:ext cx="226471" cy="2715944"/>
          </a:xfrm>
          <a:prstGeom prst="up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E423AC7-1E7D-E74F-BA00-3640C0DAE85E}"/>
              </a:ext>
            </a:extLst>
          </p:cNvPr>
          <p:cNvSpPr txBox="1"/>
          <p:nvPr/>
        </p:nvSpPr>
        <p:spPr>
          <a:xfrm>
            <a:off x="6230894" y="5962081"/>
            <a:ext cx="1014138" cy="413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Area 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676A852-4C00-B446-9894-D521599D4CE2}"/>
              </a:ext>
            </a:extLst>
          </p:cNvPr>
          <p:cNvSpPr txBox="1"/>
          <p:nvPr/>
        </p:nvSpPr>
        <p:spPr>
          <a:xfrm>
            <a:off x="8749706" y="6061074"/>
            <a:ext cx="1023286" cy="413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Area B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D0142CE-73C1-ED4F-8229-E90A849B3680}"/>
              </a:ext>
            </a:extLst>
          </p:cNvPr>
          <p:cNvSpPr txBox="1"/>
          <p:nvPr/>
        </p:nvSpPr>
        <p:spPr>
          <a:xfrm>
            <a:off x="6298820" y="1069092"/>
            <a:ext cx="1499063" cy="724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AIS, VDES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Sat.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65BE9AD-19D7-5D42-B462-24A1B0109032}"/>
              </a:ext>
            </a:extLst>
          </p:cNvPr>
          <p:cNvSpPr txBox="1"/>
          <p:nvPr/>
        </p:nvSpPr>
        <p:spPr>
          <a:xfrm>
            <a:off x="8351216" y="1063257"/>
            <a:ext cx="1499063" cy="7240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AIS, VDES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Sat.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592F199-2589-AC40-A7D1-740836211DFB}"/>
              </a:ext>
            </a:extLst>
          </p:cNvPr>
          <p:cNvGrpSpPr/>
          <p:nvPr/>
        </p:nvGrpSpPr>
        <p:grpSpPr>
          <a:xfrm>
            <a:off x="7034380" y="2110123"/>
            <a:ext cx="3939233" cy="427965"/>
            <a:chOff x="7034380" y="2110123"/>
            <a:chExt cx="3939233" cy="427965"/>
          </a:xfrm>
        </p:grpSpPr>
        <p:sp>
          <p:nvSpPr>
            <p:cNvPr id="35" name="右矢印 34">
              <a:extLst>
                <a:ext uri="{FF2B5EF4-FFF2-40B4-BE49-F238E27FC236}">
                  <a16:creationId xmlns:a16="http://schemas.microsoft.com/office/drawing/2014/main" id="{3CC43328-835B-AA42-A3FB-0B9702C7F574}"/>
                </a:ext>
              </a:extLst>
            </p:cNvPr>
            <p:cNvSpPr/>
            <p:nvPr/>
          </p:nvSpPr>
          <p:spPr>
            <a:xfrm rot="11220000">
              <a:off x="7034380" y="2250088"/>
              <a:ext cx="3287670" cy="288000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右矢印 37">
              <a:extLst>
                <a:ext uri="{FF2B5EF4-FFF2-40B4-BE49-F238E27FC236}">
                  <a16:creationId xmlns:a16="http://schemas.microsoft.com/office/drawing/2014/main" id="{9CE68543-4C10-CC42-9B03-D487079EF864}"/>
                </a:ext>
              </a:extLst>
            </p:cNvPr>
            <p:cNvSpPr/>
            <p:nvPr/>
          </p:nvSpPr>
          <p:spPr>
            <a:xfrm rot="11520000">
              <a:off x="9370039" y="2110123"/>
              <a:ext cx="1603574" cy="288000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E649C1BE-04B8-524D-9E4D-600086827872}"/>
              </a:ext>
            </a:extLst>
          </p:cNvPr>
          <p:cNvSpPr txBox="1"/>
          <p:nvPr/>
        </p:nvSpPr>
        <p:spPr>
          <a:xfrm>
            <a:off x="10171586" y="3741879"/>
            <a:ext cx="1838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Land-based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Support Station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8" descr="貨物船2">
            <a:extLst>
              <a:ext uri="{FF2B5EF4-FFF2-40B4-BE49-F238E27FC236}">
                <a16:creationId xmlns:a16="http://schemas.microsoft.com/office/drawing/2014/main" id="{C330268A-F962-E943-A037-6E60BF596E5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90822" y="5616720"/>
            <a:ext cx="1059965" cy="47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スライド番号プレースホルダー 5">
            <a:extLst>
              <a:ext uri="{FF2B5EF4-FFF2-40B4-BE49-F238E27FC236}">
                <a16:creationId xmlns:a16="http://schemas.microsoft.com/office/drawing/2014/main" id="{A9DB8FAF-D8C8-3E44-90E0-BF2C488C1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コンテンツ プレースホルダー 5">
            <a:extLst>
              <a:ext uri="{FF2B5EF4-FFF2-40B4-BE49-F238E27FC236}">
                <a16:creationId xmlns:a16="http://schemas.microsoft.com/office/drawing/2014/main" id="{C17725D6-E1C5-7B43-87C6-399FCCB6F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7694" y="1391363"/>
            <a:ext cx="5656699" cy="503747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Provision of MSI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Navigation warnings </a:t>
            </a:r>
          </a:p>
          <a:p>
            <a:pPr lvl="1"/>
            <a:r>
              <a:rPr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Iceberg drift information</a:t>
            </a:r>
          </a:p>
          <a:p>
            <a:pPr lvl="1"/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Provision of Information supporting </a:t>
            </a:r>
          </a:p>
          <a:p>
            <a:pPr marL="0" indent="0">
              <a:spcBef>
                <a:spcPts val="0"/>
              </a:spcBef>
              <a:buNone/>
            </a:pP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safe navigation by ships in the waters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ahead and in specific sea areas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Information on sighting of whales, etc.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Information on the area where many fishing boats are fishing.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日付プレースホルダー 3">
            <a:extLst>
              <a:ext uri="{FF2B5EF4-FFF2-40B4-BE49-F238E27FC236}">
                <a16:creationId xmlns:a16="http://schemas.microsoft.com/office/drawing/2014/main" id="{8A455E98-8DBB-8544-9FEC-F47971ED1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フッター プレースホルダー 4">
            <a:extLst>
              <a:ext uri="{FF2B5EF4-FFF2-40B4-BE49-F238E27FC236}">
                <a16:creationId xmlns:a16="http://schemas.microsoft.com/office/drawing/2014/main" id="{0E8C8B37-8970-804D-83F0-BFDCF8840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5B0A9470-8EE5-D44B-86AC-F913BD210C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093854">
            <a:off x="10039951" y="4727655"/>
            <a:ext cx="412274" cy="5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 descr="ソース画像を表示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804" y="4732669"/>
            <a:ext cx="943079" cy="838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図 37" descr="ソース画像を表示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8448">
            <a:off x="9587700" y="4592784"/>
            <a:ext cx="943079" cy="8384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EB8443E-D875-614B-B13C-DDEC8C57F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80000"/>
            <a:ext cx="11160358" cy="1332374"/>
          </a:xfrm>
        </p:spPr>
        <p:txBody>
          <a:bodyPr>
            <a:noAutofit/>
          </a:bodyPr>
          <a:lstStyle/>
          <a:p>
            <a:r>
              <a:rPr lang="en-US" altLang="ja-JP" sz="40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Functions for </a:t>
            </a:r>
            <a:r>
              <a:rPr lang="en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Full Duplex</a:t>
            </a:r>
            <a:r>
              <a:rPr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 Communication and Network  Connection  for individual vessels</a:t>
            </a:r>
            <a:br>
              <a:rPr lang="ja-JP" alt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BFBAE9-C636-624F-9F50-DD0932491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778" y="1350269"/>
            <a:ext cx="6727285" cy="462702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ja-JP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Confidential monitoring with encrypted data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Get Vessels position information by using not AIS but VDES to hide the position &amp; ID information to public like AIS.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Monitoring fishing quotas  (Catch and Operating Area of Fishing)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Monitoring vessels carrying specific dangerous goods, etc.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 Use in autonomous vessels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Use it as backup or low frequency communication means for autonomous vessels.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 Use of various services through Internet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Aggregation of contact points of various services on a cloud.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One-stop service for port-related procedures via the Internet</a:t>
            </a:r>
            <a:endParaRPr kumimoji="1"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B896785-8013-FB42-A576-921269E3D2C9}"/>
              </a:ext>
            </a:extLst>
          </p:cNvPr>
          <p:cNvGrpSpPr/>
          <p:nvPr/>
        </p:nvGrpSpPr>
        <p:grpSpPr>
          <a:xfrm>
            <a:off x="6356164" y="1649078"/>
            <a:ext cx="5536075" cy="4848916"/>
            <a:chOff x="6356164" y="1643869"/>
            <a:chExt cx="5536075" cy="484891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1714215-D1A7-B74D-898A-680155229E89}"/>
                </a:ext>
              </a:extLst>
            </p:cNvPr>
            <p:cNvGrpSpPr/>
            <p:nvPr/>
          </p:nvGrpSpPr>
          <p:grpSpPr>
            <a:xfrm>
              <a:off x="6356164" y="1649078"/>
              <a:ext cx="5536075" cy="4843707"/>
              <a:chOff x="6356164" y="1649078"/>
              <a:chExt cx="5536075" cy="4843707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116A4F2-EF5F-5942-A1E7-E4F73663F322}"/>
                  </a:ext>
                </a:extLst>
              </p:cNvPr>
              <p:cNvGrpSpPr/>
              <p:nvPr/>
            </p:nvGrpSpPr>
            <p:grpSpPr>
              <a:xfrm>
                <a:off x="6356164" y="2348880"/>
                <a:ext cx="5536075" cy="3668210"/>
                <a:chOff x="6356164" y="2348880"/>
                <a:chExt cx="5536075" cy="3668210"/>
              </a:xfrm>
            </p:grpSpPr>
            <p:pic>
              <p:nvPicPr>
                <p:cNvPr id="21" name="図 20">
                  <a:extLst>
                    <a:ext uri="{FF2B5EF4-FFF2-40B4-BE49-F238E27FC236}">
                      <a16:creationId xmlns:a16="http://schemas.microsoft.com/office/drawing/2014/main" id="{617066D9-C1CF-0049-976D-5A69CF9CED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flipH="1">
                  <a:off x="10815360" y="2848776"/>
                  <a:ext cx="1076879" cy="1083140"/>
                </a:xfrm>
                <a:prstGeom prst="rect">
                  <a:avLst/>
                </a:prstGeom>
              </p:spPr>
            </p:pic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EC232B2F-F9B4-164D-8B07-51E3D4804661}"/>
                    </a:ext>
                  </a:extLst>
                </p:cNvPr>
                <p:cNvGrpSpPr/>
                <p:nvPr/>
              </p:nvGrpSpPr>
              <p:grpSpPr>
                <a:xfrm>
                  <a:off x="8675943" y="2348880"/>
                  <a:ext cx="1028342" cy="3668210"/>
                  <a:chOff x="8675943" y="2348880"/>
                  <a:chExt cx="1028342" cy="3668210"/>
                </a:xfrm>
              </p:grpSpPr>
              <p:pic>
                <p:nvPicPr>
                  <p:cNvPr id="29" name="図 28">
                    <a:extLst>
                      <a:ext uri="{FF2B5EF4-FFF2-40B4-BE49-F238E27FC236}">
                        <a16:creationId xmlns:a16="http://schemas.microsoft.com/office/drawing/2014/main" id="{4D27E1B7-A2F9-E546-9F36-8B53D8C8F0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9087065" y="2348880"/>
                    <a:ext cx="617220" cy="426720"/>
                  </a:xfrm>
                  <a:prstGeom prst="rect">
                    <a:avLst/>
                  </a:prstGeom>
                </p:spPr>
              </p:pic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424F8C42-A399-9640-9824-3584BABC4269}"/>
                      </a:ext>
                    </a:extLst>
                  </p:cNvPr>
                  <p:cNvGrpSpPr/>
                  <p:nvPr/>
                </p:nvGrpSpPr>
                <p:grpSpPr>
                  <a:xfrm>
                    <a:off x="8675943" y="5277228"/>
                    <a:ext cx="928307" cy="739862"/>
                    <a:chOff x="8699162" y="5277228"/>
                    <a:chExt cx="928307" cy="739862"/>
                  </a:xfrm>
                </p:grpSpPr>
                <p:pic>
                  <p:nvPicPr>
                    <p:cNvPr id="32" name="図 31">
                      <a:extLst>
                        <a:ext uri="{FF2B5EF4-FFF2-40B4-BE49-F238E27FC236}">
                          <a16:creationId xmlns:a16="http://schemas.microsoft.com/office/drawing/2014/main" id="{C42A19EE-78D9-1A4D-AA58-993A74CC3E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 flipH="1">
                      <a:off x="8699162" y="5664589"/>
                      <a:ext cx="928307" cy="35250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" name="図 32">
                      <a:extLst>
                        <a:ext uri="{FF2B5EF4-FFF2-40B4-BE49-F238E27FC236}">
                          <a16:creationId xmlns:a16="http://schemas.microsoft.com/office/drawing/2014/main" id="{1E795BDA-CF28-1242-B1F6-9A16A6C83D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 flipH="1">
                      <a:off x="8813519" y="5277228"/>
                      <a:ext cx="753490" cy="328614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31999F0-BD5E-5D4F-A509-F26C71E83B6C}"/>
                    </a:ext>
                  </a:extLst>
                </p:cNvPr>
                <p:cNvGrpSpPr/>
                <p:nvPr/>
              </p:nvGrpSpPr>
              <p:grpSpPr>
                <a:xfrm>
                  <a:off x="6356164" y="2348880"/>
                  <a:ext cx="1772665" cy="3604345"/>
                  <a:chOff x="6356164" y="2348880"/>
                  <a:chExt cx="1772665" cy="3604345"/>
                </a:xfrm>
              </p:grpSpPr>
              <p:pic>
                <p:nvPicPr>
                  <p:cNvPr id="24" name="図 23">
                    <a:extLst>
                      <a:ext uri="{FF2B5EF4-FFF2-40B4-BE49-F238E27FC236}">
                        <a16:creationId xmlns:a16="http://schemas.microsoft.com/office/drawing/2014/main" id="{7C965EC2-D6AC-464C-A372-3AC1C0EAFDB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109655" y="2348880"/>
                    <a:ext cx="617220" cy="426720"/>
                  </a:xfrm>
                  <a:prstGeom prst="rect">
                    <a:avLst/>
                  </a:prstGeom>
                </p:spPr>
              </p:pic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3E8019DE-A430-EB45-BE1E-84927AA28508}"/>
                      </a:ext>
                    </a:extLst>
                  </p:cNvPr>
                  <p:cNvGrpSpPr/>
                  <p:nvPr/>
                </p:nvGrpSpPr>
                <p:grpSpPr>
                  <a:xfrm>
                    <a:off x="6356164" y="5462109"/>
                    <a:ext cx="1772665" cy="491116"/>
                    <a:chOff x="6210991" y="5462109"/>
                    <a:chExt cx="1772665" cy="491116"/>
                  </a:xfrm>
                </p:grpSpPr>
                <p:pic>
                  <p:nvPicPr>
                    <p:cNvPr id="27" name="図 26">
                      <a:extLst>
                        <a:ext uri="{FF2B5EF4-FFF2-40B4-BE49-F238E27FC236}">
                          <a16:creationId xmlns:a16="http://schemas.microsoft.com/office/drawing/2014/main" id="{4057853D-DB9B-9A41-AEFF-3337388D6D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6210991" y="5624611"/>
                      <a:ext cx="753490" cy="32861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8" name="図 27">
                      <a:extLst>
                        <a:ext uri="{FF2B5EF4-FFF2-40B4-BE49-F238E27FC236}">
                          <a16:creationId xmlns:a16="http://schemas.microsoft.com/office/drawing/2014/main" id="{D1C4365B-A7D6-9749-829A-E90549860A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7055349" y="5462109"/>
                      <a:ext cx="928307" cy="352501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7F371A94-7665-2745-BBD0-F46FF6EA39C6}"/>
                  </a:ext>
                </a:extLst>
              </p:cNvPr>
              <p:cNvSpPr txBox="1"/>
              <p:nvPr/>
            </p:nvSpPr>
            <p:spPr>
              <a:xfrm>
                <a:off x="6932897" y="6017090"/>
                <a:ext cx="8883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Area A</a:t>
                </a:r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4F8DE21B-F185-FA4B-B607-1B64E26A3403}"/>
                  </a:ext>
                </a:extLst>
              </p:cNvPr>
              <p:cNvSpPr txBox="1"/>
              <p:nvPr/>
            </p:nvSpPr>
            <p:spPr>
              <a:xfrm>
                <a:off x="9118125" y="6123453"/>
                <a:ext cx="8963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Area B</a:t>
                </a:r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06439A2F-6C2B-6442-A5E5-CF74898689F7}"/>
                  </a:ext>
                </a:extLst>
              </p:cNvPr>
              <p:cNvSpPr txBox="1"/>
              <p:nvPr/>
            </p:nvSpPr>
            <p:spPr>
              <a:xfrm>
                <a:off x="6992400" y="1649078"/>
                <a:ext cx="131318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AIS, VDES</a:t>
                </a:r>
              </a:p>
              <a:p>
                <a:pPr algn="ctr"/>
                <a:r>
                  <a:rPr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Sat.</a:t>
                </a:r>
                <a:r>
                  <a:rPr lang="ja-JP" alt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　</a:t>
                </a:r>
                <a:r>
                  <a:rPr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B151F8DA-859D-8B45-BF13-167196E540D7}"/>
                </a:ext>
              </a:extLst>
            </p:cNvPr>
            <p:cNvSpPr txBox="1"/>
            <p:nvPr/>
          </p:nvSpPr>
          <p:spPr>
            <a:xfrm>
              <a:off x="8790300" y="1643869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AIS, VDES</a:t>
              </a:r>
            </a:p>
            <a:p>
              <a:pPr algn="ctr"/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Sat.</a:t>
              </a:r>
              <a:r>
                <a:rPr lang="ja-JP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C2F275E-719E-DA4D-A4C0-E52E79CBE451}"/>
              </a:ext>
            </a:extLst>
          </p:cNvPr>
          <p:cNvGrpSpPr/>
          <p:nvPr/>
        </p:nvGrpSpPr>
        <p:grpSpPr>
          <a:xfrm>
            <a:off x="7635600" y="2561209"/>
            <a:ext cx="3452400" cy="403200"/>
            <a:chOff x="7635600" y="2561209"/>
            <a:chExt cx="3452400" cy="403200"/>
          </a:xfrm>
        </p:grpSpPr>
        <p:sp>
          <p:nvSpPr>
            <p:cNvPr id="9" name="左右矢印 8">
              <a:extLst>
                <a:ext uri="{FF2B5EF4-FFF2-40B4-BE49-F238E27FC236}">
                  <a16:creationId xmlns:a16="http://schemas.microsoft.com/office/drawing/2014/main" id="{970D34C8-AC78-B145-BED9-2457DD8B6975}"/>
                </a:ext>
              </a:extLst>
            </p:cNvPr>
            <p:cNvSpPr/>
            <p:nvPr/>
          </p:nvSpPr>
          <p:spPr>
            <a:xfrm rot="420000">
              <a:off x="7635600" y="2712409"/>
              <a:ext cx="2880000" cy="252000"/>
            </a:xfrm>
            <a:prstGeom prst="leftRight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左右矢印 9">
              <a:extLst>
                <a:ext uri="{FF2B5EF4-FFF2-40B4-BE49-F238E27FC236}">
                  <a16:creationId xmlns:a16="http://schemas.microsoft.com/office/drawing/2014/main" id="{52B46CE3-4454-F748-9130-34A5790F143C}"/>
                </a:ext>
              </a:extLst>
            </p:cNvPr>
            <p:cNvSpPr/>
            <p:nvPr/>
          </p:nvSpPr>
          <p:spPr>
            <a:xfrm rot="720000">
              <a:off x="9648000" y="2561209"/>
              <a:ext cx="1440000" cy="252000"/>
            </a:xfrm>
            <a:prstGeom prst="leftRight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83E428-D601-8847-878D-91C79DBCECBE}"/>
              </a:ext>
            </a:extLst>
          </p:cNvPr>
          <p:cNvGrpSpPr/>
          <p:nvPr/>
        </p:nvGrpSpPr>
        <p:grpSpPr>
          <a:xfrm>
            <a:off x="7021875" y="2895049"/>
            <a:ext cx="2826151" cy="2114043"/>
            <a:chOff x="7021875" y="2895049"/>
            <a:chExt cx="2826151" cy="2114043"/>
          </a:xfrm>
        </p:grpSpPr>
        <p:sp>
          <p:nvSpPr>
            <p:cNvPr id="11" name="左右矢印 10">
              <a:extLst>
                <a:ext uri="{FF2B5EF4-FFF2-40B4-BE49-F238E27FC236}">
                  <a16:creationId xmlns:a16="http://schemas.microsoft.com/office/drawing/2014/main" id="{E8574F60-4C11-034B-94AB-F4B38A4266A4}"/>
                </a:ext>
              </a:extLst>
            </p:cNvPr>
            <p:cNvSpPr/>
            <p:nvPr/>
          </p:nvSpPr>
          <p:spPr>
            <a:xfrm rot="5793069">
              <a:off x="6143785" y="3780686"/>
              <a:ext cx="2052903" cy="296724"/>
            </a:xfrm>
            <a:prstGeom prst="leftRight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左右矢印 11">
              <a:extLst>
                <a:ext uri="{FF2B5EF4-FFF2-40B4-BE49-F238E27FC236}">
                  <a16:creationId xmlns:a16="http://schemas.microsoft.com/office/drawing/2014/main" id="{BFCC55FE-5D96-664A-ACDB-685D3B4D7E87}"/>
                </a:ext>
              </a:extLst>
            </p:cNvPr>
            <p:cNvSpPr/>
            <p:nvPr/>
          </p:nvSpPr>
          <p:spPr>
            <a:xfrm rot="15806931" flipH="1">
              <a:off x="6596223" y="3820037"/>
              <a:ext cx="2114043" cy="264067"/>
            </a:xfrm>
            <a:prstGeom prst="leftRight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左右矢印 12">
              <a:extLst>
                <a:ext uri="{FF2B5EF4-FFF2-40B4-BE49-F238E27FC236}">
                  <a16:creationId xmlns:a16="http://schemas.microsoft.com/office/drawing/2014/main" id="{53241631-775A-6645-96D8-0C303B54466B}"/>
                </a:ext>
              </a:extLst>
            </p:cNvPr>
            <p:cNvSpPr/>
            <p:nvPr/>
          </p:nvSpPr>
          <p:spPr>
            <a:xfrm rot="5793069">
              <a:off x="8239121" y="3773447"/>
              <a:ext cx="2023565" cy="280166"/>
            </a:xfrm>
            <a:prstGeom prst="leftRight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左右矢印 13">
              <a:extLst>
                <a:ext uri="{FF2B5EF4-FFF2-40B4-BE49-F238E27FC236}">
                  <a16:creationId xmlns:a16="http://schemas.microsoft.com/office/drawing/2014/main" id="{5D796268-2C5B-7842-843A-0D1AC988B52A}"/>
                </a:ext>
              </a:extLst>
            </p:cNvPr>
            <p:cNvSpPr/>
            <p:nvPr/>
          </p:nvSpPr>
          <p:spPr>
            <a:xfrm rot="15806931" flipH="1">
              <a:off x="8710423" y="3789781"/>
              <a:ext cx="2030933" cy="244272"/>
            </a:xfrm>
            <a:prstGeom prst="leftRightArrow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75327ED-0D04-9540-8355-47086B0D5C54}"/>
              </a:ext>
            </a:extLst>
          </p:cNvPr>
          <p:cNvSpPr txBox="1"/>
          <p:nvPr/>
        </p:nvSpPr>
        <p:spPr>
          <a:xfrm>
            <a:off x="10274273" y="3952070"/>
            <a:ext cx="1838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Land-based</a:t>
            </a:r>
          </a:p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Support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8" descr="貨物船2">
            <a:extLst>
              <a:ext uri="{FF2B5EF4-FFF2-40B4-BE49-F238E27FC236}">
                <a16:creationId xmlns:a16="http://schemas.microsoft.com/office/drawing/2014/main" id="{E870825F-B571-9245-9215-9042DCD8CFB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90239" y="5634283"/>
            <a:ext cx="1059965" cy="47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スライド番号プレースホルダー 5">
            <a:extLst>
              <a:ext uri="{FF2B5EF4-FFF2-40B4-BE49-F238E27FC236}">
                <a16:creationId xmlns:a16="http://schemas.microsoft.com/office/drawing/2014/main" id="{95FB40BD-0E1A-CA4B-A3C4-F27EFF32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4466" y="6356350"/>
            <a:ext cx="502800" cy="365125"/>
          </a:xfrm>
        </p:spPr>
        <p:txBody>
          <a:bodyPr/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日付プレースホルダー 3">
            <a:extLst>
              <a:ext uri="{FF2B5EF4-FFF2-40B4-BE49-F238E27FC236}">
                <a16:creationId xmlns:a16="http://schemas.microsoft.com/office/drawing/2014/main" id="{341ABFA5-BE0E-7841-A31B-44BD031B17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20" y="6356350"/>
            <a:ext cx="1302145" cy="365125"/>
          </a:xfrm>
        </p:spPr>
        <p:txBody>
          <a:bodyPr/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2020/9/29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フッター プレースホルダー 4">
            <a:extLst>
              <a:ext uri="{FF2B5EF4-FFF2-40B4-BE49-F238E27FC236}">
                <a16:creationId xmlns:a16="http://schemas.microsoft.com/office/drawing/2014/main" id="{7B54FA11-4F9F-BB47-9065-15466C788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9593" y="6371277"/>
            <a:ext cx="4114800" cy="365125"/>
          </a:xfrm>
        </p:spPr>
        <p:txBody>
          <a:bodyPr/>
          <a:lstStyle/>
          <a:p>
            <a:r>
              <a:rPr kumimoji="1" lang="en" altLang="ja-JP">
                <a:latin typeface="Arial" panose="020B0604020202020204" pitchFamily="34" charset="0"/>
                <a:cs typeface="Arial" panose="020B0604020202020204" pitchFamily="34" charset="0"/>
              </a:rPr>
              <a:t>eNAV 26,IALA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47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C11DF77-6F11-104C-8A10-DBD95E042339}" vid="{D93FFF7C-F5C4-C941-9413-B35B0F8F18A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5582</TotalTime>
  <Words>1336</Words>
  <Application>Microsoft Macintosh PowerPoint</Application>
  <PresentationFormat>ワイド画面</PresentationFormat>
  <Paragraphs>298</Paragraphs>
  <Slides>13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MS PGothic</vt:lpstr>
      <vt:lpstr>Meiryo</vt:lpstr>
      <vt:lpstr>游ゴシック</vt:lpstr>
      <vt:lpstr>游ゴシック Light</vt:lpstr>
      <vt:lpstr>Arial</vt:lpstr>
      <vt:lpstr>Arial Narrow</vt:lpstr>
      <vt:lpstr>Wingdings</vt:lpstr>
      <vt:lpstr>Office テーマ</vt:lpstr>
      <vt:lpstr>Proposals on the Use of Satellite VDES    - Mutually Coordinated Navigation, and  VDES International Operation Center -</vt:lpstr>
      <vt:lpstr>Agendas</vt:lpstr>
      <vt:lpstr>Sasakawa Peace Foundation  Ocean Policy Research Institute</vt:lpstr>
      <vt:lpstr>PowerPoint プレゼンテーション</vt:lpstr>
      <vt:lpstr>Mutually Coordinated Navigation 　　　using Satellite VDES</vt:lpstr>
      <vt:lpstr>Functions of Satellite VDES used for “Mutually Coordinated Navigation”</vt:lpstr>
      <vt:lpstr>Functions for Collection of Wide Area Information</vt:lpstr>
      <vt:lpstr>Functions for Provision of Area Specific Information</vt:lpstr>
      <vt:lpstr>Functions for Full Duplex Communication and Network  Connection  for individual vessels </vt:lpstr>
      <vt:lpstr>Demands for Satellite VDES Communication System</vt:lpstr>
      <vt:lpstr>PowerPoint プレゼンテーション</vt:lpstr>
      <vt:lpstr>Expectation for IALA</vt:lpstr>
      <vt:lpstr>Thank you for your attention 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Fukuto Junji</dc:creator>
  <cp:lastModifiedBy>Reviewer</cp:lastModifiedBy>
  <cp:revision>265</cp:revision>
  <cp:lastPrinted>2020-02-25T05:16:55Z</cp:lastPrinted>
  <dcterms:created xsi:type="dcterms:W3CDTF">2020-02-02T05:08:54Z</dcterms:created>
  <dcterms:modified xsi:type="dcterms:W3CDTF">2020-09-28T21:32:25Z</dcterms:modified>
</cp:coreProperties>
</file>