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15620"/>
    <p:restoredTop sz="94660"/>
  </p:normalViewPr>
  <p:slideViewPr>
    <p:cSldViewPr>
      <p:cViewPr>
        <p:scale>
          <a:sx n="100" d="100"/>
          <a:sy n="100" d="100"/>
        </p:scale>
        <p:origin x="-72" y="21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817BCE-87E7-421A-8432-A182D190A473}" type="datetimeFigureOut">
              <a:rPr lang="en-GB" smtClean="0"/>
              <a:pPr/>
              <a:t>20/10/2013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10D869-80E4-4178-94BE-3FEA726025C3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dirty="0" smtClean="0"/>
              <a:t>ANM 21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en-GB" sz="6400" b="1" dirty="0"/>
              <a:t>Report of the </a:t>
            </a:r>
            <a:r>
              <a:rPr lang="en-GB" sz="6400" b="1" dirty="0" smtClean="0"/>
              <a:t>21st </a:t>
            </a:r>
            <a:r>
              <a:rPr lang="en-GB" sz="6400" b="1" dirty="0"/>
              <a:t>Session of the IALA ANM Committee</a:t>
            </a:r>
            <a:endParaRPr lang="en-GB" sz="6400" dirty="0"/>
          </a:p>
          <a:p>
            <a:r>
              <a:rPr lang="en-GB" sz="6400" b="1" dirty="0" smtClean="0"/>
              <a:t>14</a:t>
            </a:r>
            <a:r>
              <a:rPr lang="en-GB" sz="6400" b="1" baseline="30000" dirty="0" smtClean="0"/>
              <a:t>th</a:t>
            </a:r>
            <a:r>
              <a:rPr lang="en-GB" sz="6400" b="1" dirty="0" smtClean="0"/>
              <a:t> to 18</a:t>
            </a:r>
            <a:r>
              <a:rPr lang="en-GB" sz="6400" b="1" baseline="30000" dirty="0" smtClean="0"/>
              <a:t>th</a:t>
            </a:r>
            <a:r>
              <a:rPr lang="en-GB" sz="6400" b="1" dirty="0" smtClean="0"/>
              <a:t> October 2013</a:t>
            </a:r>
            <a:endParaRPr lang="en-GB" sz="6400" dirty="0"/>
          </a:p>
          <a:p>
            <a:endParaRPr lang="en-GB" sz="3400" dirty="0" smtClean="0"/>
          </a:p>
          <a:p>
            <a:r>
              <a:rPr lang="en-GB" sz="5600" dirty="0" smtClean="0"/>
              <a:t>35 members from 19 countries attended the meeting; 5 members for the first time; There was a significant number of apologies resulting from  LAP meeting in Copenhagen and US sequestration .</a:t>
            </a:r>
          </a:p>
          <a:p>
            <a:endParaRPr lang="en-GB" sz="5600" dirty="0"/>
          </a:p>
          <a:p>
            <a:r>
              <a:rPr lang="en-GB" sz="5600" dirty="0"/>
              <a:t>the Committee considered </a:t>
            </a:r>
            <a:r>
              <a:rPr lang="en-GB" sz="5600" dirty="0" smtClean="0"/>
              <a:t>44 </a:t>
            </a:r>
            <a:r>
              <a:rPr lang="en-GB" sz="5600" dirty="0"/>
              <a:t>input papers;</a:t>
            </a:r>
          </a:p>
          <a:p>
            <a:r>
              <a:rPr lang="en-GB" sz="5600" dirty="0"/>
              <a:t>the Committee produced </a:t>
            </a:r>
            <a:r>
              <a:rPr lang="en-GB" sz="5600" dirty="0" smtClean="0"/>
              <a:t>13 </a:t>
            </a:r>
            <a:r>
              <a:rPr lang="en-GB" sz="5600" dirty="0"/>
              <a:t>output papers, including:</a:t>
            </a:r>
          </a:p>
          <a:p>
            <a:r>
              <a:rPr lang="en-GB" sz="5600" dirty="0" smtClean="0"/>
              <a:t>Two draft/revised Recommendation</a:t>
            </a:r>
            <a:r>
              <a:rPr lang="en-GB" sz="5600" dirty="0"/>
              <a:t>;</a:t>
            </a:r>
          </a:p>
          <a:p>
            <a:r>
              <a:rPr lang="en-GB" sz="5600" dirty="0" smtClean="0"/>
              <a:t>Two draft/ revised Guidelines</a:t>
            </a:r>
            <a:endParaRPr lang="en-GB" sz="5600" dirty="0"/>
          </a:p>
          <a:p>
            <a:r>
              <a:rPr lang="en-GB" sz="5600" dirty="0" smtClean="0"/>
              <a:t>six </a:t>
            </a:r>
            <a:r>
              <a:rPr lang="en-GB" sz="5600" dirty="0"/>
              <a:t>liaison notes to other Committees and PAP;</a:t>
            </a:r>
          </a:p>
          <a:p>
            <a:r>
              <a:rPr lang="en-GB" sz="5600" dirty="0" smtClean="0"/>
              <a:t>Fully revised draft NAVGUIDE in a word document to be made print ready by Canadian Coastguard</a:t>
            </a:r>
          </a:p>
          <a:p>
            <a:r>
              <a:rPr lang="en-GB" sz="5600" dirty="0" smtClean="0"/>
              <a:t>Fully revised draft </a:t>
            </a:r>
            <a:r>
              <a:rPr lang="en-GB" sz="5600" dirty="0" err="1" smtClean="0"/>
              <a:t>Questionairre</a:t>
            </a:r>
            <a:r>
              <a:rPr lang="en-GB" sz="5600" dirty="0" smtClean="0"/>
              <a:t>.</a:t>
            </a:r>
          </a:p>
          <a:p>
            <a:endParaRPr lang="en-GB" sz="5600" dirty="0"/>
          </a:p>
          <a:p>
            <a:r>
              <a:rPr lang="en-GB" sz="5600" dirty="0" smtClean="0"/>
              <a:t>In anticipation of the next </a:t>
            </a:r>
            <a:r>
              <a:rPr lang="en-GB" sz="5600" dirty="0" err="1" smtClean="0"/>
              <a:t>Navguide</a:t>
            </a:r>
            <a:r>
              <a:rPr lang="en-GB" sz="5600" dirty="0" smtClean="0"/>
              <a:t> review, the ANM Committee debated various aspects of the IALA NAVGUIDE. Specifically, the usefulness of a printed copy versus an electronic version was widely discussed. Many members expressed the ongoing need for a printed summary copy while advocating for a more comprehensive electronic version such as a Wiki or another navigable on-line system that is fully integrated with the various Guidelines and Recommendations. Concerns were raised related to the relevancy, accuracy, availability and cost of a printed version of the NAVGUIDE</a:t>
            </a:r>
          </a:p>
          <a:p>
            <a:pPr>
              <a:buNone/>
            </a:pPr>
            <a:r>
              <a:rPr lang="en-GB" dirty="0"/>
              <a:t/>
            </a:r>
            <a:br>
              <a:rPr lang="en-GB" dirty="0"/>
            </a:b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en-GB" dirty="0" smtClean="0"/>
              <a:t>Progress</a:t>
            </a:r>
            <a:endParaRPr lang="en-GB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052736"/>
            <a:ext cx="8229600" cy="5073427"/>
          </a:xfrm>
        </p:spPr>
        <p:txBody>
          <a:bodyPr>
            <a:normAutofit/>
          </a:bodyPr>
          <a:lstStyle/>
          <a:p>
            <a:r>
              <a:rPr lang="en-GB" sz="2000" dirty="0" smtClean="0">
                <a:solidFill>
                  <a:schemeClr val="tx2">
                    <a:lumMod val="60000"/>
                    <a:lumOff val="40000"/>
                  </a:schemeClr>
                </a:solidFill>
              </a:rPr>
              <a:t>The 2010 -14 programme consisted of 19 tasks – 1 is outstanding</a:t>
            </a:r>
          </a:p>
          <a:p>
            <a:pPr lvl="1"/>
            <a:r>
              <a:rPr lang="en-GB" sz="1600" dirty="0" smtClean="0"/>
              <a:t>Develop </a:t>
            </a:r>
            <a:r>
              <a:rPr lang="en-GB" sz="1600" dirty="0"/>
              <a:t>a Recommendation for navigational safety matters within Marine Spatial Planning  (Task 15</a:t>
            </a:r>
            <a:r>
              <a:rPr lang="en-GB" sz="1600" dirty="0" smtClean="0"/>
              <a:t>*) 30%  complete following workshop in May 2013 and work at ANM21</a:t>
            </a:r>
          </a:p>
          <a:p>
            <a:endParaRPr lang="en-GB" sz="2000" dirty="0" smtClean="0">
              <a:solidFill>
                <a:schemeClr val="accent1"/>
              </a:solidFill>
            </a:endParaRPr>
          </a:p>
          <a:p>
            <a:r>
              <a:rPr lang="en-GB" sz="2000" dirty="0" smtClean="0">
                <a:solidFill>
                  <a:schemeClr val="accent1"/>
                </a:solidFill>
              </a:rPr>
              <a:t>The committee was appreciative of </a:t>
            </a:r>
            <a:r>
              <a:rPr lang="en-GB" sz="2000" dirty="0" err="1" smtClean="0">
                <a:solidFill>
                  <a:schemeClr val="accent1"/>
                </a:solidFill>
              </a:rPr>
              <a:t>Wim</a:t>
            </a:r>
            <a:r>
              <a:rPr lang="en-GB" sz="2000" dirty="0" smtClean="0">
                <a:solidFill>
                  <a:schemeClr val="accent1"/>
                </a:solidFill>
              </a:rPr>
              <a:t> Van </a:t>
            </a:r>
            <a:r>
              <a:rPr lang="en-GB" sz="2000" dirty="0" err="1" smtClean="0">
                <a:solidFill>
                  <a:schemeClr val="accent1"/>
                </a:solidFill>
              </a:rPr>
              <a:t>Der</a:t>
            </a:r>
            <a:r>
              <a:rPr lang="en-GB" sz="2000" dirty="0" smtClean="0">
                <a:solidFill>
                  <a:schemeClr val="accent1"/>
                </a:solidFill>
              </a:rPr>
              <a:t> </a:t>
            </a:r>
            <a:r>
              <a:rPr lang="en-GB" sz="2000" dirty="0" err="1" smtClean="0">
                <a:solidFill>
                  <a:schemeClr val="accent1"/>
                </a:solidFill>
              </a:rPr>
              <a:t>Heijden’s</a:t>
            </a:r>
            <a:r>
              <a:rPr lang="en-GB" sz="2000" dirty="0" smtClean="0">
                <a:solidFill>
                  <a:schemeClr val="accent1"/>
                </a:solidFill>
              </a:rPr>
              <a:t> work during ANM 21 and saw the benefit of a secretary who only had to concentrate on the week’s work.</a:t>
            </a:r>
            <a:endParaRPr lang="en-GB" sz="2000" smtClean="0">
              <a:solidFill>
                <a:schemeClr val="accent1"/>
              </a:solidFill>
            </a:endParaRPr>
          </a:p>
          <a:p>
            <a:endParaRPr lang="en-GB" sz="2000" dirty="0" smtClean="0">
              <a:solidFill>
                <a:schemeClr val="accent1"/>
              </a:solidFill>
            </a:endParaRPr>
          </a:p>
          <a:p>
            <a:r>
              <a:rPr lang="en-GB" sz="2000" dirty="0" smtClean="0">
                <a:solidFill>
                  <a:schemeClr val="accent1"/>
                </a:solidFill>
              </a:rPr>
              <a:t>The committee has submitted a revised work plan to PAP for the 2014-18 period but it is dependant on decisions that must be made by Oct 2014 at the latest.</a:t>
            </a:r>
          </a:p>
          <a:p>
            <a:pPr lvl="1"/>
            <a:r>
              <a:rPr lang="en-GB" sz="1600" dirty="0" smtClean="0"/>
              <a:t> Relating to how IALA documentation is formatted and presented.</a:t>
            </a:r>
          </a:p>
          <a:p>
            <a:pPr lvl="1"/>
            <a:r>
              <a:rPr lang="en-GB" sz="1600" dirty="0" smtClean="0"/>
              <a:t>Relating to the use of a wiki or other medium</a:t>
            </a:r>
          </a:p>
          <a:p>
            <a:pPr lvl="1"/>
            <a:r>
              <a:rPr lang="en-GB" sz="1600" dirty="0" smtClean="0"/>
              <a:t>Relating to document management arrangements.</a:t>
            </a:r>
          </a:p>
          <a:p>
            <a:endParaRPr lang="en-GB" sz="2000" dirty="0">
              <a:solidFill>
                <a:schemeClr val="accent1"/>
              </a:solidFill>
            </a:endParaRPr>
          </a:p>
          <a:p>
            <a:pPr>
              <a:buNone/>
            </a:pPr>
            <a:endParaRPr lang="en-GB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60</TotalTime>
  <Words>328</Words>
  <Application>Microsoft Office PowerPoint</Application>
  <PresentationFormat>On-screen Show (4:3)</PresentationFormat>
  <Paragraphs>26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ANM 21</vt:lpstr>
      <vt:lpstr>Progress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PhilD</dc:creator>
  <cp:lastModifiedBy>Seamus Doyle</cp:lastModifiedBy>
  <cp:revision>9</cp:revision>
  <dcterms:created xsi:type="dcterms:W3CDTF">2013-04-28T12:59:47Z</dcterms:created>
  <dcterms:modified xsi:type="dcterms:W3CDTF">2013-10-20T21:14:28Z</dcterms:modified>
</cp:coreProperties>
</file>

<file path=docProps/thumbnail.jpeg>
</file>