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317" r:id="rId2"/>
    <p:sldId id="331" r:id="rId3"/>
    <p:sldId id="329" r:id="rId4"/>
    <p:sldId id="342" r:id="rId5"/>
    <p:sldId id="284" r:id="rId6"/>
    <p:sldId id="332" r:id="rId7"/>
    <p:sldId id="265" r:id="rId8"/>
    <p:sldId id="347" r:id="rId9"/>
    <p:sldId id="351" r:id="rId10"/>
    <p:sldId id="352" r:id="rId11"/>
    <p:sldId id="328" r:id="rId12"/>
    <p:sldId id="324" r:id="rId13"/>
    <p:sldId id="349" r:id="rId14"/>
    <p:sldId id="350" r:id="rId15"/>
    <p:sldId id="335" r:id="rId16"/>
    <p:sldId id="330" r:id="rId17"/>
    <p:sldId id="333" r:id="rId18"/>
    <p:sldId id="334" r:id="rId19"/>
    <p:sldId id="292" r:id="rId20"/>
    <p:sldId id="336" r:id="rId21"/>
    <p:sldId id="338" r:id="rId22"/>
    <p:sldId id="337" r:id="rId23"/>
    <p:sldId id="340" r:id="rId24"/>
    <p:sldId id="339" r:id="rId25"/>
    <p:sldId id="341" r:id="rId26"/>
    <p:sldId id="322" r:id="rId27"/>
    <p:sldId id="353" r:id="rId28"/>
    <p:sldId id="273" r:id="rId29"/>
    <p:sldId id="294" r:id="rId30"/>
    <p:sldId id="344" r:id="rId31"/>
    <p:sldId id="345" r:id="rId32"/>
    <p:sldId id="346" r:id="rId3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50"/>
    <a:srgbClr val="F8A764"/>
    <a:srgbClr val="F68D36"/>
    <a:srgbClr val="66FFFF"/>
    <a:srgbClr val="C80831"/>
    <a:srgbClr val="C00000"/>
    <a:srgbClr val="1CBCD2"/>
    <a:srgbClr val="BB0905"/>
    <a:srgbClr val="FF99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Orta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Orta Stil 2 - Vurgu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301B821-A1FF-4177-AEE7-76D212191A09}" styleName="Orta Stil 1 - Vurgu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D7AC3CCA-C797-4891-BE02-D94E43425B78}" styleName="Orta Stil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3C2FFA5D-87B4-456A-9821-1D502468CF0F}" styleName="Tema Uygulanmış Stil 1 - Vurgu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7089" autoAdjust="0"/>
  </p:normalViewPr>
  <p:slideViewPr>
    <p:cSldViewPr>
      <p:cViewPr>
        <p:scale>
          <a:sx n="60" d="100"/>
          <a:sy n="60" d="100"/>
        </p:scale>
        <p:origin x="-1572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2550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7B5018-4D05-423E-805C-DCE5216AC2E0}" type="datetimeFigureOut">
              <a:rPr lang="tr-TR" smtClean="0"/>
              <a:pPr/>
              <a:t>21.10.2013</a:t>
            </a:fld>
            <a:endParaRPr lang="tr-TR" dirty="0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 dirty="0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A0223A-C7E3-4A67-8C0A-A6EFB26C5E20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0223A-C7E3-4A67-8C0A-A6EFB26C5E20}" type="slidenum">
              <a:rPr lang="tr-TR" smtClean="0"/>
              <a:pPr/>
              <a:t>1</a:t>
            </a:fld>
            <a:endParaRPr lang="tr-TR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0223A-C7E3-4A67-8C0A-A6EFB26C5E20}" type="slidenum">
              <a:rPr lang="tr-TR" smtClean="0"/>
              <a:pPr/>
              <a:t>23</a:t>
            </a:fld>
            <a:endParaRPr lang="tr-TR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0223A-C7E3-4A67-8C0A-A6EFB26C5E20}" type="slidenum">
              <a:rPr lang="tr-TR" smtClean="0"/>
              <a:pPr/>
              <a:t>24</a:t>
            </a:fld>
            <a:endParaRPr lang="tr-TR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0223A-C7E3-4A67-8C0A-A6EFB26C5E20}" type="slidenum">
              <a:rPr lang="tr-TR" smtClean="0"/>
              <a:pPr/>
              <a:t>25</a:t>
            </a:fld>
            <a:endParaRPr lang="tr-TR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James Clark MCA UK</a:t>
            </a:r>
          </a:p>
          <a:p>
            <a:r>
              <a:rPr lang="tr-TR" dirty="0" smtClean="0"/>
              <a:t>Robert Townsend MCA UK</a:t>
            </a:r>
            <a:endParaRPr lang="en-GB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0223A-C7E3-4A67-8C0A-A6EFB26C5E20}" type="slidenum">
              <a:rPr lang="tr-TR" smtClean="0"/>
              <a:pPr/>
              <a:t>7</a:t>
            </a:fld>
            <a:endParaRPr lang="tr-TR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James Clark MCA UK</a:t>
            </a:r>
          </a:p>
          <a:p>
            <a:r>
              <a:rPr lang="tr-TR" dirty="0" smtClean="0"/>
              <a:t>Robert Townsend MCA UK</a:t>
            </a:r>
            <a:endParaRPr lang="en-GB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0223A-C7E3-4A67-8C0A-A6EFB26C5E20}" type="slidenum">
              <a:rPr lang="tr-TR" smtClean="0"/>
              <a:pPr/>
              <a:t>8</a:t>
            </a:fld>
            <a:endParaRPr lang="tr-TR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James Clark MCA UK</a:t>
            </a:r>
          </a:p>
          <a:p>
            <a:r>
              <a:rPr lang="tr-TR" dirty="0" smtClean="0"/>
              <a:t>Robert Townsend MCA UK</a:t>
            </a:r>
            <a:endParaRPr lang="en-GB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0223A-C7E3-4A67-8C0A-A6EFB26C5E20}" type="slidenum">
              <a:rPr lang="tr-TR" smtClean="0"/>
              <a:pPr/>
              <a:t>9</a:t>
            </a:fld>
            <a:endParaRPr lang="tr-TR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James Clark MCA UK</a:t>
            </a:r>
          </a:p>
          <a:p>
            <a:r>
              <a:rPr lang="tr-TR" dirty="0" smtClean="0"/>
              <a:t>Robert Townsend MCA UK</a:t>
            </a:r>
            <a:endParaRPr lang="en-GB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0223A-C7E3-4A67-8C0A-A6EFB26C5E20}" type="slidenum">
              <a:rPr lang="tr-TR" smtClean="0"/>
              <a:pPr/>
              <a:t>10</a:t>
            </a:fld>
            <a:endParaRPr lang="tr-TR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0223A-C7E3-4A67-8C0A-A6EFB26C5E20}" type="slidenum">
              <a:rPr lang="tr-TR" smtClean="0"/>
              <a:pPr/>
              <a:t>19</a:t>
            </a:fld>
            <a:endParaRPr lang="tr-TR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0223A-C7E3-4A67-8C0A-A6EFB26C5E20}" type="slidenum">
              <a:rPr lang="tr-TR" smtClean="0"/>
              <a:pPr/>
              <a:t>20</a:t>
            </a:fld>
            <a:endParaRPr lang="tr-TR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0223A-C7E3-4A67-8C0A-A6EFB26C5E20}" type="slidenum">
              <a:rPr lang="tr-TR" smtClean="0"/>
              <a:pPr/>
              <a:t>21</a:t>
            </a:fld>
            <a:endParaRPr lang="tr-TR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0223A-C7E3-4A67-8C0A-A6EFB26C5E20}" type="slidenum">
              <a:rPr lang="tr-TR" smtClean="0"/>
              <a:pPr/>
              <a:t>22</a:t>
            </a:fld>
            <a:endParaRPr lang="tr-TR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84916" y="1044652"/>
            <a:ext cx="8929687" cy="57245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100013" y="942975"/>
            <a:ext cx="8931275" cy="71438"/>
          </a:xfrm>
          <a:prstGeom prst="rect">
            <a:avLst/>
          </a:prstGeom>
          <a:gradFill flip="none" rotWithShape="1">
            <a:gsLst>
              <a:gs pos="0">
                <a:srgbClr val="FF9900">
                  <a:shade val="30000"/>
                  <a:satMod val="115000"/>
                </a:srgbClr>
              </a:gs>
              <a:gs pos="50000">
                <a:srgbClr val="FF9900">
                  <a:shade val="67500"/>
                  <a:satMod val="115000"/>
                </a:srgbClr>
              </a:gs>
              <a:gs pos="100000">
                <a:srgbClr val="FF9900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grpSp>
        <p:nvGrpSpPr>
          <p:cNvPr id="6" name="Group 6"/>
          <p:cNvGrpSpPr>
            <a:grpSpLocks/>
          </p:cNvGrpSpPr>
          <p:nvPr userDrawn="1"/>
        </p:nvGrpSpPr>
        <p:grpSpPr bwMode="auto">
          <a:xfrm>
            <a:off x="142875" y="0"/>
            <a:ext cx="9001125" cy="327025"/>
            <a:chOff x="142844" y="0"/>
            <a:chExt cx="9001156" cy="327670"/>
          </a:xfrm>
        </p:grpSpPr>
        <p:pic>
          <p:nvPicPr>
            <p:cNvPr id="7" name="Picture 2" descr="LOGO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2844" y="42948"/>
              <a:ext cx="252414" cy="25132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8" name="Title 1"/>
            <p:cNvSpPr txBox="1">
              <a:spLocks/>
            </p:cNvSpPr>
            <p:nvPr/>
          </p:nvSpPr>
          <p:spPr bwMode="auto">
            <a:xfrm>
              <a:off x="357158" y="0"/>
              <a:ext cx="8786842" cy="3276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fontAlgn="auto">
                <a:spcAft>
                  <a:spcPts val="0"/>
                </a:spcAft>
                <a:defRPr/>
              </a:pPr>
              <a:r>
                <a:rPr lang="tr-TR" sz="1200" b="1" i="1" dirty="0" smtClean="0">
                  <a:latin typeface="Arial" pitchFamily="34" charset="0"/>
                  <a:ea typeface="+mj-ea"/>
                  <a:cs typeface="Arial" pitchFamily="34" charset="0"/>
                </a:rPr>
                <a:t> </a:t>
              </a:r>
              <a:r>
                <a:rPr lang="tr-TR" sz="1300" b="1" i="1" dirty="0" smtClean="0">
                  <a:latin typeface="Arial" pitchFamily="34" charset="0"/>
                  <a:ea typeface="+mj-ea"/>
                  <a:cs typeface="Arial" pitchFamily="34" charset="0"/>
                </a:rPr>
                <a:t>Directorate</a:t>
              </a:r>
              <a:r>
                <a:rPr lang="tr-TR" sz="1300" b="1" i="1" baseline="0" dirty="0" smtClean="0">
                  <a:latin typeface="Arial" pitchFamily="34" charset="0"/>
                  <a:ea typeface="+mj-ea"/>
                  <a:cs typeface="Arial" pitchFamily="34" charset="0"/>
                </a:rPr>
                <a:t> General of </a:t>
              </a:r>
              <a:r>
                <a:rPr lang="tr-TR" sz="1300" b="1" i="1" baseline="0" dirty="0" err="1" smtClean="0">
                  <a:latin typeface="Arial" pitchFamily="34" charset="0"/>
                  <a:ea typeface="+mj-ea"/>
                  <a:cs typeface="Arial" pitchFamily="34" charset="0"/>
                </a:rPr>
                <a:t>Coastal</a:t>
              </a:r>
              <a:r>
                <a:rPr lang="tr-TR" sz="1300" b="1" i="1" baseline="0" dirty="0" smtClean="0">
                  <a:latin typeface="Arial" pitchFamily="34" charset="0"/>
                  <a:ea typeface="+mj-ea"/>
                  <a:cs typeface="Arial" pitchFamily="34" charset="0"/>
                </a:rPr>
                <a:t> </a:t>
              </a:r>
              <a:r>
                <a:rPr lang="tr-TR" sz="1300" b="1" i="1" baseline="0" dirty="0" err="1" smtClean="0">
                  <a:latin typeface="Arial" pitchFamily="34" charset="0"/>
                  <a:ea typeface="+mj-ea"/>
                  <a:cs typeface="Arial" pitchFamily="34" charset="0"/>
                </a:rPr>
                <a:t>Safety</a:t>
              </a:r>
              <a:endParaRPr lang="en-US" sz="1300" b="1" i="1" dirty="0">
                <a:latin typeface="Arial" pitchFamily="34" charset="0"/>
                <a:ea typeface="+mj-ea"/>
                <a:cs typeface="Arial" pitchFamily="34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800" y="357166"/>
            <a:ext cx="8931600" cy="571504"/>
          </a:xfrm>
          <a:gradFill flip="none" rotWithShape="1">
            <a:gsLst>
              <a:gs pos="0">
                <a:schemeClr val="bg1">
                  <a:lumMod val="85000"/>
                  <a:shade val="30000"/>
                  <a:satMod val="115000"/>
                </a:schemeClr>
              </a:gs>
              <a:gs pos="50000">
                <a:schemeClr val="bg1">
                  <a:lumMod val="85000"/>
                  <a:shade val="67500"/>
                  <a:satMod val="115000"/>
                </a:schemeClr>
              </a:gs>
              <a:gs pos="100000">
                <a:schemeClr val="bg1">
                  <a:lumMod val="85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B1E20-4EB7-4C08-B137-31A53598787A}" type="datetimeFigureOut">
              <a:rPr lang="en-US"/>
              <a:pPr>
                <a:defRPr/>
              </a:pPr>
              <a:t>10/21/2013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B25D7-42A1-47BF-A07C-8AC3E14CA66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D3A1B4-AD1D-45CC-8A6A-1D0EBD1C11DD}" type="datetimeFigureOut">
              <a:rPr lang="en-US"/>
              <a:pPr>
                <a:defRPr/>
              </a:pPr>
              <a:t>10/21/2013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89168-143F-4816-B122-13FE8F86A19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73CC79-56E0-409F-A4ED-D9D59AF7E52E}" type="datetimeFigureOut">
              <a:rPr lang="en-US"/>
              <a:pPr>
                <a:defRPr/>
              </a:pPr>
              <a:t>10/21/2013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ECD7A1-FCEE-455B-ADAD-3ED00C372FC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56577-5D75-44FC-BFF1-530F0AD46EDA}" type="datetimeFigureOut">
              <a:rPr lang="en-US"/>
              <a:pPr>
                <a:defRPr/>
              </a:pPr>
              <a:t>10/21/2013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C5F027-1715-4815-BC81-9F004AA1610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7A14AD0-9210-4C1F-920A-503E19E02ED0}" type="datetimeFigureOut">
              <a:rPr lang="en-US"/>
              <a:pPr>
                <a:defRPr/>
              </a:pPr>
              <a:t>10/21/2013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AACC9F1-AA76-46DF-B36B-76E65B5DCC4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17" r:id="rId2"/>
    <p:sldLayoutId id="2147483718" r:id="rId3"/>
    <p:sldLayoutId id="2147483719" r:id="rId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TextBox 3"/>
          <p:cNvSpPr txBox="1">
            <a:spLocks noChangeArrowheads="1"/>
          </p:cNvSpPr>
          <p:nvPr/>
        </p:nvSpPr>
        <p:spPr bwMode="auto">
          <a:xfrm>
            <a:off x="539552" y="1628800"/>
            <a:ext cx="8136903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endParaRPr lang="en-GB" sz="3200" b="1" dirty="0" smtClean="0">
              <a:cs typeface="Arial" charset="0"/>
            </a:endParaRPr>
          </a:p>
          <a:p>
            <a:pPr algn="ctr">
              <a:spcAft>
                <a:spcPts val="0"/>
              </a:spcAft>
            </a:pPr>
            <a:r>
              <a:rPr lang="en-GB" sz="3200" b="1" dirty="0" smtClean="0">
                <a:cs typeface="Arial" charset="0"/>
              </a:rPr>
              <a:t>37</a:t>
            </a:r>
            <a:r>
              <a:rPr lang="en-GB" sz="3200" b="1" baseline="30000" dirty="0" smtClean="0">
                <a:cs typeface="Arial" charset="0"/>
              </a:rPr>
              <a:t>th </a:t>
            </a:r>
            <a:r>
              <a:rPr lang="en-GB" sz="3200" b="1" dirty="0" smtClean="0">
                <a:cs typeface="Arial" charset="0"/>
              </a:rPr>
              <a:t>session of the IALA VTS Committee</a:t>
            </a:r>
          </a:p>
          <a:p>
            <a:pPr algn="ctr">
              <a:spcAft>
                <a:spcPts val="1000"/>
              </a:spcAft>
            </a:pPr>
            <a:r>
              <a:rPr lang="en-GB" sz="2000" b="1" dirty="0" smtClean="0">
                <a:cs typeface="Arial" charset="0"/>
              </a:rPr>
              <a:t>16 – 20 September 2013</a:t>
            </a:r>
            <a:endParaRPr lang="en-GB" sz="2000" dirty="0">
              <a:cs typeface="Arial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1979712" y="5758233"/>
            <a:ext cx="5214949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3200" b="1" dirty="0" smtClean="0">
                <a:cs typeface="Arial" charset="0"/>
              </a:rPr>
              <a:t>PAP2</a:t>
            </a:r>
            <a:r>
              <a:rPr lang="tr-TR" sz="3200" b="1" dirty="0" smtClean="0">
                <a:cs typeface="Arial" charset="0"/>
              </a:rPr>
              <a:t>6</a:t>
            </a:r>
            <a:endParaRPr lang="en-US" sz="3200" b="1" dirty="0" smtClean="0">
              <a:cs typeface="Arial" charset="0"/>
            </a:endParaRPr>
          </a:p>
          <a:p>
            <a:pPr algn="ctr">
              <a:spcAft>
                <a:spcPts val="1000"/>
              </a:spcAft>
            </a:pPr>
            <a:r>
              <a:rPr lang="tr-TR" sz="2000" b="1" dirty="0" smtClean="0">
                <a:cs typeface="Arial" charset="0"/>
              </a:rPr>
              <a:t>22</a:t>
            </a:r>
            <a:r>
              <a:rPr lang="en-US" sz="2000" b="1" dirty="0" smtClean="0">
                <a:cs typeface="Arial" charset="0"/>
              </a:rPr>
              <a:t> – </a:t>
            </a:r>
            <a:r>
              <a:rPr lang="tr-TR" sz="2000" b="1" dirty="0" smtClean="0">
                <a:cs typeface="Arial" charset="0"/>
              </a:rPr>
              <a:t>24</a:t>
            </a:r>
            <a:r>
              <a:rPr lang="en-US" sz="2000" b="1" dirty="0" smtClean="0">
                <a:cs typeface="Arial" charset="0"/>
              </a:rPr>
              <a:t> </a:t>
            </a:r>
            <a:r>
              <a:rPr lang="tr-TR" sz="2000" b="1" dirty="0" err="1" smtClean="0">
                <a:cs typeface="Arial" charset="0"/>
              </a:rPr>
              <a:t>October</a:t>
            </a:r>
            <a:r>
              <a:rPr lang="en-US" sz="2000" b="1" dirty="0" smtClean="0">
                <a:cs typeface="Arial" charset="0"/>
              </a:rPr>
              <a:t> 201</a:t>
            </a:r>
            <a:r>
              <a:rPr lang="tr-TR" sz="2000" b="1" dirty="0" smtClean="0">
                <a:cs typeface="Arial" charset="0"/>
              </a:rPr>
              <a:t>3</a:t>
            </a:r>
            <a:endParaRPr lang="en-US" sz="2000" b="1" dirty="0" smtClean="0">
              <a:cs typeface="Arial" charset="0"/>
            </a:endParaRP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928662" y="4714884"/>
            <a:ext cx="721523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2400" b="1" dirty="0" err="1" smtClean="0">
                <a:cs typeface="Arial" charset="0"/>
              </a:rPr>
              <a:t>Tuncay</a:t>
            </a:r>
            <a:r>
              <a:rPr lang="en-US" sz="2400" b="1" dirty="0" smtClean="0">
                <a:cs typeface="Arial" charset="0"/>
              </a:rPr>
              <a:t> Ç</a:t>
            </a:r>
            <a:r>
              <a:rPr lang="tr-TR" sz="2400" b="1" dirty="0" err="1" smtClean="0">
                <a:cs typeface="Arial" charset="0"/>
              </a:rPr>
              <a:t>ehreli</a:t>
            </a:r>
            <a:r>
              <a:rPr lang="tr-TR" sz="2400" b="1" dirty="0" smtClean="0">
                <a:cs typeface="Arial" charset="0"/>
              </a:rPr>
              <a:t> </a:t>
            </a:r>
          </a:p>
          <a:p>
            <a:pPr algn="ctr">
              <a:spcAft>
                <a:spcPts val="0"/>
              </a:spcAft>
            </a:pPr>
            <a:r>
              <a:rPr lang="tr-TR" sz="2400" b="1" dirty="0" err="1" smtClean="0">
                <a:cs typeface="Arial" charset="0"/>
              </a:rPr>
              <a:t>Chairman</a:t>
            </a:r>
            <a:r>
              <a:rPr lang="tr-TR" sz="2400" b="1" dirty="0" smtClean="0">
                <a:cs typeface="Arial" charset="0"/>
              </a:rPr>
              <a:t>, VTS </a:t>
            </a:r>
            <a:r>
              <a:rPr lang="tr-TR" sz="2400" b="1" dirty="0" err="1" smtClean="0">
                <a:cs typeface="Arial" charset="0"/>
              </a:rPr>
              <a:t>Ctee</a:t>
            </a:r>
            <a:r>
              <a:rPr lang="tr-TR" sz="2400" b="1" dirty="0" smtClean="0">
                <a:cs typeface="Arial" charset="0"/>
              </a:rPr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i="1" dirty="0" smtClean="0"/>
              <a:t> </a:t>
            </a:r>
            <a:r>
              <a:rPr lang="tr-TR" i="1" dirty="0" err="1" smtClean="0"/>
              <a:t>Leaving</a:t>
            </a:r>
            <a:r>
              <a:rPr lang="tr-TR" i="1" dirty="0" smtClean="0"/>
              <a:t> VTS </a:t>
            </a:r>
            <a:r>
              <a:rPr lang="tr-TR" i="1" dirty="0" err="1" smtClean="0"/>
              <a:t>Committee</a:t>
            </a:r>
            <a:endParaRPr lang="en-US" i="1" dirty="0">
              <a:cs typeface="Arial" pitchFamily="34" charset="0"/>
            </a:endParaRPr>
          </a:p>
        </p:txBody>
      </p:sp>
      <p:pic>
        <p:nvPicPr>
          <p:cNvPr id="2051" name="Picture 3" descr="H:\Photographs\Goodbye Bill and Terry\P10505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34491">
            <a:off x="5742691" y="1291985"/>
            <a:ext cx="2969733" cy="3959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2" name="Picture 4" descr="H:\Photographs\Goodbye Bill and Terry\P10505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50575">
            <a:off x="1943259" y="3417772"/>
            <a:ext cx="4139952" cy="31049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 descr="H:\Photographs\Goodbye Bill and Terry\P105053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336106">
            <a:off x="431444" y="1207993"/>
            <a:ext cx="3314523" cy="2485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i="1" dirty="0" smtClean="0"/>
              <a:t>  VTS37 </a:t>
            </a:r>
            <a:r>
              <a:rPr lang="tr-TR" i="1" dirty="0" err="1" smtClean="0"/>
              <a:t>outputs</a:t>
            </a:r>
            <a:endParaRPr lang="en-US" i="1" dirty="0"/>
          </a:p>
        </p:txBody>
      </p:sp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2" cstate="print"/>
          <a:srcRect l="26284" t="21654" r="26121" b="8829"/>
          <a:stretch>
            <a:fillRect/>
          </a:stretch>
        </p:blipFill>
        <p:spPr bwMode="auto">
          <a:xfrm>
            <a:off x="971600" y="1079915"/>
            <a:ext cx="7128792" cy="5617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i="1" dirty="0" smtClean="0"/>
              <a:t>  IALA WWA VTS </a:t>
            </a:r>
            <a:r>
              <a:rPr lang="tr-TR" i="1" dirty="0" err="1" smtClean="0"/>
              <a:t>Experts</a:t>
            </a:r>
            <a:endParaRPr lang="en-US" i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34586" t="26203" r="15052" b="18672"/>
          <a:stretch>
            <a:fillRect/>
          </a:stretch>
        </p:blipFill>
        <p:spPr bwMode="auto">
          <a:xfrm>
            <a:off x="251520" y="1268760"/>
            <a:ext cx="8568952" cy="5273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i="1" dirty="0" smtClean="0"/>
              <a:t>  </a:t>
            </a:r>
            <a:r>
              <a:rPr lang="tr-TR" i="1" dirty="0" err="1" smtClean="0"/>
              <a:t>Two</a:t>
            </a:r>
            <a:r>
              <a:rPr lang="tr-TR" i="1" dirty="0" smtClean="0"/>
              <a:t> </a:t>
            </a:r>
            <a:r>
              <a:rPr lang="tr-TR" i="1" dirty="0" err="1" smtClean="0"/>
              <a:t>important</a:t>
            </a:r>
            <a:r>
              <a:rPr lang="tr-TR" i="1" dirty="0" smtClean="0"/>
              <a:t> </a:t>
            </a:r>
            <a:r>
              <a:rPr lang="tr-TR" i="1" dirty="0" err="1" smtClean="0"/>
              <a:t>devlopments</a:t>
            </a:r>
            <a:r>
              <a:rPr lang="tr-TR" i="1" dirty="0" smtClean="0"/>
              <a:t> (1)</a:t>
            </a:r>
            <a:endParaRPr lang="en-US" i="1" dirty="0"/>
          </a:p>
        </p:txBody>
      </p:sp>
      <p:sp>
        <p:nvSpPr>
          <p:cNvPr id="5" name="4 Metin kutusu"/>
          <p:cNvSpPr txBox="1"/>
          <p:nvPr/>
        </p:nvSpPr>
        <p:spPr>
          <a:xfrm>
            <a:off x="683568" y="1196752"/>
            <a:ext cx="79928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tr-TR" sz="2200" dirty="0" smtClean="0"/>
              <a:t>IALA VTS </a:t>
            </a:r>
            <a:r>
              <a:rPr lang="tr-TR" sz="2200" dirty="0" err="1" smtClean="0"/>
              <a:t>Symposium</a:t>
            </a:r>
            <a:r>
              <a:rPr lang="tr-TR" sz="2200" dirty="0" smtClean="0"/>
              <a:t> 2016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tr-TR" sz="2200" dirty="0" smtClean="0"/>
              <a:t>8-12 </a:t>
            </a:r>
            <a:r>
              <a:rPr lang="tr-TR" sz="2200" dirty="0" err="1" smtClean="0"/>
              <a:t>August</a:t>
            </a:r>
            <a:r>
              <a:rPr lang="tr-TR" sz="2200" dirty="0" smtClean="0"/>
              <a:t> 2016, Kuala Lumpur </a:t>
            </a:r>
            <a:r>
              <a:rPr lang="tr-TR" sz="2200" dirty="0" err="1" smtClean="0"/>
              <a:t>Convention</a:t>
            </a:r>
            <a:r>
              <a:rPr lang="tr-TR" sz="2200" dirty="0" smtClean="0"/>
              <a:t> </a:t>
            </a:r>
            <a:r>
              <a:rPr lang="tr-TR" sz="2200" dirty="0" err="1" smtClean="0"/>
              <a:t>Centre</a:t>
            </a:r>
            <a:r>
              <a:rPr lang="tr-TR" sz="2200" dirty="0" smtClean="0"/>
              <a:t>, </a:t>
            </a:r>
            <a:r>
              <a:rPr lang="tr-TR" sz="2200" dirty="0" err="1" smtClean="0"/>
              <a:t>Malaysia</a:t>
            </a:r>
            <a:endParaRPr lang="tr-TR" sz="2200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tr-TR" sz="2000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tr-TR" sz="2000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tr-TR" sz="2000" dirty="0" smtClean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l="29605" t="28172" r="29722" b="10797"/>
          <a:stretch>
            <a:fillRect/>
          </a:stretch>
        </p:blipFill>
        <p:spPr bwMode="auto">
          <a:xfrm>
            <a:off x="1979712" y="2276872"/>
            <a:ext cx="5430332" cy="45811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i="1" dirty="0" smtClean="0"/>
              <a:t>  </a:t>
            </a:r>
            <a:r>
              <a:rPr lang="tr-TR" i="1" dirty="0" err="1" smtClean="0"/>
              <a:t>Two</a:t>
            </a:r>
            <a:r>
              <a:rPr lang="tr-TR" i="1" dirty="0" smtClean="0"/>
              <a:t> </a:t>
            </a:r>
            <a:r>
              <a:rPr lang="tr-TR" i="1" dirty="0" err="1" smtClean="0"/>
              <a:t>important</a:t>
            </a:r>
            <a:r>
              <a:rPr lang="tr-TR" i="1" dirty="0" smtClean="0"/>
              <a:t> </a:t>
            </a:r>
            <a:r>
              <a:rPr lang="tr-TR" i="1" dirty="0" err="1" smtClean="0"/>
              <a:t>devlopments</a:t>
            </a:r>
            <a:r>
              <a:rPr lang="tr-TR" i="1" dirty="0" smtClean="0"/>
              <a:t> (2)</a:t>
            </a:r>
            <a:endParaRPr lang="en-US" i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30712" t="18329" r="29722" b="13750"/>
          <a:stretch>
            <a:fillRect/>
          </a:stretch>
        </p:blipFill>
        <p:spPr bwMode="auto">
          <a:xfrm>
            <a:off x="1691680" y="1124744"/>
            <a:ext cx="5819551" cy="56166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i="1" dirty="0" smtClean="0"/>
              <a:t>  </a:t>
            </a:r>
            <a:r>
              <a:rPr lang="tr-TR" i="1" dirty="0" err="1" smtClean="0"/>
              <a:t>Portrayal</a:t>
            </a:r>
            <a:r>
              <a:rPr lang="tr-TR" i="1" dirty="0" smtClean="0"/>
              <a:t> Workshop</a:t>
            </a:r>
            <a:endParaRPr lang="en-US" i="1" dirty="0"/>
          </a:p>
        </p:txBody>
      </p:sp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683568" y="1124744"/>
            <a:ext cx="8064896" cy="5663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54013" indent="-354013">
              <a:spcAft>
                <a:spcPts val="1200"/>
              </a:spcAft>
              <a:buSzPct val="120000"/>
              <a:buFont typeface="Arial" pitchFamily="34" charset="0"/>
              <a:buChar char="•"/>
            </a:pPr>
            <a:r>
              <a:rPr lang="tr-TR" sz="2400" dirty="0" smtClean="0">
                <a:cs typeface="Arial" charset="0"/>
              </a:rPr>
              <a:t>IALA Workshop on </a:t>
            </a:r>
            <a:r>
              <a:rPr lang="en-US" sz="2400" dirty="0" smtClean="0">
                <a:cs typeface="Arial" charset="0"/>
              </a:rPr>
              <a:t>Portrayal of Data and Information at a VTS was held at Bremen</a:t>
            </a:r>
            <a:r>
              <a:rPr lang="tr-TR" sz="2400" dirty="0" smtClean="0">
                <a:cs typeface="Arial" charset="0"/>
              </a:rPr>
              <a:t> </a:t>
            </a:r>
            <a:r>
              <a:rPr lang="en-US" sz="2400" dirty="0" smtClean="0">
                <a:cs typeface="Arial" charset="0"/>
              </a:rPr>
              <a:t>University and Jacobs University, Germany between 6 and 9 May 2013</a:t>
            </a:r>
            <a:r>
              <a:rPr lang="tr-TR" sz="2400" dirty="0" smtClean="0">
                <a:cs typeface="Arial" charset="0"/>
              </a:rPr>
              <a:t>, </a:t>
            </a:r>
          </a:p>
          <a:p>
            <a:pPr marL="354013" indent="-354013">
              <a:spcAft>
                <a:spcPts val="1200"/>
              </a:spcAft>
              <a:buSzPct val="120000"/>
              <a:buFont typeface="Arial" pitchFamily="34" charset="0"/>
              <a:buChar char="•"/>
            </a:pPr>
            <a:r>
              <a:rPr lang="tr-TR" sz="2400" dirty="0" smtClean="0">
                <a:cs typeface="Arial" charset="0"/>
              </a:rPr>
              <a:t>25</a:t>
            </a:r>
            <a:r>
              <a:rPr lang="en-GB" sz="2400" dirty="0" smtClean="0">
                <a:cs typeface="Arial" charset="0"/>
              </a:rPr>
              <a:t> </a:t>
            </a:r>
            <a:r>
              <a:rPr lang="tr-TR" sz="2400" dirty="0" smtClean="0">
                <a:cs typeface="Arial" charset="0"/>
              </a:rPr>
              <a:t>p</a:t>
            </a:r>
            <a:r>
              <a:rPr lang="en-GB" sz="2400" dirty="0" err="1" smtClean="0">
                <a:cs typeface="Arial" charset="0"/>
              </a:rPr>
              <a:t>articipants</a:t>
            </a:r>
            <a:r>
              <a:rPr lang="en-GB" sz="2400" dirty="0" smtClean="0">
                <a:cs typeface="Arial" charset="0"/>
              </a:rPr>
              <a:t> from </a:t>
            </a:r>
            <a:r>
              <a:rPr lang="tr-TR" sz="2400" dirty="0" smtClean="0">
                <a:cs typeface="Arial" charset="0"/>
              </a:rPr>
              <a:t>10</a:t>
            </a:r>
            <a:r>
              <a:rPr lang="en-GB" sz="2400" dirty="0" smtClean="0">
                <a:cs typeface="Arial" charset="0"/>
              </a:rPr>
              <a:t> </a:t>
            </a:r>
            <a:r>
              <a:rPr lang="tr-TR" sz="2400" dirty="0" smtClean="0">
                <a:cs typeface="Arial" charset="0"/>
              </a:rPr>
              <a:t>c</a:t>
            </a:r>
            <a:r>
              <a:rPr lang="en-GB" sz="2400" dirty="0" err="1" smtClean="0">
                <a:cs typeface="Arial" charset="0"/>
              </a:rPr>
              <a:t>ountries</a:t>
            </a:r>
            <a:r>
              <a:rPr lang="tr-TR" sz="2400" dirty="0" smtClean="0">
                <a:cs typeface="Arial" charset="0"/>
              </a:rPr>
              <a:t> </a:t>
            </a:r>
            <a:r>
              <a:rPr lang="tr-TR" sz="2400" dirty="0" err="1" smtClean="0">
                <a:cs typeface="Arial" charset="0"/>
              </a:rPr>
              <a:t>and</a:t>
            </a:r>
            <a:r>
              <a:rPr lang="tr-TR" sz="2400" dirty="0" smtClean="0">
                <a:cs typeface="Arial" charset="0"/>
              </a:rPr>
              <a:t> </a:t>
            </a:r>
            <a:r>
              <a:rPr lang="tr-TR" sz="2400" dirty="0" err="1" smtClean="0">
                <a:cs typeface="Arial" charset="0"/>
              </a:rPr>
              <a:t>one</a:t>
            </a:r>
            <a:r>
              <a:rPr lang="tr-TR" sz="2400" dirty="0" smtClean="0">
                <a:cs typeface="Arial" charset="0"/>
              </a:rPr>
              <a:t> </a:t>
            </a:r>
            <a:r>
              <a:rPr lang="tr-TR" sz="2400" dirty="0" err="1" smtClean="0">
                <a:cs typeface="Arial" charset="0"/>
              </a:rPr>
              <a:t>sister</a:t>
            </a:r>
            <a:r>
              <a:rPr lang="tr-TR" sz="2400" dirty="0" smtClean="0">
                <a:cs typeface="Arial" charset="0"/>
              </a:rPr>
              <a:t> </a:t>
            </a:r>
            <a:r>
              <a:rPr lang="tr-TR" sz="2400" dirty="0" err="1" smtClean="0">
                <a:cs typeface="Arial" charset="0"/>
              </a:rPr>
              <a:t>organization</a:t>
            </a:r>
            <a:r>
              <a:rPr lang="tr-TR" sz="2400" dirty="0" smtClean="0">
                <a:cs typeface="Arial" charset="0"/>
              </a:rPr>
              <a:t>,</a:t>
            </a:r>
            <a:r>
              <a:rPr lang="en-GB" sz="2400" dirty="0" smtClean="0">
                <a:cs typeface="Arial" charset="0"/>
              </a:rPr>
              <a:t> </a:t>
            </a:r>
          </a:p>
          <a:p>
            <a:pPr marL="354013" indent="-354013">
              <a:spcAft>
                <a:spcPts val="1200"/>
              </a:spcAft>
              <a:buSzPct val="120000"/>
              <a:buFont typeface="Arial" pitchFamily="34" charset="0"/>
              <a:buChar char="•"/>
            </a:pPr>
            <a:r>
              <a:rPr lang="en-US" sz="2400" dirty="0" smtClean="0">
                <a:cs typeface="Arial" charset="0"/>
              </a:rPr>
              <a:t>An exhibition, consisting of tabletop displays and posters by three Industrial members</a:t>
            </a:r>
            <a:r>
              <a:rPr lang="tr-TR" sz="2400" dirty="0" smtClean="0">
                <a:cs typeface="Arial" charset="0"/>
              </a:rPr>
              <a:t>,</a:t>
            </a:r>
          </a:p>
          <a:p>
            <a:pPr marL="354013" indent="-354013">
              <a:spcAft>
                <a:spcPts val="1200"/>
              </a:spcAft>
              <a:buSzPct val="120000"/>
              <a:buFont typeface="Arial" pitchFamily="34" charset="0"/>
              <a:buChar char="•"/>
            </a:pPr>
            <a:r>
              <a:rPr lang="en-US" sz="2400" dirty="0" smtClean="0">
                <a:cs typeface="Arial" charset="0"/>
              </a:rPr>
              <a:t>SIGNALIS and </a:t>
            </a:r>
            <a:r>
              <a:rPr lang="en-US" sz="2400" dirty="0" err="1" smtClean="0">
                <a:cs typeface="Arial" charset="0"/>
              </a:rPr>
              <a:t>Schnoor</a:t>
            </a:r>
            <a:r>
              <a:rPr lang="en-US" sz="2400" dirty="0" smtClean="0">
                <a:cs typeface="Arial" charset="0"/>
              </a:rPr>
              <a:t> – INS GmbH &amp; KG</a:t>
            </a:r>
            <a:r>
              <a:rPr lang="tr-TR" sz="2400" dirty="0" smtClean="0">
                <a:cs typeface="Arial" charset="0"/>
              </a:rPr>
              <a:t> </a:t>
            </a:r>
            <a:r>
              <a:rPr lang="tr-TR" sz="2400" dirty="0" err="1" smtClean="0">
                <a:cs typeface="Arial" charset="0"/>
              </a:rPr>
              <a:t>were</a:t>
            </a:r>
            <a:r>
              <a:rPr lang="tr-TR" sz="2400" dirty="0" smtClean="0">
                <a:cs typeface="Arial" charset="0"/>
              </a:rPr>
              <a:t> </a:t>
            </a:r>
            <a:r>
              <a:rPr lang="tr-TR" sz="2400" dirty="0" err="1" smtClean="0">
                <a:cs typeface="Arial" charset="0"/>
              </a:rPr>
              <a:t>sponsors</a:t>
            </a:r>
            <a:r>
              <a:rPr lang="tr-TR" sz="2400" dirty="0" smtClean="0">
                <a:cs typeface="Arial" charset="0"/>
              </a:rPr>
              <a:t> of </a:t>
            </a:r>
            <a:r>
              <a:rPr lang="tr-TR" sz="2400" dirty="0" err="1" smtClean="0">
                <a:cs typeface="Arial" charset="0"/>
              </a:rPr>
              <a:t>the</a:t>
            </a:r>
            <a:r>
              <a:rPr lang="tr-TR" sz="2400" dirty="0" smtClean="0">
                <a:cs typeface="Arial" charset="0"/>
              </a:rPr>
              <a:t> Workshop,</a:t>
            </a:r>
          </a:p>
          <a:p>
            <a:pPr marL="354013" indent="-354013">
              <a:spcAft>
                <a:spcPts val="1200"/>
              </a:spcAft>
              <a:buSzPct val="120000"/>
              <a:buFont typeface="Arial" pitchFamily="34" charset="0"/>
              <a:buChar char="•"/>
            </a:pPr>
            <a:r>
              <a:rPr lang="tr-TR" sz="2400" dirty="0" smtClean="0">
                <a:cs typeface="Arial" charset="0"/>
              </a:rPr>
              <a:t>T</a:t>
            </a:r>
            <a:r>
              <a:rPr lang="en-US" sz="2400" dirty="0" err="1" smtClean="0">
                <a:cs typeface="Arial" charset="0"/>
              </a:rPr>
              <a:t>echnical</a:t>
            </a:r>
            <a:r>
              <a:rPr lang="en-US" sz="2400" dirty="0" smtClean="0">
                <a:cs typeface="Arial" charset="0"/>
              </a:rPr>
              <a:t> visits to Bremen MRCC, Bremen VTS and </a:t>
            </a:r>
            <a:r>
              <a:rPr lang="en-US" sz="2400" dirty="0" err="1" smtClean="0">
                <a:cs typeface="Arial" charset="0"/>
              </a:rPr>
              <a:t>Hochschule</a:t>
            </a:r>
            <a:r>
              <a:rPr lang="en-US" sz="2400" dirty="0" smtClean="0">
                <a:cs typeface="Arial" charset="0"/>
              </a:rPr>
              <a:t> Bremen’s Bridge</a:t>
            </a:r>
            <a:r>
              <a:rPr lang="tr-TR" sz="2400" dirty="0" smtClean="0">
                <a:cs typeface="Arial" charset="0"/>
              </a:rPr>
              <a:t> Simulator,</a:t>
            </a:r>
            <a:endParaRPr lang="en-US" sz="2400" dirty="0" smtClean="0">
              <a:cs typeface="Arial" charset="0"/>
            </a:endParaRPr>
          </a:p>
          <a:p>
            <a:pPr marL="354013" indent="-354013">
              <a:spcAft>
                <a:spcPts val="1200"/>
              </a:spcAft>
              <a:buSzPct val="120000"/>
              <a:buFont typeface="Arial" pitchFamily="34" charset="0"/>
              <a:buChar char="•"/>
            </a:pPr>
            <a:r>
              <a:rPr lang="en-US" sz="2400" dirty="0" smtClean="0">
                <a:cs typeface="Arial" charset="0"/>
              </a:rPr>
              <a:t>Workshop concluded with </a:t>
            </a:r>
            <a:r>
              <a:rPr lang="tr-TR" sz="2400" dirty="0" smtClean="0">
                <a:cs typeface="Arial" charset="0"/>
              </a:rPr>
              <a:t>14</a:t>
            </a:r>
            <a:r>
              <a:rPr lang="en-US" sz="2400" dirty="0" smtClean="0">
                <a:cs typeface="Arial" charset="0"/>
              </a:rPr>
              <a:t> portrayal and </a:t>
            </a:r>
            <a:r>
              <a:rPr lang="tr-TR" sz="2400" dirty="0" smtClean="0">
                <a:cs typeface="Arial" charset="0"/>
              </a:rPr>
              <a:t>8</a:t>
            </a:r>
            <a:r>
              <a:rPr lang="en-US" sz="2400" dirty="0" smtClean="0">
                <a:cs typeface="Arial" charset="0"/>
              </a:rPr>
              <a:t> non-portray</a:t>
            </a:r>
            <a:r>
              <a:rPr lang="tr-TR" sz="2400" dirty="0" smtClean="0">
                <a:cs typeface="Arial" charset="0"/>
              </a:rPr>
              <a:t>al</a:t>
            </a:r>
            <a:r>
              <a:rPr lang="en-US" sz="2400" dirty="0" smtClean="0">
                <a:cs typeface="Arial" charset="0"/>
              </a:rPr>
              <a:t> conclusions and seven principles</a:t>
            </a:r>
            <a:r>
              <a:rPr lang="tr-TR" sz="2400" dirty="0" smtClean="0">
                <a:cs typeface="Arial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i="1" dirty="0" smtClean="0"/>
              <a:t>  </a:t>
            </a:r>
            <a:r>
              <a:rPr lang="tr-TR" i="1" dirty="0" err="1" smtClean="0"/>
              <a:t>Portrayal</a:t>
            </a:r>
            <a:r>
              <a:rPr lang="tr-TR" i="1" dirty="0" smtClean="0"/>
              <a:t> Workshop – 07 May 2013, Bremen</a:t>
            </a:r>
            <a:endParaRPr lang="en-US" i="1" dirty="0"/>
          </a:p>
        </p:txBody>
      </p:sp>
      <p:pic>
        <p:nvPicPr>
          <p:cNvPr id="4098" name="Picture 2" descr="G:\VTS G\TC\TC Genel\IALA\IALA Bulletin\IALA Bulletin article 6\Portrayal Workshop in Breme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2472" y="1052736"/>
            <a:ext cx="8427256" cy="56181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i="1" dirty="0" smtClean="0"/>
              <a:t>  </a:t>
            </a:r>
            <a:r>
              <a:rPr lang="tr-TR" i="1" dirty="0" err="1" smtClean="0"/>
              <a:t>Simulation</a:t>
            </a:r>
            <a:r>
              <a:rPr lang="tr-TR" i="1" dirty="0" smtClean="0"/>
              <a:t> </a:t>
            </a:r>
            <a:r>
              <a:rPr lang="tr-TR" i="1" dirty="0" err="1" smtClean="0"/>
              <a:t>Seminar</a:t>
            </a:r>
            <a:endParaRPr lang="en-US" i="1" dirty="0"/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683568" y="1268760"/>
            <a:ext cx="7848872" cy="5293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54013" indent="-354013">
              <a:spcAft>
                <a:spcPts val="1200"/>
              </a:spcAft>
              <a:buSzPct val="120000"/>
              <a:buFont typeface="Arial" pitchFamily="34" charset="0"/>
              <a:buChar char="•"/>
            </a:pPr>
            <a:r>
              <a:rPr lang="tr-TR" sz="2400" dirty="0" smtClean="0">
                <a:cs typeface="Arial" charset="0"/>
              </a:rPr>
              <a:t>IALA </a:t>
            </a:r>
            <a:r>
              <a:rPr lang="tr-TR" sz="2400" dirty="0" err="1" smtClean="0">
                <a:cs typeface="Arial" charset="0"/>
              </a:rPr>
              <a:t>Seminar</a:t>
            </a:r>
            <a:r>
              <a:rPr lang="tr-TR" sz="2400" dirty="0" smtClean="0">
                <a:cs typeface="Arial" charset="0"/>
              </a:rPr>
              <a:t> on </a:t>
            </a:r>
            <a:r>
              <a:rPr lang="tr-TR" sz="2400" dirty="0" err="1" smtClean="0">
                <a:cs typeface="Arial" charset="0"/>
              </a:rPr>
              <a:t>Simulation</a:t>
            </a:r>
            <a:r>
              <a:rPr lang="tr-TR" sz="2400" dirty="0" smtClean="0">
                <a:cs typeface="Arial" charset="0"/>
              </a:rPr>
              <a:t> in VTS </a:t>
            </a:r>
            <a:r>
              <a:rPr lang="tr-TR" sz="2400" dirty="0" err="1" smtClean="0">
                <a:cs typeface="Arial" charset="0"/>
              </a:rPr>
              <a:t>Training</a:t>
            </a:r>
            <a:r>
              <a:rPr lang="tr-TR" sz="2400" dirty="0" smtClean="0">
                <a:cs typeface="Arial" charset="0"/>
              </a:rPr>
              <a:t> </a:t>
            </a:r>
            <a:r>
              <a:rPr lang="tr-TR" sz="2400" dirty="0" err="1" smtClean="0">
                <a:cs typeface="Arial" charset="0"/>
              </a:rPr>
              <a:t>was</a:t>
            </a:r>
            <a:r>
              <a:rPr lang="tr-TR" sz="2400" dirty="0" smtClean="0">
                <a:cs typeface="Arial" charset="0"/>
              </a:rPr>
              <a:t> </a:t>
            </a:r>
            <a:r>
              <a:rPr lang="tr-TR" sz="2400" dirty="0" err="1" smtClean="0">
                <a:cs typeface="Arial" charset="0"/>
              </a:rPr>
              <a:t>held</a:t>
            </a:r>
            <a:r>
              <a:rPr lang="en-US" sz="2400" dirty="0" smtClean="0">
                <a:cs typeface="Arial" charset="0"/>
              </a:rPr>
              <a:t> at MARIN and Hotel Hof van </a:t>
            </a:r>
            <a:r>
              <a:rPr lang="en-US" sz="2400" dirty="0" err="1" smtClean="0">
                <a:cs typeface="Arial" charset="0"/>
              </a:rPr>
              <a:t>Wageningen</a:t>
            </a:r>
            <a:r>
              <a:rPr lang="en-US" sz="2400" dirty="0" smtClean="0">
                <a:cs typeface="Arial" charset="0"/>
              </a:rPr>
              <a:t> in </a:t>
            </a:r>
            <a:r>
              <a:rPr lang="en-US" sz="2400" dirty="0" err="1" smtClean="0">
                <a:cs typeface="Arial" charset="0"/>
              </a:rPr>
              <a:t>Wageningen</a:t>
            </a:r>
            <a:r>
              <a:rPr lang="en-US" sz="2400" dirty="0" smtClean="0">
                <a:cs typeface="Arial" charset="0"/>
              </a:rPr>
              <a:t>, The Netherlands between 9th and 13th September 2013, just a week prior to VTS37</a:t>
            </a:r>
            <a:r>
              <a:rPr lang="tr-TR" sz="2400" dirty="0" smtClean="0">
                <a:cs typeface="Arial" charset="0"/>
              </a:rPr>
              <a:t>,</a:t>
            </a:r>
          </a:p>
          <a:p>
            <a:pPr marL="354013" indent="-354013">
              <a:spcAft>
                <a:spcPts val="1200"/>
              </a:spcAft>
              <a:buSzPct val="120000"/>
              <a:buFont typeface="Arial" pitchFamily="34" charset="0"/>
              <a:buChar char="•"/>
            </a:pPr>
            <a:r>
              <a:rPr lang="tr-TR" sz="2400" dirty="0" smtClean="0">
                <a:cs typeface="Arial" charset="0"/>
              </a:rPr>
              <a:t>50</a:t>
            </a:r>
            <a:r>
              <a:rPr lang="en-US" sz="2400" dirty="0" smtClean="0">
                <a:cs typeface="Arial" charset="0"/>
              </a:rPr>
              <a:t> delegates, representing </a:t>
            </a:r>
            <a:r>
              <a:rPr lang="tr-TR" sz="2400" dirty="0" smtClean="0">
                <a:cs typeface="Arial" charset="0"/>
              </a:rPr>
              <a:t>20</a:t>
            </a:r>
            <a:r>
              <a:rPr lang="en-US" sz="2400" dirty="0" smtClean="0">
                <a:cs typeface="Arial" charset="0"/>
              </a:rPr>
              <a:t> countries attended</a:t>
            </a:r>
            <a:r>
              <a:rPr lang="tr-TR" sz="2400" dirty="0" smtClean="0">
                <a:cs typeface="Arial" charset="0"/>
              </a:rPr>
              <a:t>,</a:t>
            </a:r>
          </a:p>
          <a:p>
            <a:pPr marL="354013" indent="-354013">
              <a:spcAft>
                <a:spcPts val="1200"/>
              </a:spcAft>
              <a:buSzPct val="120000"/>
              <a:buFont typeface="Arial" pitchFamily="34" charset="0"/>
              <a:buChar char="•"/>
            </a:pPr>
            <a:r>
              <a:rPr lang="en-US" sz="2400" dirty="0" smtClean="0">
                <a:cs typeface="Arial" charset="0"/>
              </a:rPr>
              <a:t>A Technical Tour was made on 11th September to the VTS Centre of the Port of Rotterdam</a:t>
            </a:r>
            <a:r>
              <a:rPr lang="tr-TR" sz="2400" dirty="0" smtClean="0">
                <a:cs typeface="Arial" charset="0"/>
              </a:rPr>
              <a:t>,</a:t>
            </a:r>
            <a:r>
              <a:rPr lang="en-US" sz="2400" dirty="0" smtClean="0">
                <a:cs typeface="Arial" charset="0"/>
              </a:rPr>
              <a:t> </a:t>
            </a:r>
            <a:endParaRPr lang="tr-TR" sz="2400" dirty="0" smtClean="0">
              <a:cs typeface="Arial" charset="0"/>
            </a:endParaRPr>
          </a:p>
          <a:p>
            <a:pPr marL="354013" indent="-354013">
              <a:spcAft>
                <a:spcPts val="1200"/>
              </a:spcAft>
              <a:buSzPct val="120000"/>
              <a:buFont typeface="Arial" pitchFamily="34" charset="0"/>
              <a:buChar char="•"/>
            </a:pPr>
            <a:r>
              <a:rPr lang="en-US" sz="2400" dirty="0" smtClean="0">
                <a:cs typeface="Arial" charset="0"/>
              </a:rPr>
              <a:t>The seminar was sponsored by MARIN, NNVO (the Dutch VTS Training Foundation Bureau) and the Port of Rotterdam</a:t>
            </a:r>
            <a:r>
              <a:rPr lang="tr-TR" sz="2400" dirty="0" smtClean="0">
                <a:cs typeface="Arial" charset="0"/>
              </a:rPr>
              <a:t>,</a:t>
            </a:r>
          </a:p>
          <a:p>
            <a:pPr marL="354013" indent="-354013">
              <a:spcAft>
                <a:spcPts val="1200"/>
              </a:spcAft>
              <a:buSzPct val="120000"/>
              <a:buFont typeface="Arial" pitchFamily="34" charset="0"/>
              <a:buChar char="•"/>
            </a:pPr>
            <a:r>
              <a:rPr lang="en-GB" sz="2400" dirty="0" smtClean="0"/>
              <a:t>It was an interactive event and concluded with </a:t>
            </a:r>
            <a:r>
              <a:rPr lang="tr-TR" sz="2400" dirty="0" smtClean="0"/>
              <a:t>10</a:t>
            </a:r>
            <a:r>
              <a:rPr lang="en-GB" sz="2400" dirty="0" smtClean="0"/>
              <a:t> recommendations</a:t>
            </a:r>
            <a:r>
              <a:rPr lang="tr-TR" sz="2400" dirty="0" smtClean="0"/>
              <a:t>.</a:t>
            </a:r>
            <a:endParaRPr lang="en-US" sz="2400" dirty="0" smtClean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i="1" dirty="0" smtClean="0"/>
              <a:t>  </a:t>
            </a:r>
            <a:r>
              <a:rPr lang="tr-TR" i="1" dirty="0" err="1" smtClean="0"/>
              <a:t>Simulation</a:t>
            </a:r>
            <a:r>
              <a:rPr lang="tr-TR" i="1" dirty="0" smtClean="0"/>
              <a:t> </a:t>
            </a:r>
            <a:r>
              <a:rPr lang="tr-TR" i="1" dirty="0" err="1" smtClean="0"/>
              <a:t>Seminar</a:t>
            </a:r>
            <a:r>
              <a:rPr lang="tr-TR" i="1" dirty="0" smtClean="0"/>
              <a:t> – 11 </a:t>
            </a:r>
            <a:r>
              <a:rPr lang="tr-TR" i="1" dirty="0" err="1" smtClean="0"/>
              <a:t>Sept</a:t>
            </a:r>
            <a:r>
              <a:rPr lang="tr-TR" i="1" dirty="0" smtClean="0"/>
              <a:t>.2013, </a:t>
            </a:r>
            <a:r>
              <a:rPr lang="tr-TR" i="1" dirty="0" err="1" smtClean="0"/>
              <a:t>Wageningen</a:t>
            </a:r>
            <a:endParaRPr lang="en-US" i="1" dirty="0"/>
          </a:p>
        </p:txBody>
      </p:sp>
      <p:pic>
        <p:nvPicPr>
          <p:cNvPr id="5122" name="Picture 2" descr="G:\VTS G\TC\TC Genel\IALA\IALA Bulletin\IALA Bulletin article 6\Simulation Seminar in Wageninge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073833"/>
            <a:ext cx="7849693" cy="56057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  </a:t>
            </a:r>
            <a:r>
              <a:rPr lang="tr-TR" i="1" dirty="0" smtClean="0"/>
              <a:t>2010 – 2014 VTS Committee work </a:t>
            </a:r>
            <a:r>
              <a:rPr lang="en-GB" i="1" dirty="0" smtClean="0"/>
              <a:t>programme</a:t>
            </a:r>
            <a:endParaRPr lang="en-GB" i="1" dirty="0"/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3" cstate="print"/>
          <a:srcRect l="23517" t="22266" r="23353" b="10797"/>
          <a:stretch>
            <a:fillRect/>
          </a:stretch>
        </p:blipFill>
        <p:spPr bwMode="auto">
          <a:xfrm>
            <a:off x="739810" y="1124744"/>
            <a:ext cx="7726035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i="1" dirty="0" smtClean="0"/>
              <a:t>  VTS37</a:t>
            </a:r>
            <a:endParaRPr lang="en-US" i="1" dirty="0"/>
          </a:p>
        </p:txBody>
      </p:sp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683568" y="1517878"/>
            <a:ext cx="7848872" cy="449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54013" indent="-354013">
              <a:spcAft>
                <a:spcPts val="1200"/>
              </a:spcAft>
              <a:buSzPct val="120000"/>
              <a:buFont typeface="Arial" pitchFamily="34" charset="0"/>
              <a:buChar char="•"/>
            </a:pPr>
            <a:r>
              <a:rPr lang="tr-TR" sz="2400" dirty="0" smtClean="0">
                <a:cs typeface="Arial" charset="0"/>
              </a:rPr>
              <a:t>VTS37 was h</a:t>
            </a:r>
            <a:r>
              <a:rPr lang="en-GB" sz="2400" dirty="0" smtClean="0">
                <a:cs typeface="Arial" charset="0"/>
              </a:rPr>
              <a:t>eld in </a:t>
            </a:r>
            <a:r>
              <a:rPr lang="tr-TR" sz="2400" dirty="0" smtClean="0">
                <a:cs typeface="Arial" charset="0"/>
              </a:rPr>
              <a:t>IALA HQ</a:t>
            </a:r>
            <a:r>
              <a:rPr lang="en-GB" sz="2400" dirty="0" smtClean="0">
                <a:cs typeface="Arial" charset="0"/>
              </a:rPr>
              <a:t>  (</a:t>
            </a:r>
            <a:r>
              <a:rPr lang="tr-TR" sz="2400" dirty="0" smtClean="0">
                <a:cs typeface="Arial" charset="0"/>
              </a:rPr>
              <a:t>16</a:t>
            </a:r>
            <a:r>
              <a:rPr lang="en-GB" sz="2400" dirty="0" smtClean="0">
                <a:cs typeface="Arial" charset="0"/>
              </a:rPr>
              <a:t>-</a:t>
            </a:r>
            <a:r>
              <a:rPr lang="tr-TR" sz="2400" dirty="0" smtClean="0">
                <a:cs typeface="Arial" charset="0"/>
              </a:rPr>
              <a:t>20</a:t>
            </a:r>
            <a:r>
              <a:rPr lang="en-GB" sz="2400" dirty="0" smtClean="0">
                <a:cs typeface="Arial" charset="0"/>
              </a:rPr>
              <a:t> </a:t>
            </a:r>
            <a:r>
              <a:rPr lang="tr-TR" sz="2400" dirty="0" err="1" smtClean="0">
                <a:cs typeface="Arial" charset="0"/>
              </a:rPr>
              <a:t>Sept</a:t>
            </a:r>
            <a:r>
              <a:rPr lang="tr-TR" sz="2400" dirty="0" smtClean="0">
                <a:cs typeface="Arial" charset="0"/>
              </a:rPr>
              <a:t>. </a:t>
            </a:r>
            <a:r>
              <a:rPr lang="en-GB" sz="2400" dirty="0" smtClean="0">
                <a:cs typeface="Arial" charset="0"/>
              </a:rPr>
              <a:t>201</a:t>
            </a:r>
            <a:r>
              <a:rPr lang="tr-TR" sz="2400" dirty="0" smtClean="0">
                <a:cs typeface="Arial" charset="0"/>
              </a:rPr>
              <a:t>3</a:t>
            </a:r>
            <a:r>
              <a:rPr lang="en-GB" sz="2400" dirty="0" smtClean="0">
                <a:cs typeface="Arial" charset="0"/>
              </a:rPr>
              <a:t>),</a:t>
            </a:r>
          </a:p>
          <a:p>
            <a:pPr marL="354013" indent="-354013">
              <a:spcAft>
                <a:spcPts val="1200"/>
              </a:spcAft>
              <a:buSzPct val="120000"/>
              <a:buFont typeface="Arial" pitchFamily="34" charset="0"/>
              <a:buChar char="•"/>
            </a:pPr>
            <a:r>
              <a:rPr lang="tr-TR" sz="2400" dirty="0" smtClean="0">
                <a:cs typeface="Arial" charset="0"/>
              </a:rPr>
              <a:t>74</a:t>
            </a:r>
            <a:r>
              <a:rPr lang="en-GB" sz="2400" dirty="0" smtClean="0">
                <a:cs typeface="Arial" charset="0"/>
              </a:rPr>
              <a:t> </a:t>
            </a:r>
            <a:r>
              <a:rPr lang="tr-TR" sz="2400" dirty="0" smtClean="0">
                <a:cs typeface="Arial" charset="0"/>
              </a:rPr>
              <a:t>p</a:t>
            </a:r>
            <a:r>
              <a:rPr lang="en-GB" sz="2400" dirty="0" err="1" smtClean="0">
                <a:cs typeface="Arial" charset="0"/>
              </a:rPr>
              <a:t>articipants</a:t>
            </a:r>
            <a:r>
              <a:rPr lang="en-GB" sz="2400" dirty="0" smtClean="0">
                <a:cs typeface="Arial" charset="0"/>
              </a:rPr>
              <a:t> from 2</a:t>
            </a:r>
            <a:r>
              <a:rPr lang="tr-TR" sz="2400" dirty="0" smtClean="0">
                <a:cs typeface="Arial" charset="0"/>
              </a:rPr>
              <a:t>4</a:t>
            </a:r>
            <a:r>
              <a:rPr lang="en-GB" sz="2400" dirty="0" smtClean="0">
                <a:cs typeface="Arial" charset="0"/>
              </a:rPr>
              <a:t> </a:t>
            </a:r>
            <a:r>
              <a:rPr lang="tr-TR" sz="2400" dirty="0" smtClean="0">
                <a:cs typeface="Arial" charset="0"/>
              </a:rPr>
              <a:t>c</a:t>
            </a:r>
            <a:r>
              <a:rPr lang="en-GB" sz="2400" dirty="0" err="1" smtClean="0">
                <a:cs typeface="Arial" charset="0"/>
              </a:rPr>
              <a:t>ountries</a:t>
            </a:r>
            <a:r>
              <a:rPr lang="en-GB" sz="2400" dirty="0" smtClean="0">
                <a:cs typeface="Arial" charset="0"/>
              </a:rPr>
              <a:t>; </a:t>
            </a:r>
            <a:r>
              <a:rPr lang="tr-TR" sz="2400" dirty="0" smtClean="0">
                <a:cs typeface="Arial" charset="0"/>
              </a:rPr>
              <a:t>11</a:t>
            </a:r>
            <a:r>
              <a:rPr lang="en-GB" sz="2400" dirty="0" smtClean="0">
                <a:cs typeface="Arial" charset="0"/>
              </a:rPr>
              <a:t> for the first time</a:t>
            </a:r>
            <a:r>
              <a:rPr lang="tr-TR" sz="2400" dirty="0" smtClean="0">
                <a:cs typeface="Arial" charset="0"/>
              </a:rPr>
              <a:t> </a:t>
            </a:r>
            <a:r>
              <a:rPr lang="tr-TR" sz="2400" dirty="0" err="1" smtClean="0">
                <a:cs typeface="Arial" charset="0"/>
              </a:rPr>
              <a:t>and</a:t>
            </a:r>
            <a:r>
              <a:rPr lang="tr-TR" sz="2400" dirty="0" smtClean="0">
                <a:cs typeface="Arial" charset="0"/>
              </a:rPr>
              <a:t> </a:t>
            </a:r>
            <a:r>
              <a:rPr lang="tr-TR" sz="2400" dirty="0" err="1" smtClean="0">
                <a:cs typeface="Arial" charset="0"/>
              </a:rPr>
              <a:t>two</a:t>
            </a:r>
            <a:r>
              <a:rPr lang="tr-TR" sz="2400" dirty="0" smtClean="0">
                <a:cs typeface="Arial" charset="0"/>
              </a:rPr>
              <a:t> </a:t>
            </a:r>
            <a:r>
              <a:rPr lang="tr-TR" sz="2400" dirty="0" err="1" smtClean="0">
                <a:cs typeface="Arial" charset="0"/>
              </a:rPr>
              <a:t>observers</a:t>
            </a:r>
            <a:r>
              <a:rPr lang="tr-TR" sz="2400" dirty="0" smtClean="0">
                <a:cs typeface="Arial" charset="0"/>
              </a:rPr>
              <a:t>,</a:t>
            </a:r>
            <a:r>
              <a:rPr lang="en-GB" sz="2400" dirty="0" smtClean="0">
                <a:cs typeface="Arial" charset="0"/>
              </a:rPr>
              <a:t> </a:t>
            </a:r>
          </a:p>
          <a:p>
            <a:pPr marL="354013" indent="-354013">
              <a:spcAft>
                <a:spcPts val="1200"/>
              </a:spcAft>
              <a:buSzPct val="120000"/>
              <a:buFont typeface="Arial" pitchFamily="34" charset="0"/>
              <a:buChar char="•"/>
            </a:pPr>
            <a:r>
              <a:rPr lang="en-GB" sz="2400" dirty="0" smtClean="0">
                <a:cs typeface="Arial" charset="0"/>
              </a:rPr>
              <a:t>3 WG was created,</a:t>
            </a:r>
            <a:endParaRPr lang="tr-TR" sz="2400" dirty="0" smtClean="0">
              <a:cs typeface="Arial" charset="0"/>
            </a:endParaRPr>
          </a:p>
          <a:p>
            <a:pPr marL="354013" indent="-354013">
              <a:spcAft>
                <a:spcPts val="1200"/>
              </a:spcAft>
              <a:buSzPct val="120000"/>
              <a:buFont typeface="Arial" pitchFamily="34" charset="0"/>
              <a:buChar char="•"/>
            </a:pPr>
            <a:r>
              <a:rPr lang="tr-TR" sz="2400" dirty="0" smtClean="0">
                <a:cs typeface="Arial" charset="0"/>
              </a:rPr>
              <a:t>1 break-out WG </a:t>
            </a:r>
            <a:r>
              <a:rPr lang="tr-TR" sz="2400" dirty="0" err="1" smtClean="0">
                <a:cs typeface="Arial" charset="0"/>
              </a:rPr>
              <a:t>created</a:t>
            </a:r>
            <a:r>
              <a:rPr lang="tr-TR" sz="2400" dirty="0" smtClean="0">
                <a:cs typeface="Arial" charset="0"/>
              </a:rPr>
              <a:t> for a </a:t>
            </a:r>
            <a:r>
              <a:rPr lang="tr-TR" sz="2400" dirty="0" err="1" smtClean="0">
                <a:cs typeface="Arial" charset="0"/>
              </a:rPr>
              <a:t>specitic</a:t>
            </a:r>
            <a:r>
              <a:rPr lang="tr-TR" sz="2400" dirty="0" smtClean="0">
                <a:cs typeface="Arial" charset="0"/>
              </a:rPr>
              <a:t> </a:t>
            </a:r>
            <a:r>
              <a:rPr lang="tr-TR" sz="2400" dirty="0" err="1" smtClean="0">
                <a:cs typeface="Arial" charset="0"/>
              </a:rPr>
              <a:t>task</a:t>
            </a:r>
            <a:r>
              <a:rPr lang="tr-TR" sz="2400" dirty="0" smtClean="0">
                <a:cs typeface="Arial" charset="0"/>
              </a:rPr>
              <a:t>,</a:t>
            </a:r>
            <a:endParaRPr lang="en-GB" sz="2400" dirty="0" smtClean="0">
              <a:cs typeface="Arial" charset="0"/>
            </a:endParaRPr>
          </a:p>
          <a:p>
            <a:pPr marL="354013" indent="-354013">
              <a:spcAft>
                <a:spcPts val="1200"/>
              </a:spcAft>
              <a:buSzPct val="120000"/>
              <a:buFont typeface="Arial" pitchFamily="34" charset="0"/>
              <a:buChar char="•"/>
            </a:pPr>
            <a:r>
              <a:rPr lang="tr-TR" sz="2400" dirty="0" smtClean="0">
                <a:cs typeface="Arial" charset="0"/>
              </a:rPr>
              <a:t>44</a:t>
            </a:r>
            <a:r>
              <a:rPr lang="en-GB" sz="2400" dirty="0" smtClean="0">
                <a:cs typeface="Arial" charset="0"/>
              </a:rPr>
              <a:t> input papers,</a:t>
            </a:r>
          </a:p>
          <a:p>
            <a:pPr marL="354013" indent="-354013">
              <a:spcAft>
                <a:spcPts val="1200"/>
              </a:spcAft>
              <a:buSzPct val="120000"/>
              <a:buFont typeface="Arial" pitchFamily="34" charset="0"/>
              <a:buChar char="•"/>
            </a:pPr>
            <a:r>
              <a:rPr lang="tr-TR" sz="2400" dirty="0" smtClean="0">
                <a:cs typeface="Arial" charset="0"/>
              </a:rPr>
              <a:t>16</a:t>
            </a:r>
            <a:r>
              <a:rPr lang="en-GB" sz="2400" dirty="0" smtClean="0">
                <a:cs typeface="Arial" charset="0"/>
              </a:rPr>
              <a:t> output papers</a:t>
            </a:r>
            <a:r>
              <a:rPr lang="tr-TR" sz="2400" dirty="0" smtClean="0">
                <a:cs typeface="Arial" charset="0"/>
              </a:rPr>
              <a:t>,</a:t>
            </a:r>
            <a:endParaRPr lang="en-GB" sz="2400" dirty="0" smtClean="0">
              <a:cs typeface="Arial" charset="0"/>
            </a:endParaRPr>
          </a:p>
          <a:p>
            <a:pPr marL="354013" indent="-354013">
              <a:spcAft>
                <a:spcPts val="1200"/>
              </a:spcAft>
              <a:buSzPct val="120000"/>
              <a:buFont typeface="Arial" pitchFamily="34" charset="0"/>
              <a:buChar char="•"/>
            </a:pPr>
            <a:r>
              <a:rPr lang="tr-TR" sz="2400" dirty="0" smtClean="0">
                <a:cs typeface="Arial" charset="0"/>
              </a:rPr>
              <a:t>2</a:t>
            </a:r>
            <a:r>
              <a:rPr lang="en-GB" sz="2400" dirty="0" smtClean="0">
                <a:cs typeface="Arial" charset="0"/>
              </a:rPr>
              <a:t> presentation</a:t>
            </a:r>
            <a:r>
              <a:rPr lang="tr-TR" sz="2400" dirty="0" smtClean="0">
                <a:cs typeface="Arial" charset="0"/>
              </a:rPr>
              <a:t>s; TNO on </a:t>
            </a:r>
            <a:r>
              <a:rPr lang="tr-TR" sz="2400" dirty="0" err="1" smtClean="0">
                <a:cs typeface="Arial" charset="0"/>
              </a:rPr>
              <a:t>Carpet</a:t>
            </a:r>
            <a:r>
              <a:rPr lang="tr-TR" sz="2400" dirty="0" smtClean="0">
                <a:cs typeface="Arial" charset="0"/>
              </a:rPr>
              <a:t> </a:t>
            </a:r>
            <a:r>
              <a:rPr lang="tr-TR" sz="2400" dirty="0" err="1" smtClean="0">
                <a:cs typeface="Arial" charset="0"/>
              </a:rPr>
              <a:t>and</a:t>
            </a:r>
            <a:r>
              <a:rPr lang="tr-TR" sz="2400" dirty="0" smtClean="0">
                <a:cs typeface="Arial" charset="0"/>
              </a:rPr>
              <a:t> IALA WWA,</a:t>
            </a:r>
          </a:p>
          <a:p>
            <a:pPr marL="354013" indent="-354013">
              <a:spcAft>
                <a:spcPts val="1200"/>
              </a:spcAft>
              <a:buSzPct val="120000"/>
              <a:buFont typeface="Arial" pitchFamily="34" charset="0"/>
              <a:buChar char="•"/>
            </a:pPr>
            <a:r>
              <a:rPr lang="tr-TR" sz="2400" dirty="0" smtClean="0">
                <a:cs typeface="Arial" charset="0"/>
              </a:rPr>
              <a:t>3 VTS experts </a:t>
            </a:r>
            <a:r>
              <a:rPr lang="tr-TR" sz="2400" dirty="0" err="1" smtClean="0">
                <a:cs typeface="Arial" charset="0"/>
              </a:rPr>
              <a:t>were</a:t>
            </a:r>
            <a:r>
              <a:rPr lang="tr-TR" sz="2400" dirty="0" smtClean="0">
                <a:cs typeface="Arial" charset="0"/>
              </a:rPr>
              <a:t> </a:t>
            </a:r>
            <a:r>
              <a:rPr lang="tr-TR" sz="2400" dirty="0" err="1" smtClean="0">
                <a:cs typeface="Arial" charset="0"/>
              </a:rPr>
              <a:t>endorsed</a:t>
            </a:r>
            <a:r>
              <a:rPr lang="tr-TR" sz="2400" dirty="0" smtClean="0">
                <a:cs typeface="Arial" charset="0"/>
              </a:rPr>
              <a:t> </a:t>
            </a:r>
            <a:r>
              <a:rPr lang="tr-TR" sz="2400" dirty="0" err="1" smtClean="0">
                <a:cs typeface="Arial" charset="0"/>
              </a:rPr>
              <a:t>for</a:t>
            </a:r>
            <a:r>
              <a:rPr lang="tr-TR" sz="2400" dirty="0" smtClean="0">
                <a:cs typeface="Arial" charset="0"/>
              </a:rPr>
              <a:t> WWA.</a:t>
            </a:r>
            <a:endParaRPr lang="tr-TR" sz="2800" dirty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  </a:t>
            </a:r>
            <a:r>
              <a:rPr lang="tr-TR" i="1" dirty="0" smtClean="0"/>
              <a:t>2010 – 2014 VTS Committee work </a:t>
            </a:r>
            <a:r>
              <a:rPr lang="en-GB" i="1" dirty="0" smtClean="0"/>
              <a:t>programme</a:t>
            </a:r>
            <a:endParaRPr lang="en-GB" i="1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print"/>
          <a:srcRect l="23517" t="23250" r="23353" b="12766"/>
          <a:stretch>
            <a:fillRect/>
          </a:stretch>
        </p:blipFill>
        <p:spPr bwMode="auto">
          <a:xfrm>
            <a:off x="580028" y="1196752"/>
            <a:ext cx="7976271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  </a:t>
            </a:r>
            <a:r>
              <a:rPr lang="tr-TR" i="1" dirty="0" smtClean="0"/>
              <a:t>2010 – 2014 VTS Committee work </a:t>
            </a:r>
            <a:r>
              <a:rPr lang="en-GB" i="1" dirty="0" smtClean="0"/>
              <a:t>programme</a:t>
            </a:r>
            <a:endParaRPr lang="en-GB" i="1" dirty="0"/>
          </a:p>
        </p:txBody>
      </p:sp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3" cstate="print"/>
          <a:srcRect l="23435" t="22438" r="22882" b="21900"/>
          <a:stretch>
            <a:fillRect/>
          </a:stretch>
        </p:blipFill>
        <p:spPr bwMode="auto">
          <a:xfrm>
            <a:off x="267286" y="1269783"/>
            <a:ext cx="8590531" cy="5008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  </a:t>
            </a:r>
            <a:r>
              <a:rPr lang="tr-TR" i="1" dirty="0" smtClean="0"/>
              <a:t>2010 – 2014 VTS Committee work </a:t>
            </a:r>
            <a:r>
              <a:rPr lang="en-GB" i="1" dirty="0" smtClean="0"/>
              <a:t>programme</a:t>
            </a:r>
            <a:endParaRPr lang="en-GB" i="1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 cstate="print"/>
          <a:srcRect l="23517" t="22266" r="23353" b="24579"/>
          <a:stretch>
            <a:fillRect/>
          </a:stretch>
        </p:blipFill>
        <p:spPr bwMode="auto">
          <a:xfrm>
            <a:off x="251520" y="1268760"/>
            <a:ext cx="8576953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  </a:t>
            </a:r>
            <a:r>
              <a:rPr lang="tr-TR" i="1" dirty="0" smtClean="0"/>
              <a:t>2010 – 2014 VTS Committee work </a:t>
            </a:r>
            <a:r>
              <a:rPr lang="en-GB" i="1" dirty="0" smtClean="0"/>
              <a:t>programme</a:t>
            </a:r>
            <a:endParaRPr lang="en-GB" i="1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 cstate="print"/>
          <a:srcRect l="23517" t="22266" r="23353" b="13751"/>
          <a:stretch>
            <a:fillRect/>
          </a:stretch>
        </p:blipFill>
        <p:spPr bwMode="auto">
          <a:xfrm>
            <a:off x="580028" y="1124743"/>
            <a:ext cx="8064896" cy="5460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  </a:t>
            </a:r>
            <a:r>
              <a:rPr lang="tr-TR" i="1" dirty="0" smtClean="0"/>
              <a:t>2010 – 2014 VTS Committee work </a:t>
            </a:r>
            <a:r>
              <a:rPr lang="en-GB" i="1" dirty="0" smtClean="0"/>
              <a:t>programme</a:t>
            </a:r>
            <a:endParaRPr lang="en-GB" i="1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 cstate="print"/>
          <a:srcRect l="23517" t="23251" r="23353" b="8829"/>
          <a:stretch>
            <a:fillRect/>
          </a:stretch>
        </p:blipFill>
        <p:spPr bwMode="auto">
          <a:xfrm>
            <a:off x="780286" y="1162998"/>
            <a:ext cx="7560840" cy="5434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  </a:t>
            </a:r>
            <a:r>
              <a:rPr lang="tr-TR" i="1" dirty="0" smtClean="0"/>
              <a:t>2010 – 2014 VTS Committee work </a:t>
            </a:r>
            <a:r>
              <a:rPr lang="en-GB" i="1" dirty="0" smtClean="0"/>
              <a:t>programme</a:t>
            </a:r>
            <a:endParaRPr lang="en-GB" i="1" dirty="0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 cstate="print"/>
          <a:srcRect l="23517" t="35063" r="23353" b="37375"/>
          <a:stretch>
            <a:fillRect/>
          </a:stretch>
        </p:blipFill>
        <p:spPr bwMode="auto">
          <a:xfrm>
            <a:off x="235754" y="1844824"/>
            <a:ext cx="8640960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  </a:t>
            </a:r>
            <a:r>
              <a:rPr lang="en-GB" i="1" dirty="0" smtClean="0"/>
              <a:t>Monitoring items</a:t>
            </a:r>
            <a:endParaRPr lang="en-GB" i="1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 l="19531" t="34062" r="18945" b="28437"/>
          <a:stretch>
            <a:fillRect/>
          </a:stretch>
        </p:blipFill>
        <p:spPr bwMode="auto">
          <a:xfrm>
            <a:off x="142844" y="1785926"/>
            <a:ext cx="8813663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i="1" dirty="0" smtClean="0"/>
              <a:t> </a:t>
            </a:r>
            <a:r>
              <a:rPr lang="tr-TR" i="1" dirty="0" smtClean="0"/>
              <a:t> IALA </a:t>
            </a:r>
            <a:r>
              <a:rPr lang="tr-TR" i="1" dirty="0" err="1" smtClean="0"/>
              <a:t>Dictionary</a:t>
            </a:r>
            <a:endParaRPr lang="en-GB" i="1" dirty="0"/>
          </a:p>
        </p:txBody>
      </p:sp>
      <p:sp>
        <p:nvSpPr>
          <p:cNvPr id="5" name="4 Dikdörtgen"/>
          <p:cNvSpPr/>
          <p:nvPr/>
        </p:nvSpPr>
        <p:spPr>
          <a:xfrm>
            <a:off x="683568" y="1831464"/>
            <a:ext cx="813690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err="1" smtClean="0"/>
              <a:t>According</a:t>
            </a:r>
            <a:r>
              <a:rPr lang="tr-TR" sz="2400" dirty="0" smtClean="0"/>
              <a:t> </a:t>
            </a:r>
            <a:r>
              <a:rPr lang="tr-TR" sz="2400" dirty="0" err="1" smtClean="0"/>
              <a:t>to</a:t>
            </a:r>
            <a:r>
              <a:rPr lang="tr-TR" sz="2400" dirty="0" smtClean="0"/>
              <a:t> a </a:t>
            </a:r>
            <a:r>
              <a:rPr lang="en-GB" sz="2400" dirty="0" smtClean="0"/>
              <a:t>short </a:t>
            </a:r>
            <a:r>
              <a:rPr lang="en-GB" sz="2400" dirty="0" smtClean="0"/>
              <a:t>survey in the opening </a:t>
            </a:r>
            <a:r>
              <a:rPr lang="en-GB" sz="2400" dirty="0" smtClean="0"/>
              <a:t>plenary</a:t>
            </a:r>
            <a:r>
              <a:rPr lang="tr-TR" sz="2400" dirty="0" smtClean="0"/>
              <a:t>;</a:t>
            </a:r>
            <a:r>
              <a:rPr lang="en-GB" sz="2400" dirty="0" smtClean="0"/>
              <a:t> </a:t>
            </a:r>
            <a:endParaRPr lang="tr-TR" sz="2400" dirty="0" smtClean="0"/>
          </a:p>
          <a:p>
            <a:endParaRPr lang="tr-TR" sz="2400" dirty="0" smtClean="0"/>
          </a:p>
          <a:p>
            <a:r>
              <a:rPr lang="en-GB" sz="2400" dirty="0" smtClean="0"/>
              <a:t>only </a:t>
            </a:r>
            <a:r>
              <a:rPr lang="en-GB" sz="2400" dirty="0" smtClean="0"/>
              <a:t>about 60% of Members knew of the </a:t>
            </a:r>
            <a:r>
              <a:rPr lang="en-GB" sz="2400" dirty="0" smtClean="0"/>
              <a:t>Dictionary’s </a:t>
            </a:r>
            <a:r>
              <a:rPr lang="en-GB" sz="2400" dirty="0" smtClean="0"/>
              <a:t>existence, </a:t>
            </a:r>
            <a:endParaRPr lang="tr-TR" sz="2400" dirty="0" smtClean="0"/>
          </a:p>
          <a:p>
            <a:endParaRPr lang="tr-TR" sz="2400" dirty="0" smtClean="0"/>
          </a:p>
          <a:p>
            <a:r>
              <a:rPr lang="en-GB" sz="2400" dirty="0" smtClean="0"/>
              <a:t>less </a:t>
            </a:r>
            <a:r>
              <a:rPr lang="en-GB" sz="2400" dirty="0" smtClean="0"/>
              <a:t>than 10% referred to it and almost no one uses it regularly</a:t>
            </a:r>
            <a:r>
              <a:rPr lang="en-GB" sz="2400" dirty="0" smtClean="0"/>
              <a:t>.</a:t>
            </a:r>
            <a:endParaRPr lang="tr-TR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sz="2400" b="1" dirty="0" smtClean="0">
                <a:latin typeface="Arial" pitchFamily="34" charset="0"/>
                <a:cs typeface="Arial" pitchFamily="34" charset="0"/>
              </a:rPr>
              <a:t>   </a:t>
            </a:r>
            <a:endParaRPr lang="en-GB" sz="24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1259632" y="2714620"/>
            <a:ext cx="64087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b="1" i="1" dirty="0" smtClean="0"/>
              <a:t>Thank you…</a:t>
            </a:r>
          </a:p>
          <a:p>
            <a:pPr algn="ctr"/>
            <a:endParaRPr lang="en-GB" sz="6000" b="1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  </a:t>
            </a:r>
            <a:r>
              <a:rPr lang="tr-TR" i="1" dirty="0" smtClean="0"/>
              <a:t>VTS </a:t>
            </a:r>
            <a:r>
              <a:rPr lang="tr-TR" i="1" dirty="0" err="1" smtClean="0"/>
              <a:t>Committee</a:t>
            </a:r>
            <a:r>
              <a:rPr lang="tr-TR" i="1" dirty="0" smtClean="0"/>
              <a:t> 2014-18 </a:t>
            </a:r>
            <a:r>
              <a:rPr lang="tr-TR" i="1" dirty="0" err="1" smtClean="0"/>
              <a:t>work</a:t>
            </a:r>
            <a:r>
              <a:rPr lang="tr-TR" i="1" dirty="0" smtClean="0"/>
              <a:t> </a:t>
            </a:r>
            <a:r>
              <a:rPr lang="tr-TR" i="1" dirty="0" err="1" smtClean="0"/>
              <a:t>programme</a:t>
            </a:r>
            <a:endParaRPr lang="en-US" i="1" dirty="0"/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 cstate="print"/>
          <a:srcRect l="15216" t="22266" r="15052" b="17808"/>
          <a:stretch>
            <a:fillRect/>
          </a:stretch>
        </p:blipFill>
        <p:spPr bwMode="auto">
          <a:xfrm>
            <a:off x="107504" y="1597939"/>
            <a:ext cx="8856984" cy="4279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i="1" dirty="0" smtClean="0"/>
              <a:t>  VTS37 – 17 </a:t>
            </a:r>
            <a:r>
              <a:rPr lang="tr-TR" i="1" dirty="0" err="1" smtClean="0"/>
              <a:t>Sept</a:t>
            </a:r>
            <a:r>
              <a:rPr lang="tr-TR" i="1" dirty="0" smtClean="0"/>
              <a:t>.2013, Paris</a:t>
            </a:r>
            <a:endParaRPr lang="en-US" i="1" dirty="0"/>
          </a:p>
        </p:txBody>
      </p:sp>
      <p:pic>
        <p:nvPicPr>
          <p:cNvPr id="3074" name="Picture 2" descr="G:\VTS G\TC\TC Genel\IALA\IALA Bulletin\IALA Bulletin article 6\VTS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270" y="1412776"/>
            <a:ext cx="8845241" cy="49754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  </a:t>
            </a:r>
            <a:r>
              <a:rPr lang="tr-TR" i="1" dirty="0" smtClean="0"/>
              <a:t>VTS </a:t>
            </a:r>
            <a:r>
              <a:rPr lang="tr-TR" i="1" dirty="0" err="1" smtClean="0"/>
              <a:t>Committee</a:t>
            </a:r>
            <a:r>
              <a:rPr lang="tr-TR" i="1" dirty="0" smtClean="0"/>
              <a:t> 2014-18 </a:t>
            </a:r>
            <a:r>
              <a:rPr lang="tr-TR" i="1" dirty="0" err="1" smtClean="0"/>
              <a:t>work</a:t>
            </a:r>
            <a:r>
              <a:rPr lang="tr-TR" i="1" dirty="0" smtClean="0"/>
              <a:t> </a:t>
            </a:r>
            <a:r>
              <a:rPr lang="tr-TR" i="1" dirty="0" err="1" smtClean="0"/>
              <a:t>programme</a:t>
            </a:r>
            <a:endParaRPr lang="en-US" i="1" dirty="0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 l="15216" t="21654" r="15052" b="8366"/>
          <a:stretch>
            <a:fillRect/>
          </a:stretch>
        </p:blipFill>
        <p:spPr bwMode="auto">
          <a:xfrm>
            <a:off x="132214" y="1128988"/>
            <a:ext cx="8856984" cy="4997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  </a:t>
            </a:r>
            <a:r>
              <a:rPr lang="tr-TR" i="1" dirty="0" smtClean="0"/>
              <a:t>VTS </a:t>
            </a:r>
            <a:r>
              <a:rPr lang="tr-TR" i="1" dirty="0" err="1" smtClean="0"/>
              <a:t>Committee</a:t>
            </a:r>
            <a:r>
              <a:rPr lang="tr-TR" i="1" dirty="0" smtClean="0"/>
              <a:t> 2014-18 </a:t>
            </a:r>
            <a:r>
              <a:rPr lang="tr-TR" i="1" dirty="0" err="1" smtClean="0"/>
              <a:t>work</a:t>
            </a:r>
            <a:r>
              <a:rPr lang="tr-TR" i="1" dirty="0" smtClean="0"/>
              <a:t> </a:t>
            </a:r>
            <a:r>
              <a:rPr lang="tr-TR" i="1" dirty="0" err="1" smtClean="0"/>
              <a:t>programme</a:t>
            </a:r>
            <a:endParaRPr lang="en-US" i="1" dirty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 l="15216" t="24235" r="15052" b="29500"/>
          <a:stretch>
            <a:fillRect/>
          </a:stretch>
        </p:blipFill>
        <p:spPr bwMode="auto">
          <a:xfrm>
            <a:off x="107504" y="1700808"/>
            <a:ext cx="8856984" cy="3303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  </a:t>
            </a:r>
            <a:r>
              <a:rPr lang="tr-TR" i="1" dirty="0" smtClean="0"/>
              <a:t>VTS </a:t>
            </a:r>
            <a:r>
              <a:rPr lang="tr-TR" i="1" dirty="0" err="1" smtClean="0"/>
              <a:t>Committee</a:t>
            </a:r>
            <a:r>
              <a:rPr lang="tr-TR" i="1" dirty="0" smtClean="0"/>
              <a:t> 2014-18 </a:t>
            </a:r>
            <a:r>
              <a:rPr lang="tr-TR" i="1" dirty="0" err="1" smtClean="0"/>
              <a:t>work</a:t>
            </a:r>
            <a:r>
              <a:rPr lang="tr-TR" i="1" dirty="0" smtClean="0"/>
              <a:t> </a:t>
            </a:r>
            <a:r>
              <a:rPr lang="tr-TR" i="1" dirty="0" err="1" smtClean="0"/>
              <a:t>programme</a:t>
            </a:r>
            <a:endParaRPr lang="en-US" i="1" dirty="0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 l="18536" t="23250" r="18373" b="10798"/>
          <a:stretch>
            <a:fillRect/>
          </a:stretch>
        </p:blipFill>
        <p:spPr bwMode="auto">
          <a:xfrm>
            <a:off x="226810" y="1239805"/>
            <a:ext cx="8640960" cy="5078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i="1" dirty="0" smtClean="0"/>
              <a:t>  VTS37 – 17 </a:t>
            </a:r>
            <a:r>
              <a:rPr lang="tr-TR" i="1" dirty="0" err="1" smtClean="0"/>
              <a:t>Sept</a:t>
            </a:r>
            <a:r>
              <a:rPr lang="tr-TR" i="1" dirty="0" smtClean="0"/>
              <a:t>.2013, Paris</a:t>
            </a:r>
            <a:endParaRPr lang="en-US" i="1" dirty="0"/>
          </a:p>
        </p:txBody>
      </p:sp>
      <p:pic>
        <p:nvPicPr>
          <p:cNvPr id="5" name="Picture 5"/>
          <p:cNvPicPr/>
          <p:nvPr/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l="2665" t="2602" r="2139" b="12523"/>
          <a:stretch>
            <a:fillRect/>
          </a:stretch>
        </p:blipFill>
        <p:spPr>
          <a:xfrm>
            <a:off x="427068" y="1196752"/>
            <a:ext cx="8280920" cy="53285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i="1" dirty="0" smtClean="0"/>
              <a:t>  Participations</a:t>
            </a:r>
            <a:endParaRPr lang="en-US" i="1" dirty="0"/>
          </a:p>
        </p:txBody>
      </p:sp>
      <p:graphicFrame>
        <p:nvGraphicFramePr>
          <p:cNvPr id="6" name="5 Tablo"/>
          <p:cNvGraphicFramePr>
            <a:graphicFrameLocks noGrp="1"/>
          </p:cNvGraphicFramePr>
          <p:nvPr/>
        </p:nvGraphicFramePr>
        <p:xfrm>
          <a:off x="539552" y="1268761"/>
          <a:ext cx="7776864" cy="41469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0093"/>
                <a:gridCol w="1708019"/>
                <a:gridCol w="1896796"/>
                <a:gridCol w="1801956"/>
              </a:tblGrid>
              <a:tr h="597574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Sessions</a:t>
                      </a:r>
                      <a:endParaRPr lang="tr-TR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Number of Participants</a:t>
                      </a:r>
                      <a:endParaRPr lang="tr-TR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Number of Countries</a:t>
                      </a:r>
                      <a:endParaRPr lang="tr-TR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Participations for the first time </a:t>
                      </a:r>
                      <a:endParaRPr lang="tr-TR" dirty="0"/>
                    </a:p>
                  </a:txBody>
                  <a:tcPr anchor="ctr" anchorCtr="1"/>
                </a:tc>
              </a:tr>
              <a:tr h="501966">
                <a:tc>
                  <a:txBody>
                    <a:bodyPr/>
                    <a:lstStyle/>
                    <a:p>
                      <a:r>
                        <a:rPr lang="tr-TR" b="1" dirty="0" smtClean="0">
                          <a:latin typeface="+mn-lt"/>
                          <a:cs typeface="Arial" pitchFamily="34" charset="0"/>
                        </a:rPr>
                        <a:t>VTS 31   (</a:t>
                      </a:r>
                      <a:r>
                        <a:rPr lang="tr-TR" b="1" dirty="0" err="1" smtClean="0">
                          <a:latin typeface="+mn-lt"/>
                          <a:cs typeface="Arial" pitchFamily="34" charset="0"/>
                        </a:rPr>
                        <a:t>Sept</a:t>
                      </a:r>
                      <a:r>
                        <a:rPr lang="tr-TR" b="1" dirty="0" smtClean="0">
                          <a:latin typeface="+mn-lt"/>
                          <a:cs typeface="Arial" pitchFamily="34" charset="0"/>
                        </a:rPr>
                        <a:t>.2010)</a:t>
                      </a:r>
                      <a:endParaRPr lang="tr-TR" b="1" dirty="0">
                        <a:latin typeface="+mn-lt"/>
                        <a:cs typeface="Arial" pitchFamily="34" charset="0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68</a:t>
                      </a:r>
                      <a:endParaRPr lang="tr-TR" sz="2000" b="1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23</a:t>
                      </a:r>
                      <a:endParaRPr lang="tr-TR" sz="2000" b="1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16</a:t>
                      </a:r>
                      <a:endParaRPr lang="tr-TR" sz="2000" b="1" dirty="0"/>
                    </a:p>
                  </a:txBody>
                  <a:tcPr anchor="ctr" anchorCtr="1"/>
                </a:tc>
              </a:tr>
              <a:tr h="501966">
                <a:tc>
                  <a:txBody>
                    <a:bodyPr/>
                    <a:lstStyle/>
                    <a:p>
                      <a:r>
                        <a:rPr lang="tr-TR" b="1" dirty="0" smtClean="0">
                          <a:latin typeface="+mn-lt"/>
                          <a:cs typeface="Arial" pitchFamily="34" charset="0"/>
                        </a:rPr>
                        <a:t>VTS 32   (Mar.2011)</a:t>
                      </a:r>
                      <a:endParaRPr lang="tr-TR" b="1" dirty="0">
                        <a:latin typeface="+mn-lt"/>
                        <a:cs typeface="Arial" pitchFamily="34" charset="0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66</a:t>
                      </a:r>
                      <a:endParaRPr lang="tr-TR" sz="2000" b="1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23</a:t>
                      </a:r>
                      <a:endParaRPr lang="tr-TR" sz="2000" b="1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8</a:t>
                      </a:r>
                      <a:endParaRPr lang="tr-TR" sz="2000" b="1" dirty="0"/>
                    </a:p>
                  </a:txBody>
                  <a:tcPr anchor="ctr" anchorCtr="1"/>
                </a:tc>
              </a:tr>
              <a:tr h="501966">
                <a:tc>
                  <a:txBody>
                    <a:bodyPr/>
                    <a:lstStyle/>
                    <a:p>
                      <a:r>
                        <a:rPr lang="tr-TR" b="1" dirty="0" smtClean="0">
                          <a:latin typeface="+mn-lt"/>
                          <a:cs typeface="Arial" pitchFamily="34" charset="0"/>
                        </a:rPr>
                        <a:t>VTS 33   (</a:t>
                      </a:r>
                      <a:r>
                        <a:rPr lang="tr-TR" b="1" dirty="0" err="1" smtClean="0">
                          <a:latin typeface="+mn-lt"/>
                          <a:cs typeface="Arial" pitchFamily="34" charset="0"/>
                        </a:rPr>
                        <a:t>Sept</a:t>
                      </a:r>
                      <a:r>
                        <a:rPr lang="tr-TR" b="1" dirty="0" smtClean="0">
                          <a:latin typeface="+mn-lt"/>
                          <a:cs typeface="Arial" pitchFamily="34" charset="0"/>
                        </a:rPr>
                        <a:t>.2011)</a:t>
                      </a:r>
                      <a:endParaRPr lang="tr-TR" b="1" dirty="0">
                        <a:latin typeface="+mn-lt"/>
                        <a:cs typeface="Arial" pitchFamily="34" charset="0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70</a:t>
                      </a:r>
                      <a:endParaRPr lang="tr-TR" sz="2000" b="1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25 </a:t>
                      </a:r>
                      <a:endParaRPr lang="tr-TR" sz="2000" b="1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19</a:t>
                      </a:r>
                      <a:endParaRPr lang="tr-TR" sz="2000" b="1" dirty="0"/>
                    </a:p>
                  </a:txBody>
                  <a:tcPr anchor="ctr" anchorCtr="1"/>
                </a:tc>
              </a:tr>
              <a:tr h="501966">
                <a:tc>
                  <a:txBody>
                    <a:bodyPr/>
                    <a:lstStyle/>
                    <a:p>
                      <a:r>
                        <a:rPr lang="tr-TR" b="1" dirty="0" smtClean="0">
                          <a:latin typeface="+mn-lt"/>
                          <a:cs typeface="Arial" pitchFamily="34" charset="0"/>
                        </a:rPr>
                        <a:t>VTS 34   (Mar.2012)</a:t>
                      </a:r>
                      <a:endParaRPr lang="tr-TR" b="1" dirty="0">
                        <a:latin typeface="+mn-lt"/>
                        <a:cs typeface="Arial" pitchFamily="34" charset="0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72</a:t>
                      </a:r>
                      <a:endParaRPr lang="tr-TR" sz="2000" b="1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26</a:t>
                      </a:r>
                      <a:endParaRPr lang="tr-TR" sz="2000" b="1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8</a:t>
                      </a:r>
                      <a:endParaRPr lang="tr-TR" sz="2000" b="1" dirty="0"/>
                    </a:p>
                  </a:txBody>
                  <a:tcPr anchor="ctr" anchorCtr="1"/>
                </a:tc>
              </a:tr>
              <a:tr h="501966">
                <a:tc>
                  <a:txBody>
                    <a:bodyPr/>
                    <a:lstStyle/>
                    <a:p>
                      <a:r>
                        <a:rPr lang="tr-TR" b="1" dirty="0" smtClean="0">
                          <a:latin typeface="+mn-lt"/>
                          <a:cs typeface="Arial" pitchFamily="34" charset="0"/>
                        </a:rPr>
                        <a:t>VTS 35   (</a:t>
                      </a:r>
                      <a:r>
                        <a:rPr lang="tr-TR" b="1" dirty="0" err="1" smtClean="0">
                          <a:latin typeface="+mn-lt"/>
                          <a:cs typeface="Arial" pitchFamily="34" charset="0"/>
                        </a:rPr>
                        <a:t>Sept</a:t>
                      </a:r>
                      <a:r>
                        <a:rPr lang="tr-TR" b="1" dirty="0" smtClean="0">
                          <a:latin typeface="+mn-lt"/>
                          <a:cs typeface="Arial" pitchFamily="34" charset="0"/>
                        </a:rPr>
                        <a:t>.2012)</a:t>
                      </a:r>
                      <a:endParaRPr lang="tr-TR" b="1" dirty="0">
                        <a:latin typeface="+mn-lt"/>
                        <a:cs typeface="Arial" pitchFamily="34" charset="0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70</a:t>
                      </a:r>
                      <a:endParaRPr lang="tr-TR" sz="2000" b="1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22</a:t>
                      </a:r>
                      <a:endParaRPr lang="tr-TR" sz="2000" b="1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8</a:t>
                      </a:r>
                      <a:endParaRPr lang="tr-TR" sz="2000" b="1" dirty="0"/>
                    </a:p>
                  </a:txBody>
                  <a:tcPr anchor="ctr" anchorCtr="1"/>
                </a:tc>
              </a:tr>
              <a:tr h="495089">
                <a:tc>
                  <a:txBody>
                    <a:bodyPr/>
                    <a:lstStyle/>
                    <a:p>
                      <a:r>
                        <a:rPr lang="tr-TR" b="1" dirty="0" smtClean="0">
                          <a:latin typeface="+mn-lt"/>
                          <a:cs typeface="Arial" pitchFamily="34" charset="0"/>
                        </a:rPr>
                        <a:t>VTS 36   (Mar.2013)</a:t>
                      </a:r>
                      <a:endParaRPr lang="tr-TR" b="1" dirty="0">
                        <a:latin typeface="+mn-lt"/>
                        <a:cs typeface="Arial" pitchFamily="34" charset="0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78</a:t>
                      </a:r>
                      <a:endParaRPr lang="tr-TR" sz="2000" b="1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28</a:t>
                      </a:r>
                      <a:endParaRPr lang="tr-TR" sz="2000" b="1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13</a:t>
                      </a:r>
                      <a:endParaRPr lang="tr-TR" sz="2000" b="1" dirty="0"/>
                    </a:p>
                  </a:txBody>
                  <a:tcPr anchor="ctr" anchorCtr="1"/>
                </a:tc>
              </a:tr>
              <a:tr h="501966">
                <a:tc>
                  <a:txBody>
                    <a:bodyPr/>
                    <a:lstStyle/>
                    <a:p>
                      <a:r>
                        <a:rPr lang="tr-TR" b="1" dirty="0" smtClean="0">
                          <a:latin typeface="+mn-lt"/>
                          <a:cs typeface="Arial" pitchFamily="34" charset="0"/>
                        </a:rPr>
                        <a:t>VTS 37  (</a:t>
                      </a:r>
                      <a:r>
                        <a:rPr lang="tr-TR" b="1" dirty="0" err="1" smtClean="0">
                          <a:latin typeface="+mn-lt"/>
                          <a:cs typeface="Arial" pitchFamily="34" charset="0"/>
                        </a:rPr>
                        <a:t>Sept</a:t>
                      </a:r>
                      <a:r>
                        <a:rPr lang="tr-TR" b="1" dirty="0" smtClean="0">
                          <a:latin typeface="+mn-lt"/>
                          <a:cs typeface="Arial" pitchFamily="34" charset="0"/>
                        </a:rPr>
                        <a:t>.2013)</a:t>
                      </a:r>
                      <a:endParaRPr lang="tr-TR" b="1" dirty="0">
                        <a:latin typeface="+mn-lt"/>
                        <a:cs typeface="Arial" pitchFamily="34" charset="0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74</a:t>
                      </a:r>
                      <a:endParaRPr lang="tr-TR" sz="2000" b="1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24</a:t>
                      </a:r>
                      <a:endParaRPr lang="tr-TR" sz="2000" b="1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11</a:t>
                      </a:r>
                      <a:endParaRPr lang="tr-TR" sz="2000" b="1" dirty="0"/>
                    </a:p>
                  </a:txBody>
                  <a:tcPr anchor="ctr" anchorCtr="1"/>
                </a:tc>
              </a:tr>
            </a:tbl>
          </a:graphicData>
        </a:graphic>
      </p:graphicFrame>
      <p:graphicFrame>
        <p:nvGraphicFramePr>
          <p:cNvPr id="7" name="6 Tablo"/>
          <p:cNvGraphicFramePr>
            <a:graphicFrameLocks noGrp="1"/>
          </p:cNvGraphicFramePr>
          <p:nvPr/>
        </p:nvGraphicFramePr>
        <p:xfrm>
          <a:off x="539552" y="5650448"/>
          <a:ext cx="7776864" cy="514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6264"/>
                <a:gridCol w="1728192"/>
                <a:gridCol w="1872208"/>
                <a:gridCol w="1800200"/>
              </a:tblGrid>
              <a:tr h="514856">
                <a:tc>
                  <a:txBody>
                    <a:bodyPr/>
                    <a:lstStyle/>
                    <a:p>
                      <a:r>
                        <a:rPr lang="tr-TR" dirty="0" err="1" smtClean="0">
                          <a:latin typeface="Arial" pitchFamily="34" charset="0"/>
                          <a:cs typeface="Arial" pitchFamily="34" charset="0"/>
                        </a:rPr>
                        <a:t>Average</a:t>
                      </a:r>
                      <a:endParaRPr lang="tr-T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tr-TR" sz="2000" dirty="0" smtClean="0"/>
                        <a:t>71</a:t>
                      </a:r>
                      <a:endParaRPr lang="tr-TR" sz="200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tr-TR" sz="2000" dirty="0" smtClean="0"/>
                        <a:t>24</a:t>
                      </a:r>
                      <a:endParaRPr lang="tr-TR" sz="200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tr-TR" sz="2000" dirty="0" smtClean="0"/>
                        <a:t>12 </a:t>
                      </a:r>
                      <a:r>
                        <a:rPr lang="tr-TR" dirty="0" smtClean="0"/>
                        <a:t>   (17%)</a:t>
                      </a:r>
                      <a:endParaRPr lang="tr-TR" dirty="0"/>
                    </a:p>
                  </a:txBody>
                  <a:tcPr anchor="ctr" anchorCtr="1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i="1" dirty="0" smtClean="0"/>
              <a:t>  Participations</a:t>
            </a:r>
            <a:endParaRPr lang="en-US" i="1" dirty="0"/>
          </a:p>
        </p:txBody>
      </p:sp>
      <p:graphicFrame>
        <p:nvGraphicFramePr>
          <p:cNvPr id="6" name="5 Tablo"/>
          <p:cNvGraphicFramePr>
            <a:graphicFrameLocks noGrp="1"/>
          </p:cNvGraphicFramePr>
          <p:nvPr/>
        </p:nvGraphicFramePr>
        <p:xfrm>
          <a:off x="1547664" y="1268761"/>
          <a:ext cx="5974908" cy="41044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0093"/>
                <a:gridCol w="1708019"/>
                <a:gridCol w="1896796"/>
              </a:tblGrid>
              <a:tr h="597574">
                <a:tc>
                  <a:txBody>
                    <a:bodyPr/>
                    <a:lstStyle/>
                    <a:p>
                      <a:pPr algn="ctr"/>
                      <a:r>
                        <a:rPr lang="en-GB" noProof="0" dirty="0" smtClean="0"/>
                        <a:t>Sessions</a:t>
                      </a:r>
                      <a:endParaRPr lang="en-GB" noProof="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noProof="0" smtClean="0"/>
                        <a:t>Input</a:t>
                      </a:r>
                      <a:r>
                        <a:rPr lang="en-GB" baseline="0" noProof="0" smtClean="0"/>
                        <a:t> Papers</a:t>
                      </a:r>
                      <a:endParaRPr lang="en-GB" noProof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noProof="0" smtClean="0"/>
                        <a:t>Output</a:t>
                      </a:r>
                      <a:r>
                        <a:rPr lang="en-GB" baseline="0" noProof="0" smtClean="0"/>
                        <a:t> P</a:t>
                      </a:r>
                      <a:r>
                        <a:rPr lang="en-GB" noProof="0" smtClean="0"/>
                        <a:t>apers</a:t>
                      </a:r>
                      <a:endParaRPr lang="en-GB" noProof="0"/>
                    </a:p>
                  </a:txBody>
                  <a:tcPr anchor="ctr" anchorCtr="1"/>
                </a:tc>
              </a:tr>
              <a:tr h="501966">
                <a:tc>
                  <a:txBody>
                    <a:bodyPr/>
                    <a:lstStyle/>
                    <a:p>
                      <a:r>
                        <a:rPr lang="en-GB" b="1" noProof="0" smtClean="0">
                          <a:latin typeface="+mn-lt"/>
                          <a:cs typeface="Arial" pitchFamily="34" charset="0"/>
                        </a:rPr>
                        <a:t>VTS 31   (Sept.2010)</a:t>
                      </a:r>
                      <a:endParaRPr lang="en-GB" b="1" noProof="0">
                        <a:latin typeface="+mn-lt"/>
                        <a:cs typeface="Arial" pitchFamily="34" charset="0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tr-TR" sz="2000" b="1" noProof="0" dirty="0" smtClean="0"/>
                        <a:t>28</a:t>
                      </a:r>
                      <a:endParaRPr lang="en-GB" sz="2000" b="1" noProof="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tr-TR" sz="2000" b="1" noProof="0" dirty="0" smtClean="0"/>
                        <a:t>10</a:t>
                      </a:r>
                      <a:endParaRPr lang="en-GB" sz="2000" b="1" noProof="0" dirty="0"/>
                    </a:p>
                  </a:txBody>
                  <a:tcPr anchor="ctr" anchorCtr="1"/>
                </a:tc>
              </a:tr>
              <a:tr h="501966">
                <a:tc>
                  <a:txBody>
                    <a:bodyPr/>
                    <a:lstStyle/>
                    <a:p>
                      <a:r>
                        <a:rPr lang="en-GB" b="1" noProof="0" smtClean="0">
                          <a:latin typeface="+mn-lt"/>
                          <a:cs typeface="Arial" pitchFamily="34" charset="0"/>
                        </a:rPr>
                        <a:t>VTS 32   (Mar.2011)</a:t>
                      </a:r>
                      <a:endParaRPr lang="en-GB" b="1" noProof="0">
                        <a:latin typeface="+mn-lt"/>
                        <a:cs typeface="Arial" pitchFamily="34" charset="0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tr-TR" sz="2000" b="1" noProof="0" dirty="0" smtClean="0"/>
                        <a:t>44</a:t>
                      </a:r>
                      <a:endParaRPr lang="en-GB" sz="2000" b="1" noProof="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tr-TR" sz="2000" b="1" noProof="0" dirty="0" smtClean="0"/>
                        <a:t>16</a:t>
                      </a:r>
                      <a:endParaRPr lang="en-GB" sz="2000" b="1" noProof="0" dirty="0"/>
                    </a:p>
                  </a:txBody>
                  <a:tcPr anchor="ctr" anchorCtr="1"/>
                </a:tc>
              </a:tr>
              <a:tr h="501966">
                <a:tc>
                  <a:txBody>
                    <a:bodyPr/>
                    <a:lstStyle/>
                    <a:p>
                      <a:r>
                        <a:rPr lang="en-GB" b="1" noProof="0" smtClean="0">
                          <a:latin typeface="+mn-lt"/>
                          <a:cs typeface="Arial" pitchFamily="34" charset="0"/>
                        </a:rPr>
                        <a:t>VTS 33   (Sept.2011)</a:t>
                      </a:r>
                      <a:endParaRPr lang="en-GB" b="1" noProof="0">
                        <a:latin typeface="+mn-lt"/>
                        <a:cs typeface="Arial" pitchFamily="34" charset="0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tr-TR" sz="2000" b="1" noProof="0" dirty="0" smtClean="0"/>
                        <a:t>56</a:t>
                      </a:r>
                      <a:endParaRPr lang="en-GB" sz="2000" b="1" noProof="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tr-TR" sz="2000" b="1" noProof="0" dirty="0" smtClean="0"/>
                        <a:t>8</a:t>
                      </a:r>
                      <a:endParaRPr lang="en-GB" sz="2000" b="1" noProof="0" dirty="0"/>
                    </a:p>
                  </a:txBody>
                  <a:tcPr anchor="ctr" anchorCtr="1"/>
                </a:tc>
              </a:tr>
              <a:tr h="501966">
                <a:tc>
                  <a:txBody>
                    <a:bodyPr/>
                    <a:lstStyle/>
                    <a:p>
                      <a:r>
                        <a:rPr lang="en-GB" b="1" noProof="0" smtClean="0">
                          <a:latin typeface="+mn-lt"/>
                          <a:cs typeface="Arial" pitchFamily="34" charset="0"/>
                        </a:rPr>
                        <a:t>VTS 34   (Mar.2012)</a:t>
                      </a:r>
                      <a:endParaRPr lang="en-GB" b="1" noProof="0">
                        <a:latin typeface="+mn-lt"/>
                        <a:cs typeface="Arial" pitchFamily="34" charset="0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tr-TR" sz="2000" b="1" noProof="0" dirty="0" smtClean="0"/>
                        <a:t>55</a:t>
                      </a:r>
                      <a:endParaRPr lang="en-GB" sz="2000" b="1" noProof="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tr-TR" sz="2000" b="1" noProof="0" dirty="0" smtClean="0"/>
                        <a:t>8</a:t>
                      </a:r>
                      <a:endParaRPr lang="en-GB" sz="2000" b="1" noProof="0" dirty="0"/>
                    </a:p>
                  </a:txBody>
                  <a:tcPr anchor="ctr" anchorCtr="1"/>
                </a:tc>
              </a:tr>
              <a:tr h="501966">
                <a:tc>
                  <a:txBody>
                    <a:bodyPr/>
                    <a:lstStyle/>
                    <a:p>
                      <a:r>
                        <a:rPr lang="en-GB" b="1" noProof="0" smtClean="0">
                          <a:latin typeface="+mn-lt"/>
                          <a:cs typeface="Arial" pitchFamily="34" charset="0"/>
                        </a:rPr>
                        <a:t>VTS 35   (Sept.2012)</a:t>
                      </a:r>
                      <a:endParaRPr lang="en-GB" b="1" noProof="0">
                        <a:latin typeface="+mn-lt"/>
                        <a:cs typeface="Arial" pitchFamily="34" charset="0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tr-TR" sz="2000" b="1" noProof="0" dirty="0" smtClean="0"/>
                        <a:t>48</a:t>
                      </a:r>
                      <a:endParaRPr lang="en-GB" sz="2000" b="1" noProof="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tr-TR" sz="2000" b="1" noProof="0" dirty="0" smtClean="0"/>
                        <a:t>10</a:t>
                      </a:r>
                      <a:endParaRPr lang="en-GB" sz="2000" b="1" noProof="0" dirty="0"/>
                    </a:p>
                  </a:txBody>
                  <a:tcPr anchor="ctr" anchorCtr="1"/>
                </a:tc>
              </a:tr>
              <a:tr h="495089">
                <a:tc>
                  <a:txBody>
                    <a:bodyPr/>
                    <a:lstStyle/>
                    <a:p>
                      <a:r>
                        <a:rPr lang="en-GB" b="1" noProof="0" smtClean="0">
                          <a:latin typeface="+mn-lt"/>
                          <a:cs typeface="Arial" pitchFamily="34" charset="0"/>
                        </a:rPr>
                        <a:t>VTS 36   (Mar.2013)</a:t>
                      </a:r>
                      <a:endParaRPr lang="en-GB" b="1" noProof="0">
                        <a:latin typeface="+mn-lt"/>
                        <a:cs typeface="Arial" pitchFamily="34" charset="0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tr-TR" sz="2000" b="1" noProof="0" dirty="0" smtClean="0"/>
                        <a:t>44</a:t>
                      </a:r>
                      <a:endParaRPr lang="en-GB" sz="2000" b="1" noProof="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tr-TR" sz="2000" b="1" noProof="0" dirty="0" smtClean="0"/>
                        <a:t>7</a:t>
                      </a:r>
                      <a:endParaRPr lang="en-GB" sz="2000" b="1" noProof="0" dirty="0"/>
                    </a:p>
                  </a:txBody>
                  <a:tcPr anchor="ctr" anchorCtr="1"/>
                </a:tc>
              </a:tr>
              <a:tr h="501966">
                <a:tc>
                  <a:txBody>
                    <a:bodyPr/>
                    <a:lstStyle/>
                    <a:p>
                      <a:r>
                        <a:rPr lang="en-GB" b="1" noProof="0" smtClean="0">
                          <a:latin typeface="+mn-lt"/>
                          <a:cs typeface="Arial" pitchFamily="34" charset="0"/>
                        </a:rPr>
                        <a:t>VTS 37  (Sept.2013)</a:t>
                      </a:r>
                      <a:endParaRPr lang="en-GB" b="1" noProof="0">
                        <a:latin typeface="+mn-lt"/>
                        <a:cs typeface="Arial" pitchFamily="34" charset="0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tr-TR" sz="2000" b="1" noProof="0" dirty="0" smtClean="0"/>
                        <a:t>44</a:t>
                      </a:r>
                      <a:endParaRPr lang="en-GB" sz="2000" b="1" noProof="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tr-TR" sz="2000" b="1" noProof="0" dirty="0" smtClean="0"/>
                        <a:t>16</a:t>
                      </a:r>
                      <a:endParaRPr lang="en-GB" sz="2000" b="1" noProof="0" dirty="0"/>
                    </a:p>
                  </a:txBody>
                  <a:tcPr anchor="ctr" anchorCtr="1"/>
                </a:tc>
              </a:tr>
            </a:tbl>
          </a:graphicData>
        </a:graphic>
      </p:graphicFrame>
      <p:graphicFrame>
        <p:nvGraphicFramePr>
          <p:cNvPr id="7" name="6 Tablo"/>
          <p:cNvGraphicFramePr>
            <a:graphicFrameLocks noGrp="1"/>
          </p:cNvGraphicFramePr>
          <p:nvPr/>
        </p:nvGraphicFramePr>
        <p:xfrm>
          <a:off x="1547664" y="5650448"/>
          <a:ext cx="5976664" cy="514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6264"/>
                <a:gridCol w="1728192"/>
                <a:gridCol w="1872208"/>
              </a:tblGrid>
              <a:tr h="514856">
                <a:tc>
                  <a:txBody>
                    <a:bodyPr/>
                    <a:lstStyle/>
                    <a:p>
                      <a:r>
                        <a:rPr lang="en-GB" noProof="0" dirty="0" smtClean="0">
                          <a:latin typeface="Arial" pitchFamily="34" charset="0"/>
                          <a:cs typeface="Arial" pitchFamily="34" charset="0"/>
                        </a:rPr>
                        <a:t>Average</a:t>
                      </a:r>
                      <a:endParaRPr lang="en-GB" noProof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tr-TR" sz="2000" noProof="0" dirty="0" smtClean="0"/>
                        <a:t>46</a:t>
                      </a:r>
                      <a:endParaRPr lang="en-GB" sz="2000" noProof="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tr-TR" sz="2000" noProof="0" dirty="0" smtClean="0"/>
                        <a:t>11</a:t>
                      </a:r>
                      <a:endParaRPr lang="en-GB" sz="2000" noProof="0" dirty="0"/>
                    </a:p>
                  </a:txBody>
                  <a:tcPr anchor="ctr" anchorCtr="1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10 Tablo"/>
          <p:cNvGraphicFramePr>
            <a:graphicFrameLocks noGrp="1"/>
          </p:cNvGraphicFramePr>
          <p:nvPr/>
        </p:nvGraphicFramePr>
        <p:xfrm>
          <a:off x="296231" y="1321015"/>
          <a:ext cx="8496945" cy="5358489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912894"/>
                <a:gridCol w="1755568"/>
                <a:gridCol w="5196480"/>
                <a:gridCol w="632003"/>
              </a:tblGrid>
              <a:tr h="1512167">
                <a:tc gridSpan="4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tr-TR" sz="2200" kern="1200" dirty="0" smtClean="0">
                          <a:solidFill>
                            <a:schemeClr val="tx1"/>
                          </a:solidFill>
                        </a:rPr>
                        <a:t>Tuncay Çehreli (DGCS), </a:t>
                      </a:r>
                      <a:r>
                        <a:rPr lang="tr-TR" sz="2200" kern="1200" dirty="0" err="1" smtClean="0">
                          <a:solidFill>
                            <a:schemeClr val="tx1"/>
                          </a:solidFill>
                        </a:rPr>
                        <a:t>Chairman</a:t>
                      </a:r>
                      <a:endParaRPr lang="tr-TR" sz="2200" kern="12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tr-TR" sz="2200" kern="1200" dirty="0" err="1" smtClean="0">
                          <a:solidFill>
                            <a:schemeClr val="tx1"/>
                          </a:solidFill>
                        </a:rPr>
                        <a:t>Neil</a:t>
                      </a:r>
                      <a:r>
                        <a:rPr lang="tr-TR" sz="2200" kern="1200" dirty="0" smtClean="0">
                          <a:solidFill>
                            <a:schemeClr val="tx1"/>
                          </a:solidFill>
                        </a:rPr>
                        <a:t> Trainor (AMSA), </a:t>
                      </a:r>
                      <a:r>
                        <a:rPr lang="tr-TR" sz="2200" kern="1200" dirty="0" err="1" smtClean="0">
                          <a:solidFill>
                            <a:schemeClr val="tx1"/>
                          </a:solidFill>
                        </a:rPr>
                        <a:t>Vice</a:t>
                      </a:r>
                      <a:r>
                        <a:rPr lang="tr-TR" sz="2200" kern="12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tr-TR" sz="2200" kern="1200" dirty="0" err="1" smtClean="0">
                          <a:solidFill>
                            <a:schemeClr val="tx1"/>
                          </a:solidFill>
                        </a:rPr>
                        <a:t>Chairman</a:t>
                      </a:r>
                      <a:endParaRPr lang="tr-TR" sz="2200" kern="12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tr-TR" sz="2200" kern="1200" dirty="0" err="1" smtClean="0">
                          <a:solidFill>
                            <a:schemeClr val="tx1"/>
                          </a:solidFill>
                        </a:rPr>
                        <a:t>Wim</a:t>
                      </a:r>
                      <a:r>
                        <a:rPr lang="tr-TR" sz="2200" kern="12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tr-TR" sz="2200" kern="1200" baseline="0" dirty="0" err="1" smtClean="0">
                          <a:solidFill>
                            <a:schemeClr val="tx1"/>
                          </a:solidFill>
                        </a:rPr>
                        <a:t>van</a:t>
                      </a:r>
                      <a:r>
                        <a:rPr lang="tr-TR" sz="2200" kern="1200" baseline="0" dirty="0" smtClean="0">
                          <a:solidFill>
                            <a:schemeClr val="tx1"/>
                          </a:solidFill>
                        </a:rPr>
                        <a:t> der </a:t>
                      </a:r>
                      <a:r>
                        <a:rPr lang="tr-TR" sz="2200" kern="1200" baseline="0" dirty="0" err="1" smtClean="0">
                          <a:solidFill>
                            <a:schemeClr val="tx1"/>
                          </a:solidFill>
                        </a:rPr>
                        <a:t>Heijden</a:t>
                      </a:r>
                      <a:r>
                        <a:rPr lang="tr-TR" sz="2200" kern="1200" dirty="0" smtClean="0">
                          <a:solidFill>
                            <a:schemeClr val="tx1"/>
                          </a:solidFill>
                        </a:rPr>
                        <a:t> (IALA), Secretary</a:t>
                      </a:r>
                    </a:p>
                  </a:txBody>
                  <a:tcPr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r-TR" sz="1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tr-TR" sz="200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r-TR" sz="100" dirty="0"/>
                    </a:p>
                  </a:txBody>
                  <a:tcPr/>
                </a:tc>
              </a:tr>
              <a:tr h="1315898">
                <a:tc>
                  <a:txBody>
                    <a:bodyPr/>
                    <a:lstStyle/>
                    <a:p>
                      <a:pPr algn="l"/>
                      <a:r>
                        <a:rPr lang="tr-TR" sz="2200" b="1" dirty="0" smtClean="0"/>
                        <a:t>WG1</a:t>
                      </a:r>
                      <a:endParaRPr lang="tr-TR" sz="2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200" b="1" dirty="0" smtClean="0"/>
                        <a:t>Operations</a:t>
                      </a:r>
                      <a:endParaRPr lang="tr-TR" sz="2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200" b="1" baseline="0" dirty="0" smtClean="0"/>
                        <a:t>William </a:t>
                      </a:r>
                      <a:r>
                        <a:rPr lang="tr-TR" sz="2200" b="1" baseline="0" dirty="0" err="1" smtClean="0"/>
                        <a:t>Burns</a:t>
                      </a:r>
                      <a:r>
                        <a:rPr lang="tr-TR" sz="2200" b="1" baseline="0" dirty="0" smtClean="0"/>
                        <a:t> (USCG), </a:t>
                      </a:r>
                      <a:r>
                        <a:rPr lang="tr-TR" sz="2200" b="1" baseline="0" dirty="0" err="1" smtClean="0"/>
                        <a:t>Chair</a:t>
                      </a:r>
                      <a:endParaRPr lang="tr-TR" sz="2200" b="1" baseline="0" dirty="0" smtClean="0"/>
                    </a:p>
                    <a:p>
                      <a:pPr algn="l">
                        <a:spcBef>
                          <a:spcPts val="600"/>
                        </a:spcBef>
                      </a:pPr>
                      <a:r>
                        <a:rPr lang="tr-TR" sz="2200" b="1" baseline="0" dirty="0" smtClean="0"/>
                        <a:t>James </a:t>
                      </a:r>
                      <a:r>
                        <a:rPr lang="tr-TR" sz="2200" b="1" baseline="0" dirty="0" err="1" smtClean="0"/>
                        <a:t>Clark</a:t>
                      </a:r>
                      <a:r>
                        <a:rPr lang="tr-TR" sz="2200" b="1" baseline="0" dirty="0" smtClean="0"/>
                        <a:t> (MCA), </a:t>
                      </a:r>
                      <a:r>
                        <a:rPr lang="tr-TR" sz="2200" b="1" baseline="0" dirty="0" err="1" smtClean="0"/>
                        <a:t>Vice</a:t>
                      </a:r>
                      <a:r>
                        <a:rPr lang="tr-TR" sz="2200" b="1" baseline="0" dirty="0" smtClean="0"/>
                        <a:t> </a:t>
                      </a:r>
                      <a:r>
                        <a:rPr lang="tr-TR" sz="2200" b="1" baseline="0" dirty="0" err="1" smtClean="0"/>
                        <a:t>Chair</a:t>
                      </a:r>
                      <a:endParaRPr lang="tr-TR" sz="2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 b="1" dirty="0" smtClean="0">
                          <a:latin typeface="Arial" pitchFamily="34" charset="0"/>
                          <a:cs typeface="Arial" pitchFamily="34" charset="0"/>
                        </a:rPr>
                        <a:t>36</a:t>
                      </a:r>
                      <a:endParaRPr lang="tr-TR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anchorCtr="1"/>
                </a:tc>
              </a:tr>
              <a:tr h="1230077">
                <a:tc>
                  <a:txBody>
                    <a:bodyPr/>
                    <a:lstStyle/>
                    <a:p>
                      <a:pPr algn="l"/>
                      <a:r>
                        <a:rPr lang="tr-TR" sz="2200" b="1" dirty="0" smtClean="0"/>
                        <a:t>WG2</a:t>
                      </a:r>
                      <a:endParaRPr lang="tr-TR" sz="2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200" b="1" dirty="0" smtClean="0"/>
                        <a:t>Technical</a:t>
                      </a:r>
                      <a:endParaRPr lang="tr-TR" sz="2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200" b="1" kern="1200" dirty="0" smtClean="0"/>
                        <a:t>Rene </a:t>
                      </a:r>
                      <a:r>
                        <a:rPr lang="en-GB" sz="2200" b="1" kern="1200" dirty="0" err="1" smtClean="0"/>
                        <a:t>Hogendoorn</a:t>
                      </a:r>
                      <a:r>
                        <a:rPr lang="en-GB" sz="2200" b="1" kern="1200" dirty="0" smtClean="0"/>
                        <a:t> </a:t>
                      </a:r>
                      <a:r>
                        <a:rPr lang="tr-TR" sz="2200" b="1" kern="1200" dirty="0" smtClean="0"/>
                        <a:t>(SAAB), Chair</a:t>
                      </a:r>
                    </a:p>
                    <a:p>
                      <a:pPr algn="l">
                        <a:spcBef>
                          <a:spcPts val="600"/>
                        </a:spcBef>
                      </a:pPr>
                      <a:r>
                        <a:rPr lang="tr-TR" sz="2200" b="1" kern="1200" dirty="0" smtClean="0"/>
                        <a:t>Robert</a:t>
                      </a:r>
                      <a:r>
                        <a:rPr lang="tr-TR" sz="2200" b="1" kern="1200" baseline="0" dirty="0" smtClean="0"/>
                        <a:t> Townsend</a:t>
                      </a:r>
                      <a:r>
                        <a:rPr lang="tr-TR" sz="2200" b="1" kern="1200" dirty="0" smtClean="0"/>
                        <a:t> (MCA), Vice</a:t>
                      </a:r>
                      <a:r>
                        <a:rPr lang="tr-TR" sz="2200" b="1" kern="1200" baseline="0" dirty="0" smtClean="0"/>
                        <a:t> </a:t>
                      </a:r>
                      <a:r>
                        <a:rPr lang="tr-TR" sz="2200" b="1" kern="1200" dirty="0" smtClean="0"/>
                        <a:t>Chair </a:t>
                      </a:r>
                      <a:endParaRPr lang="tr-TR" sz="2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 b="1" dirty="0" smtClean="0">
                          <a:latin typeface="Arial" pitchFamily="34" charset="0"/>
                          <a:cs typeface="Arial" pitchFamily="34" charset="0"/>
                        </a:rPr>
                        <a:t>17</a:t>
                      </a:r>
                      <a:endParaRPr lang="tr-TR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anchorCtr="1"/>
                </a:tc>
              </a:tr>
              <a:tr h="1300347">
                <a:tc>
                  <a:txBody>
                    <a:bodyPr/>
                    <a:lstStyle/>
                    <a:p>
                      <a:pPr algn="l"/>
                      <a:r>
                        <a:rPr lang="tr-TR" sz="2200" b="1" dirty="0" smtClean="0"/>
                        <a:t>WG3</a:t>
                      </a:r>
                      <a:r>
                        <a:rPr lang="tr-TR" sz="2200" dirty="0" smtClean="0"/>
                        <a:t> </a:t>
                      </a:r>
                      <a:endParaRPr lang="tr-TR" sz="2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200" b="1" dirty="0" smtClean="0"/>
                        <a:t>Personnel and Training</a:t>
                      </a:r>
                      <a:endParaRPr lang="tr-TR" sz="2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200" b="1" kern="1200" dirty="0" smtClean="0"/>
                        <a:t>Terry Hughes </a:t>
                      </a:r>
                      <a:r>
                        <a:rPr lang="tr-TR" sz="2200" b="1" kern="1200" dirty="0" smtClean="0"/>
                        <a:t>(TH), Chair</a:t>
                      </a:r>
                    </a:p>
                    <a:p>
                      <a:pPr algn="l">
                        <a:spcBef>
                          <a:spcPts val="600"/>
                        </a:spcBef>
                      </a:pPr>
                      <a:r>
                        <a:rPr lang="tr-TR" sz="2200" b="1" kern="1200" dirty="0" smtClean="0"/>
                        <a:t>Niels</a:t>
                      </a:r>
                      <a:r>
                        <a:rPr lang="tr-TR" sz="2200" b="1" kern="1200" baseline="0" dirty="0" smtClean="0"/>
                        <a:t> Jacob Mygind</a:t>
                      </a:r>
                      <a:r>
                        <a:rPr lang="tr-TR" sz="2200" b="1" kern="1200" dirty="0" smtClean="0"/>
                        <a:t> (RDN), Vice Chair</a:t>
                      </a:r>
                      <a:endParaRPr lang="tr-TR" sz="2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 b="1" dirty="0" smtClean="0">
                          <a:latin typeface="Arial" pitchFamily="34" charset="0"/>
                          <a:cs typeface="Arial" pitchFamily="34" charset="0"/>
                        </a:rPr>
                        <a:t>15</a:t>
                      </a:r>
                      <a:endParaRPr lang="tr-TR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anchorCtr="1"/>
                </a:tc>
              </a:tr>
            </a:tbl>
          </a:graphicData>
        </a:graphic>
      </p:graphicFrame>
      <p:sp>
        <p:nvSpPr>
          <p:cNvPr id="13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dirty="0" smtClean="0">
                <a:cs typeface="Arial" pitchFamily="34" charset="0"/>
              </a:rPr>
              <a:t>   </a:t>
            </a:r>
            <a:r>
              <a:rPr lang="tr-TR" i="1" dirty="0" smtClean="0">
                <a:cs typeface="Arial" pitchFamily="34" charset="0"/>
              </a:rPr>
              <a:t>VTS </a:t>
            </a:r>
            <a:r>
              <a:rPr lang="tr-TR" i="1" dirty="0" err="1" smtClean="0">
                <a:cs typeface="Arial" pitchFamily="34" charset="0"/>
              </a:rPr>
              <a:t>Committee</a:t>
            </a:r>
            <a:r>
              <a:rPr lang="tr-TR" i="1" dirty="0" smtClean="0">
                <a:cs typeface="Arial" pitchFamily="34" charset="0"/>
              </a:rPr>
              <a:t> </a:t>
            </a:r>
            <a:r>
              <a:rPr lang="tr-TR" i="1" dirty="0" err="1" smtClean="0">
                <a:cs typeface="Arial" pitchFamily="34" charset="0"/>
              </a:rPr>
              <a:t>Structure</a:t>
            </a:r>
            <a:r>
              <a:rPr lang="tr-TR" i="1" dirty="0" smtClean="0">
                <a:cs typeface="Arial" pitchFamily="34" charset="0"/>
              </a:rPr>
              <a:t> at VTS37</a:t>
            </a:r>
            <a:endParaRPr lang="en-US" i="1" dirty="0"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i="1" dirty="0" smtClean="0"/>
              <a:t> </a:t>
            </a:r>
            <a:r>
              <a:rPr lang="tr-TR" i="1" dirty="0" err="1" smtClean="0"/>
              <a:t>Leaving</a:t>
            </a:r>
            <a:r>
              <a:rPr lang="tr-TR" i="1" dirty="0" smtClean="0"/>
              <a:t> VTS </a:t>
            </a:r>
            <a:r>
              <a:rPr lang="tr-TR" i="1" dirty="0" err="1" smtClean="0"/>
              <a:t>Committee</a:t>
            </a:r>
            <a:endParaRPr lang="en-US" i="1" dirty="0">
              <a:cs typeface="Arial" pitchFamily="34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1979712" y="1196752"/>
            <a:ext cx="6480720" cy="1585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tr-TR" sz="2400" b="1" dirty="0" smtClean="0"/>
              <a:t>Terry </a:t>
            </a:r>
            <a:r>
              <a:rPr lang="tr-TR" sz="2400" b="1" dirty="0" err="1" smtClean="0"/>
              <a:t>Hughes</a:t>
            </a:r>
            <a:r>
              <a:rPr lang="tr-TR" sz="2400" b="1" dirty="0" smtClean="0"/>
              <a:t> </a:t>
            </a:r>
            <a:r>
              <a:rPr lang="tr-TR" sz="2400" dirty="0" smtClean="0"/>
              <a:t>(UK -TH),  </a:t>
            </a:r>
            <a:r>
              <a:rPr lang="tr-TR" sz="2400" dirty="0" err="1" smtClean="0"/>
              <a:t>Chair</a:t>
            </a:r>
            <a:r>
              <a:rPr lang="tr-TR" sz="2400" dirty="0" smtClean="0"/>
              <a:t> WG3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tr-TR" sz="2400" b="1" dirty="0" smtClean="0"/>
              <a:t>William </a:t>
            </a:r>
            <a:r>
              <a:rPr lang="tr-TR" sz="2400" b="1" dirty="0" err="1" smtClean="0"/>
              <a:t>Burns</a:t>
            </a:r>
            <a:r>
              <a:rPr lang="tr-TR" sz="2400" b="1" dirty="0" smtClean="0"/>
              <a:t> </a:t>
            </a:r>
            <a:r>
              <a:rPr lang="tr-TR" sz="2400" dirty="0" smtClean="0"/>
              <a:t>(USCG),  </a:t>
            </a:r>
            <a:r>
              <a:rPr lang="tr-TR" sz="2400" dirty="0" err="1" smtClean="0"/>
              <a:t>Chair</a:t>
            </a:r>
            <a:r>
              <a:rPr lang="tr-TR" sz="2400" dirty="0" smtClean="0"/>
              <a:t> WG1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tr-TR" sz="2400" dirty="0"/>
          </a:p>
        </p:txBody>
      </p:sp>
      <p:pic>
        <p:nvPicPr>
          <p:cNvPr id="1026" name="Picture 2" descr="H:\Photographs\VTS37 0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2209800"/>
            <a:ext cx="6197600" cy="4648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i="1" dirty="0" smtClean="0"/>
              <a:t> </a:t>
            </a:r>
            <a:r>
              <a:rPr lang="tr-TR" i="1" dirty="0" err="1" smtClean="0"/>
              <a:t>Leaving</a:t>
            </a:r>
            <a:r>
              <a:rPr lang="tr-TR" i="1" dirty="0" smtClean="0"/>
              <a:t> VTS </a:t>
            </a:r>
            <a:r>
              <a:rPr lang="tr-TR" i="1" dirty="0" err="1" smtClean="0"/>
              <a:t>Committee</a:t>
            </a:r>
            <a:endParaRPr lang="en-US" i="1" dirty="0">
              <a:cs typeface="Arial" pitchFamily="34" charset="0"/>
            </a:endParaRPr>
          </a:p>
        </p:txBody>
      </p:sp>
      <p:pic>
        <p:nvPicPr>
          <p:cNvPr id="6" name="Picture 2" descr="C:\Users\hp\Desktop\fot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53525">
            <a:off x="4122279" y="1954103"/>
            <a:ext cx="4809175" cy="36068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 descr="G:\VTS G\TC\TC Genel\Genel Resimlerim\IALA Res\VTS Komite Res\VTS37 week\IMG_143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351038">
            <a:off x="358613" y="1399585"/>
            <a:ext cx="3800419" cy="50881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4343</TotalTime>
  <Words>781</Words>
  <Application>Microsoft Office PowerPoint</Application>
  <PresentationFormat>Ekran Gösterisi (4:3)</PresentationFormat>
  <Paragraphs>169</Paragraphs>
  <Slides>32</Slides>
  <Notes>12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32</vt:i4>
      </vt:variant>
    </vt:vector>
  </HeadingPairs>
  <TitlesOfParts>
    <vt:vector size="33" baseType="lpstr">
      <vt:lpstr>Office Theme</vt:lpstr>
      <vt:lpstr>Slayt 1</vt:lpstr>
      <vt:lpstr>  VTS37</vt:lpstr>
      <vt:lpstr>  VTS37 – 17 Sept.2013, Paris</vt:lpstr>
      <vt:lpstr>  VTS37 – 17 Sept.2013, Paris</vt:lpstr>
      <vt:lpstr>  Participations</vt:lpstr>
      <vt:lpstr>  Participations</vt:lpstr>
      <vt:lpstr>   VTS Committee Structure at VTS37</vt:lpstr>
      <vt:lpstr> Leaving VTS Committee</vt:lpstr>
      <vt:lpstr> Leaving VTS Committee</vt:lpstr>
      <vt:lpstr> Leaving VTS Committee</vt:lpstr>
      <vt:lpstr>  VTS37 outputs</vt:lpstr>
      <vt:lpstr>  IALA WWA VTS Experts</vt:lpstr>
      <vt:lpstr>  Two important devlopments (1)</vt:lpstr>
      <vt:lpstr>  Two important devlopments (2)</vt:lpstr>
      <vt:lpstr>  Portrayal Workshop</vt:lpstr>
      <vt:lpstr>  Portrayal Workshop – 07 May 2013, Bremen</vt:lpstr>
      <vt:lpstr>  Simulation Seminar</vt:lpstr>
      <vt:lpstr>  Simulation Seminar – 11 Sept.2013, Wageningen</vt:lpstr>
      <vt:lpstr>  2010 – 2014 VTS Committee work programme</vt:lpstr>
      <vt:lpstr>  2010 – 2014 VTS Committee work programme</vt:lpstr>
      <vt:lpstr>  2010 – 2014 VTS Committee work programme</vt:lpstr>
      <vt:lpstr>  2010 – 2014 VTS Committee work programme</vt:lpstr>
      <vt:lpstr>  2010 – 2014 VTS Committee work programme</vt:lpstr>
      <vt:lpstr>  2010 – 2014 VTS Committee work programme</vt:lpstr>
      <vt:lpstr>  2010 – 2014 VTS Committee work programme</vt:lpstr>
      <vt:lpstr>  Monitoring items</vt:lpstr>
      <vt:lpstr>  IALA Dictionary</vt:lpstr>
      <vt:lpstr>   </vt:lpstr>
      <vt:lpstr>  VTS Committee 2014-18 work programme</vt:lpstr>
      <vt:lpstr>  VTS Committee 2014-18 work programme</vt:lpstr>
      <vt:lpstr>  VTS Committee 2014-18 work programme</vt:lpstr>
      <vt:lpstr>  VTS Committee 2014-18 work programme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Tuncay</dc:creator>
  <cp:lastModifiedBy>hp</cp:lastModifiedBy>
  <cp:revision>674</cp:revision>
  <dcterms:created xsi:type="dcterms:W3CDTF">2009-10-02T18:58:06Z</dcterms:created>
  <dcterms:modified xsi:type="dcterms:W3CDTF">2013-10-21T19:48:16Z</dcterms:modified>
</cp:coreProperties>
</file>