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79" r:id="rId2"/>
    <p:sldId id="294" r:id="rId3"/>
    <p:sldId id="309" r:id="rId4"/>
    <p:sldId id="295" r:id="rId5"/>
    <p:sldId id="310" r:id="rId6"/>
    <p:sldId id="306" r:id="rId7"/>
    <p:sldId id="332" r:id="rId8"/>
    <p:sldId id="326" r:id="rId9"/>
    <p:sldId id="327" r:id="rId10"/>
    <p:sldId id="324" r:id="rId11"/>
    <p:sldId id="328" r:id="rId12"/>
    <p:sldId id="337" r:id="rId13"/>
    <p:sldId id="303" r:id="rId14"/>
    <p:sldId id="334" r:id="rId15"/>
    <p:sldId id="335" r:id="rId16"/>
    <p:sldId id="302" r:id="rId1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54">
          <p15:clr>
            <a:srgbClr val="A4A3A4"/>
          </p15:clr>
        </p15:guide>
        <p15:guide id="3" orient="horz" pos="822">
          <p15:clr>
            <a:srgbClr val="A4A3A4"/>
          </p15:clr>
        </p15:guide>
        <p15:guide id="4" orient="horz" pos="3929">
          <p15:clr>
            <a:srgbClr val="A4A3A4"/>
          </p15:clr>
        </p15:guide>
        <p15:guide id="5" orient="horz" pos="164">
          <p15:clr>
            <a:srgbClr val="A4A3A4"/>
          </p15:clr>
        </p15:guide>
        <p15:guide id="6" orient="horz" pos="4020">
          <p15:clr>
            <a:srgbClr val="A4A3A4"/>
          </p15:clr>
        </p15:guide>
        <p15:guide id="7" orient="horz" pos="2682">
          <p15:clr>
            <a:srgbClr val="A4A3A4"/>
          </p15:clr>
        </p15:guide>
        <p15:guide id="8" pos="2880">
          <p15:clr>
            <a:srgbClr val="A4A3A4"/>
          </p15:clr>
        </p15:guide>
        <p15:guide id="9" pos="431">
          <p15:clr>
            <a:srgbClr val="A4A3A4"/>
          </p15:clr>
        </p15:guide>
        <p15:guide id="10" pos="5329">
          <p15:clr>
            <a:srgbClr val="A4A3A4"/>
          </p15:clr>
        </p15:guide>
        <p15:guide id="11" pos="5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DC00"/>
    <a:srgbClr val="0076A2"/>
    <a:srgbClr val="00B5D2"/>
    <a:srgbClr val="9D9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0978" autoAdjust="0"/>
  </p:normalViewPr>
  <p:slideViewPr>
    <p:cSldViewPr showGuides="1">
      <p:cViewPr varScale="1">
        <p:scale>
          <a:sx n="99" d="100"/>
          <a:sy n="99" d="100"/>
        </p:scale>
        <p:origin x="1950" y="90"/>
      </p:cViewPr>
      <p:guideLst>
        <p:guide orient="horz" pos="2160"/>
        <p:guide orient="horz" pos="754"/>
        <p:guide orient="horz" pos="822"/>
        <p:guide orient="horz" pos="3929"/>
        <p:guide orient="horz" pos="164"/>
        <p:guide orient="horz" pos="4020"/>
        <p:guide orient="horz" pos="2682"/>
        <p:guide pos="2880"/>
        <p:guide pos="431"/>
        <p:guide pos="5329"/>
        <p:guide pos="5556"/>
      </p:guideLst>
    </p:cSldViewPr>
  </p:slideViewPr>
  <p:outlineViewPr>
    <p:cViewPr>
      <p:scale>
        <a:sx n="33" d="100"/>
        <a:sy n="33" d="100"/>
      </p:scale>
      <p:origin x="30" y="0"/>
    </p:cViewPr>
  </p:outlin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F9FA62A-CE70-485D-88C9-D5281E6FD8B3}" type="datetimeFigureOut">
              <a:rPr lang="fr-FR" smtClean="0"/>
              <a:t>05/02/2018</a:t>
            </a:fld>
            <a:endParaRPr lang="fr-FR" dirty="0"/>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6B52FE5-1AD8-4D12-BBD3-45164A135A3E}" type="slidenum">
              <a:rPr lang="fr-FR" smtClean="0"/>
              <a:t>‹#›</a:t>
            </a:fld>
            <a:endParaRPr lang="fr-FR" dirty="0"/>
          </a:p>
        </p:txBody>
      </p:sp>
    </p:spTree>
    <p:extLst>
      <p:ext uri="{BB962C8B-B14F-4D97-AF65-F5344CB8AC3E}">
        <p14:creationId xmlns:p14="http://schemas.microsoft.com/office/powerpoint/2010/main" val="184501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B52FE5-1AD8-4D12-BBD3-45164A135A3E}" type="slidenum">
              <a:rPr lang="fr-FR" smtClean="0"/>
              <a:t>1</a:t>
            </a:fld>
            <a:endParaRPr lang="fr-FR" dirty="0"/>
          </a:p>
        </p:txBody>
      </p:sp>
    </p:spTree>
    <p:extLst>
      <p:ext uri="{BB962C8B-B14F-4D97-AF65-F5344CB8AC3E}">
        <p14:creationId xmlns:p14="http://schemas.microsoft.com/office/powerpoint/2010/main" val="308564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B52FE5-1AD8-4D12-BBD3-45164A135A3E}" type="slidenum">
              <a:rPr lang="fr-FR" smtClean="0"/>
              <a:t>10</a:t>
            </a:fld>
            <a:endParaRPr lang="fr-FR" dirty="0"/>
          </a:p>
        </p:txBody>
      </p:sp>
    </p:spTree>
    <p:extLst>
      <p:ext uri="{BB962C8B-B14F-4D97-AF65-F5344CB8AC3E}">
        <p14:creationId xmlns:p14="http://schemas.microsoft.com/office/powerpoint/2010/main" val="3442170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dirty="0"/>
          </a:p>
        </p:txBody>
      </p:sp>
      <p:sp>
        <p:nvSpPr>
          <p:cNvPr id="4" name="Pladsholder til slidenummer 3"/>
          <p:cNvSpPr>
            <a:spLocks noGrp="1"/>
          </p:cNvSpPr>
          <p:nvPr>
            <p:ph type="sldNum" sz="quarter" idx="10"/>
          </p:nvPr>
        </p:nvSpPr>
        <p:spPr/>
        <p:txBody>
          <a:bodyPr/>
          <a:lstStyle/>
          <a:p>
            <a:fld id="{26B52FE5-1AD8-4D12-BBD3-45164A135A3E}" type="slidenum">
              <a:rPr lang="fr-FR" smtClean="0"/>
              <a:t>11</a:t>
            </a:fld>
            <a:endParaRPr lang="fr-FR" dirty="0"/>
          </a:p>
        </p:txBody>
      </p:sp>
    </p:spTree>
    <p:extLst>
      <p:ext uri="{BB962C8B-B14F-4D97-AF65-F5344CB8AC3E}">
        <p14:creationId xmlns:p14="http://schemas.microsoft.com/office/powerpoint/2010/main" val="1640142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26B52FE5-1AD8-4D12-BBD3-45164A135A3E}" type="slidenum">
              <a:rPr lang="fr-FR" smtClean="0"/>
              <a:t>12</a:t>
            </a:fld>
            <a:endParaRPr lang="fr-FR" dirty="0"/>
          </a:p>
        </p:txBody>
      </p:sp>
    </p:spTree>
    <p:extLst>
      <p:ext uri="{BB962C8B-B14F-4D97-AF65-F5344CB8AC3E}">
        <p14:creationId xmlns:p14="http://schemas.microsoft.com/office/powerpoint/2010/main" val="3507893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dirty="0"/>
          </a:p>
        </p:txBody>
      </p:sp>
      <p:sp>
        <p:nvSpPr>
          <p:cNvPr id="4" name="Pladsholder til slidenummer 3"/>
          <p:cNvSpPr>
            <a:spLocks noGrp="1"/>
          </p:cNvSpPr>
          <p:nvPr>
            <p:ph type="sldNum" sz="quarter" idx="10"/>
          </p:nvPr>
        </p:nvSpPr>
        <p:spPr/>
        <p:txBody>
          <a:bodyPr/>
          <a:lstStyle/>
          <a:p>
            <a:fld id="{26B52FE5-1AD8-4D12-BBD3-45164A135A3E}" type="slidenum">
              <a:rPr lang="fr-FR" smtClean="0"/>
              <a:t>13</a:t>
            </a:fld>
            <a:endParaRPr lang="fr-FR" dirty="0"/>
          </a:p>
        </p:txBody>
      </p:sp>
    </p:spTree>
    <p:extLst>
      <p:ext uri="{BB962C8B-B14F-4D97-AF65-F5344CB8AC3E}">
        <p14:creationId xmlns:p14="http://schemas.microsoft.com/office/powerpoint/2010/main" val="2593132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6B52FE5-1AD8-4D12-BBD3-45164A135A3E}" type="slidenum">
              <a:rPr lang="fr-FR" smtClean="0"/>
              <a:t>14</a:t>
            </a:fld>
            <a:endParaRPr lang="fr-FR" dirty="0"/>
          </a:p>
        </p:txBody>
      </p:sp>
    </p:spTree>
    <p:extLst>
      <p:ext uri="{BB962C8B-B14F-4D97-AF65-F5344CB8AC3E}">
        <p14:creationId xmlns:p14="http://schemas.microsoft.com/office/powerpoint/2010/main" val="2372185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fld id="{26B52FE5-1AD8-4D12-BBD3-45164A135A3E}" type="slidenum">
              <a:rPr lang="fr-FR" smtClean="0"/>
              <a:t>15</a:t>
            </a:fld>
            <a:endParaRPr lang="fr-FR" dirty="0"/>
          </a:p>
        </p:txBody>
      </p:sp>
    </p:spTree>
    <p:extLst>
      <p:ext uri="{BB962C8B-B14F-4D97-AF65-F5344CB8AC3E}">
        <p14:creationId xmlns:p14="http://schemas.microsoft.com/office/powerpoint/2010/main" val="4007555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6B52FE5-1AD8-4D12-BBD3-45164A135A3E}" type="slidenum">
              <a:rPr lang="fr-FR" smtClean="0"/>
              <a:t>16</a:t>
            </a:fld>
            <a:endParaRPr lang="fr-FR" dirty="0"/>
          </a:p>
        </p:txBody>
      </p:sp>
    </p:spTree>
    <p:extLst>
      <p:ext uri="{BB962C8B-B14F-4D97-AF65-F5344CB8AC3E}">
        <p14:creationId xmlns:p14="http://schemas.microsoft.com/office/powerpoint/2010/main" val="3281828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6B52FE5-1AD8-4D12-BBD3-45164A135A3E}" type="slidenum">
              <a:rPr lang="fr-FR" smtClean="0"/>
              <a:t>2</a:t>
            </a:fld>
            <a:endParaRPr lang="fr-FR" dirty="0"/>
          </a:p>
        </p:txBody>
      </p:sp>
    </p:spTree>
    <p:extLst>
      <p:ext uri="{BB962C8B-B14F-4D97-AF65-F5344CB8AC3E}">
        <p14:creationId xmlns:p14="http://schemas.microsoft.com/office/powerpoint/2010/main" val="1357593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dirty="0"/>
          </a:p>
        </p:txBody>
      </p:sp>
      <p:sp>
        <p:nvSpPr>
          <p:cNvPr id="4" name="Pladsholder til slidenummer 3"/>
          <p:cNvSpPr>
            <a:spLocks noGrp="1"/>
          </p:cNvSpPr>
          <p:nvPr>
            <p:ph type="sldNum" sz="quarter" idx="10"/>
          </p:nvPr>
        </p:nvSpPr>
        <p:spPr/>
        <p:txBody>
          <a:bodyPr/>
          <a:lstStyle/>
          <a:p>
            <a:fld id="{26B52FE5-1AD8-4D12-BBD3-45164A135A3E}" type="slidenum">
              <a:rPr lang="fr-FR" smtClean="0"/>
              <a:t>3</a:t>
            </a:fld>
            <a:endParaRPr lang="fr-FR" dirty="0"/>
          </a:p>
        </p:txBody>
      </p:sp>
    </p:spTree>
    <p:extLst>
      <p:ext uri="{BB962C8B-B14F-4D97-AF65-F5344CB8AC3E}">
        <p14:creationId xmlns:p14="http://schemas.microsoft.com/office/powerpoint/2010/main" val="377878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dirty="0"/>
          </a:p>
        </p:txBody>
      </p:sp>
      <p:sp>
        <p:nvSpPr>
          <p:cNvPr id="4" name="Pladsholder til slidenummer 3"/>
          <p:cNvSpPr>
            <a:spLocks noGrp="1"/>
          </p:cNvSpPr>
          <p:nvPr>
            <p:ph type="sldNum" sz="quarter" idx="10"/>
          </p:nvPr>
        </p:nvSpPr>
        <p:spPr/>
        <p:txBody>
          <a:bodyPr/>
          <a:lstStyle/>
          <a:p>
            <a:fld id="{26B52FE5-1AD8-4D12-BBD3-45164A135A3E}" type="slidenum">
              <a:rPr lang="fr-FR" smtClean="0"/>
              <a:t>4</a:t>
            </a:fld>
            <a:endParaRPr lang="fr-FR" dirty="0"/>
          </a:p>
        </p:txBody>
      </p:sp>
    </p:spTree>
    <p:extLst>
      <p:ext uri="{BB962C8B-B14F-4D97-AF65-F5344CB8AC3E}">
        <p14:creationId xmlns:p14="http://schemas.microsoft.com/office/powerpoint/2010/main" val="3704249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6B52FE5-1AD8-4D12-BBD3-45164A135A3E}" type="slidenum">
              <a:rPr lang="fr-FR" smtClean="0"/>
              <a:t>5</a:t>
            </a:fld>
            <a:endParaRPr lang="fr-FR" dirty="0"/>
          </a:p>
        </p:txBody>
      </p:sp>
    </p:spTree>
    <p:extLst>
      <p:ext uri="{BB962C8B-B14F-4D97-AF65-F5344CB8AC3E}">
        <p14:creationId xmlns:p14="http://schemas.microsoft.com/office/powerpoint/2010/main" val="2465701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6B52FE5-1AD8-4D12-BBD3-45164A135A3E}" type="slidenum">
              <a:rPr lang="fr-FR" smtClean="0"/>
              <a:t>6</a:t>
            </a:fld>
            <a:endParaRPr lang="fr-FR" dirty="0"/>
          </a:p>
        </p:txBody>
      </p:sp>
    </p:spTree>
    <p:extLst>
      <p:ext uri="{BB962C8B-B14F-4D97-AF65-F5344CB8AC3E}">
        <p14:creationId xmlns:p14="http://schemas.microsoft.com/office/powerpoint/2010/main" val="2020156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6B52FE5-1AD8-4D12-BBD3-45164A135A3E}" type="slidenum">
              <a:rPr lang="fr-FR" smtClean="0"/>
              <a:t>7</a:t>
            </a:fld>
            <a:endParaRPr lang="fr-FR" dirty="0"/>
          </a:p>
        </p:txBody>
      </p:sp>
    </p:spTree>
    <p:extLst>
      <p:ext uri="{BB962C8B-B14F-4D97-AF65-F5344CB8AC3E}">
        <p14:creationId xmlns:p14="http://schemas.microsoft.com/office/powerpoint/2010/main" val="2767057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20000"/>
              </a:lnSpc>
            </a:pPr>
            <a:endParaRPr lang="en-US" dirty="0"/>
          </a:p>
        </p:txBody>
      </p:sp>
      <p:sp>
        <p:nvSpPr>
          <p:cNvPr id="4" name="Slide Number Placeholder 3"/>
          <p:cNvSpPr>
            <a:spLocks noGrp="1"/>
          </p:cNvSpPr>
          <p:nvPr>
            <p:ph type="sldNum" sz="quarter" idx="10"/>
          </p:nvPr>
        </p:nvSpPr>
        <p:spPr/>
        <p:txBody>
          <a:bodyPr/>
          <a:lstStyle/>
          <a:p>
            <a:fld id="{26B52FE5-1AD8-4D12-BBD3-45164A135A3E}" type="slidenum">
              <a:rPr lang="fr-FR" smtClean="0"/>
              <a:t>8</a:t>
            </a:fld>
            <a:endParaRPr lang="fr-FR" dirty="0"/>
          </a:p>
        </p:txBody>
      </p:sp>
    </p:spTree>
    <p:extLst>
      <p:ext uri="{BB962C8B-B14F-4D97-AF65-F5344CB8AC3E}">
        <p14:creationId xmlns:p14="http://schemas.microsoft.com/office/powerpoint/2010/main" val="482552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6B52FE5-1AD8-4D12-BBD3-45164A135A3E}" type="slidenum">
              <a:rPr lang="fr-FR" smtClean="0"/>
              <a:t>9</a:t>
            </a:fld>
            <a:endParaRPr lang="fr-FR" dirty="0"/>
          </a:p>
        </p:txBody>
      </p:sp>
    </p:spTree>
    <p:extLst>
      <p:ext uri="{BB962C8B-B14F-4D97-AF65-F5344CB8AC3E}">
        <p14:creationId xmlns:p14="http://schemas.microsoft.com/office/powerpoint/2010/main" val="2763647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86223B4F-335A-4C9D-91C0-6C1317DA95A9}" type="datetime1">
              <a:rPr lang="en-GB" noProof="0" smtClean="0">
                <a:solidFill>
                  <a:schemeClr val="bg1"/>
                </a:solidFill>
              </a:rPr>
              <a:t>05/02/2018</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633035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4AF1C819-53BE-4886-A513-E5CBFE7EDC86}" type="datetime1">
              <a:rPr lang="en-GB" noProof="0" smtClean="0">
                <a:solidFill>
                  <a:schemeClr val="bg1"/>
                </a:solidFill>
              </a:rPr>
              <a:t>05/02/2018</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33895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AE66AC26-8AD3-479B-A41B-79503AB5C751}" type="datetime1">
              <a:rPr lang="en-GB" noProof="0" smtClean="0">
                <a:solidFill>
                  <a:schemeClr val="bg1"/>
                </a:solidFill>
              </a:rPr>
              <a:t>05/02/2018</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16035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E71540D0-397C-4F68-AE04-5C5CFB9197A4}" type="datetime1">
              <a:rPr lang="en-GB" noProof="0" smtClean="0">
                <a:solidFill>
                  <a:schemeClr val="bg1"/>
                </a:solidFill>
              </a:rPr>
              <a:t>05/02/2018</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598248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fld id="{DB3B757D-6D49-4447-9C5F-595C752AADF3}" type="datetime1">
              <a:rPr lang="en-GB" noProof="0" smtClean="0"/>
              <a:t>05/02/2018</a:t>
            </a:fld>
            <a:endParaRPr lang="en-GB" noProof="0" dirty="0"/>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824851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fld id="{A8EC7656-F816-44B0-9946-E888EB452E6B}" type="datetime1">
              <a:rPr lang="en-GB" noProof="0" smtClean="0"/>
              <a:t>05/02/2018</a:t>
            </a:fld>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1951311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fld id="{CD3F1846-CCEA-4087-84F8-E3DCAE8AB122}" type="datetime1">
              <a:rPr lang="en-GB" noProof="0" smtClean="0"/>
              <a:t>05/02/2018</a:t>
            </a:fld>
            <a:endParaRPr lang="en-GB" noProof="0" dirty="0"/>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30948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E2735AD7-66A0-4513-9376-89EB86669215}" type="datetime1">
              <a:rPr lang="en-GB" noProof="0" smtClean="0"/>
              <a:t>05/02/2018</a:t>
            </a:fld>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A994F4EC-4423-4D78-90B1-C88FD11883CD}" type="datetime1">
              <a:rPr lang="en-GB" noProof="0" smtClean="0"/>
              <a:t>05/02/2018</a:t>
            </a:fld>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112868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fld id="{7A06A47A-CD94-4AA7-B4C2-3072A9231A1F}" type="datetime1">
              <a:rPr lang="en-GB" noProof="0" smtClean="0"/>
              <a:t>05/02/2018</a:t>
            </a:fld>
            <a:endParaRPr lang="en-GB" noProof="0" dirty="0"/>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noProof="0"/>
              <a:t>India Training Accreditation Project 2017</a:t>
            </a:r>
            <a:endParaRPr lang="en-GB" noProof="0" dirty="0"/>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63" r:id="rId8"/>
    <p:sldLayoutId id="2147483673" r:id="rId9"/>
  </p:sldLayoutIdLst>
  <p:hf hd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s://groups.google.com/forum/#!forum/mrn-discuss"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hyperlink" Target="https://en.wikipedia.org/wiki/IETF" TargetMode="External"/><Relationship Id="rId13" Type="http://schemas.openxmlformats.org/officeDocument/2006/relationships/hyperlink" Target="https://en.wikipedia.org/wiki/ISO_3166-2:DE" TargetMode="External"/><Relationship Id="rId18" Type="http://schemas.openxmlformats.org/officeDocument/2006/relationships/hyperlink" Target="http://zoobank.org/urn:lsid:zoobank.org:pub:CDC8D258-8F57-41DC-B560-247E17D3DC8C" TargetMode="External"/><Relationship Id="rId3" Type="http://schemas.openxmlformats.org/officeDocument/2006/relationships/hyperlink" Target="https://en.wikipedia.org/wiki/The_Last_Unicorn" TargetMode="External"/><Relationship Id="rId7" Type="http://schemas.openxmlformats.org/officeDocument/2006/relationships/hyperlink" Target="https://en.wikipedia.org/wiki/ISSN" TargetMode="External"/><Relationship Id="rId12" Type="http://schemas.openxmlformats.org/officeDocument/2006/relationships/hyperlink" Target="https://en.wikipedia.org/wiki/National_Bibliography_Number" TargetMode="External"/><Relationship Id="rId17" Type="http://schemas.openxmlformats.org/officeDocument/2006/relationships/hyperlink" Target="https://en.wikipedia.org/wiki/LSID" TargetMode="External"/><Relationship Id="rId2" Type="http://schemas.openxmlformats.org/officeDocument/2006/relationships/notesSlide" Target="../notesSlides/notesSlide6.xml"/><Relationship Id="rId16" Type="http://schemas.openxmlformats.org/officeDocument/2006/relationships/hyperlink" Target="https://en.wikipedia.org/wiki/Lex_(URN)" TargetMode="External"/><Relationship Id="rId1" Type="http://schemas.openxmlformats.org/officeDocument/2006/relationships/slideLayout" Target="../slideLayouts/slideLayout8.xml"/><Relationship Id="rId6" Type="http://schemas.openxmlformats.org/officeDocument/2006/relationships/hyperlink" Target="https://en.wikipedia.org/wiki/ISAN" TargetMode="External"/><Relationship Id="rId11" Type="http://schemas.openxmlformats.org/officeDocument/2006/relationships/hyperlink" Target="https://en.wikipedia.org/wiki/United_States" TargetMode="External"/><Relationship Id="rId5" Type="http://schemas.openxmlformats.org/officeDocument/2006/relationships/hyperlink" Target="https://en.wikipedia.org/wiki/Spider-Man_(2002_film)" TargetMode="External"/><Relationship Id="rId15" Type="http://schemas.openxmlformats.org/officeDocument/2006/relationships/hyperlink" Target="https://en.wikipedia.org/wiki/Directive_(European_Union)" TargetMode="External"/><Relationship Id="rId10" Type="http://schemas.openxmlformats.org/officeDocument/2006/relationships/hyperlink" Target="https://en.wikipedia.org/wiki/Object_identifier" TargetMode="External"/><Relationship Id="rId19" Type="http://schemas.openxmlformats.org/officeDocument/2006/relationships/hyperlink" Target="https://en.wikipedia.org/wiki/Universally_Unique_Identifier" TargetMode="External"/><Relationship Id="rId4" Type="http://schemas.openxmlformats.org/officeDocument/2006/relationships/hyperlink" Target="https://en.wikipedia.org/wiki/ISBN" TargetMode="External"/><Relationship Id="rId9" Type="http://schemas.openxmlformats.org/officeDocument/2006/relationships/hyperlink" Target="https://en.wikipedia.org/wiki/MPEG-7" TargetMode="External"/><Relationship Id="rId14" Type="http://schemas.openxmlformats.org/officeDocument/2006/relationships/hyperlink" Target="https://en.wikipedia.org/wiki/Bibliotheksverbund_Bayern"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84213" y="3429000"/>
            <a:ext cx="7775575" cy="1800199"/>
          </a:xfrm>
        </p:spPr>
        <p:txBody>
          <a:bodyPr/>
          <a:lstStyle/>
          <a:p>
            <a:r>
              <a:rPr lang="en-US" dirty="0"/>
              <a:t>Maritime resource names (MRN) </a:t>
            </a:r>
            <a:br>
              <a:rPr lang="en-US" dirty="0"/>
            </a:br>
            <a:r>
              <a:rPr lang="en-US" dirty="0"/>
              <a:t>it’s value and use </a:t>
            </a:r>
            <a:endParaRPr lang="en-GB" dirty="0"/>
          </a:p>
        </p:txBody>
      </p:sp>
      <p:sp>
        <p:nvSpPr>
          <p:cNvPr id="10" name="Espace réservé de la date 9"/>
          <p:cNvSpPr>
            <a:spLocks noGrp="1"/>
          </p:cNvSpPr>
          <p:nvPr>
            <p:ph type="dt" sz="half" idx="10"/>
          </p:nvPr>
        </p:nvSpPr>
        <p:spPr/>
        <p:txBody>
          <a:bodyPr/>
          <a:lstStyle/>
          <a:p>
            <a:pPr algn="r"/>
            <a:fld id="{F9EE53EF-9C54-48EF-813F-84DE4748CDCA}" type="datetime1">
              <a:rPr lang="en-GB" smtClean="0">
                <a:solidFill>
                  <a:schemeClr val="bg1"/>
                </a:solidFill>
              </a:rPr>
              <a:t>05/02/2018</a:t>
            </a:fld>
            <a:endParaRPr lang="en-GB" dirty="0">
              <a:solidFill>
                <a:schemeClr val="bg1"/>
              </a:solidFill>
            </a:endParaRPr>
          </a:p>
        </p:txBody>
      </p:sp>
      <p:sp>
        <p:nvSpPr>
          <p:cNvPr id="2" name="Footer Placeholder 1"/>
          <p:cNvSpPr>
            <a:spLocks noGrp="1"/>
          </p:cNvSpPr>
          <p:nvPr>
            <p:ph type="ftr" sz="quarter" idx="11"/>
          </p:nvPr>
        </p:nvSpPr>
        <p:spPr/>
        <p:txBody>
          <a:bodyPr/>
          <a:lstStyle/>
          <a:p>
            <a:r>
              <a:rPr lang="en-GB" noProof="0"/>
              <a:t>Canada Training Accreditation Project 2017</a:t>
            </a:r>
            <a:endParaRPr lang="en-GB" noProof="0" dirty="0"/>
          </a:p>
        </p:txBody>
      </p:sp>
      <p:sp>
        <p:nvSpPr>
          <p:cNvPr id="3" name="Slide Number Placeholder 2"/>
          <p:cNvSpPr>
            <a:spLocks noGrp="1"/>
          </p:cNvSpPr>
          <p:nvPr>
            <p:ph type="sldNum" sz="quarter" idx="12"/>
          </p:nvPr>
        </p:nvSpPr>
        <p:spPr/>
        <p:txBody>
          <a:bodyPr/>
          <a:lstStyle/>
          <a:p>
            <a:fld id="{10C140CD-8AED-46FF-A9A2-77308F3F39AE}" type="slidenum">
              <a:rPr lang="en-GB" noProof="0" smtClean="0"/>
              <a:pPr/>
              <a:t>1</a:t>
            </a:fld>
            <a:endParaRPr lang="en-GB" noProof="0" dirty="0"/>
          </a:p>
        </p:txBody>
      </p:sp>
    </p:spTree>
    <p:extLst>
      <p:ext uri="{BB962C8B-B14F-4D97-AF65-F5344CB8AC3E}">
        <p14:creationId xmlns:p14="http://schemas.microsoft.com/office/powerpoint/2010/main" val="32135886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10</a:t>
            </a:fld>
            <a:endParaRPr lang="en-GB" noProof="0" dirty="0"/>
          </a:p>
        </p:txBody>
      </p:sp>
      <p:sp>
        <p:nvSpPr>
          <p:cNvPr id="8" name="Title 1"/>
          <p:cNvSpPr>
            <a:spLocks noGrp="1"/>
          </p:cNvSpPr>
          <p:nvPr>
            <p:ph type="title"/>
          </p:nvPr>
        </p:nvSpPr>
        <p:spPr>
          <a:xfrm>
            <a:off x="684213" y="260649"/>
            <a:ext cx="7775575" cy="936326"/>
          </a:xfrm>
        </p:spPr>
        <p:txBody>
          <a:bodyPr/>
          <a:lstStyle/>
          <a:p>
            <a:r>
              <a:rPr lang="en-GB" dirty="0"/>
              <a:t>MRN</a:t>
            </a: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3788" y="1412776"/>
            <a:ext cx="3296863" cy="2141029"/>
          </a:xfrm>
          <a:prstGeom prst="rect">
            <a:avLst/>
          </a:prstGeom>
        </p:spPr>
      </p:pic>
      <p:pic>
        <p:nvPicPr>
          <p:cNvPr id="23" name="Picture 22"/>
          <p:cNvPicPr>
            <a:picLocks noChangeAspect="1"/>
          </p:cNvPicPr>
          <p:nvPr/>
        </p:nvPicPr>
        <p:blipFill>
          <a:blip r:embed="rId4"/>
          <a:stretch>
            <a:fillRect/>
          </a:stretch>
        </p:blipFill>
        <p:spPr>
          <a:xfrm>
            <a:off x="1316138" y="4425584"/>
            <a:ext cx="1122471" cy="1175606"/>
          </a:xfrm>
          <a:prstGeom prst="rect">
            <a:avLst/>
          </a:prstGeom>
        </p:spPr>
      </p:pic>
      <p:pic>
        <p:nvPicPr>
          <p:cNvPr id="2050" name="Picture 2" descr="aton solar cell에 대한 이미지 검색결과"/>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7339" y="4623260"/>
            <a:ext cx="1013098" cy="101309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p:cNvPicPr>
            <a:picLocks noChangeAspect="1"/>
          </p:cNvPicPr>
          <p:nvPr/>
        </p:nvPicPr>
        <p:blipFill rotWithShape="1">
          <a:blip r:embed="rId6"/>
          <a:srcRect l="57012" t="83965" r="38102"/>
          <a:stretch/>
        </p:blipFill>
        <p:spPr>
          <a:xfrm>
            <a:off x="5262065" y="3669387"/>
            <a:ext cx="483565" cy="969650"/>
          </a:xfrm>
          <a:prstGeom prst="rect">
            <a:avLst/>
          </a:prstGeom>
        </p:spPr>
      </p:pic>
      <p:pic>
        <p:nvPicPr>
          <p:cNvPr id="25" name="Picture 24"/>
          <p:cNvPicPr>
            <a:picLocks noChangeAspect="1"/>
          </p:cNvPicPr>
          <p:nvPr/>
        </p:nvPicPr>
        <p:blipFill>
          <a:blip r:embed="rId7"/>
          <a:stretch>
            <a:fillRect/>
          </a:stretch>
        </p:blipFill>
        <p:spPr>
          <a:xfrm>
            <a:off x="6768244" y="3407647"/>
            <a:ext cx="737828" cy="983771"/>
          </a:xfrm>
          <a:prstGeom prst="rect">
            <a:avLst/>
          </a:prstGeom>
        </p:spPr>
      </p:pic>
      <p:pic>
        <p:nvPicPr>
          <p:cNvPr id="27" name="Picture 26"/>
          <p:cNvPicPr>
            <a:picLocks noChangeAspect="1"/>
          </p:cNvPicPr>
          <p:nvPr/>
        </p:nvPicPr>
        <p:blipFill>
          <a:blip r:embed="rId8"/>
          <a:stretch>
            <a:fillRect/>
          </a:stretch>
        </p:blipFill>
        <p:spPr>
          <a:xfrm>
            <a:off x="750343" y="2768724"/>
            <a:ext cx="876300" cy="876300"/>
          </a:xfrm>
          <a:prstGeom prst="rect">
            <a:avLst/>
          </a:prstGeom>
        </p:spPr>
      </p:pic>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49167" y="5039736"/>
            <a:ext cx="1193243" cy="596622"/>
          </a:xfrm>
          <a:prstGeom prst="rect">
            <a:avLst/>
          </a:prstGeom>
        </p:spPr>
      </p:pic>
      <p:pic>
        <p:nvPicPr>
          <p:cNvPr id="28" name="Picture 27"/>
          <p:cNvPicPr>
            <a:picLocks noChangeAspect="1"/>
          </p:cNvPicPr>
          <p:nvPr/>
        </p:nvPicPr>
        <p:blipFill rotWithShape="1">
          <a:blip r:embed="rId10"/>
          <a:srcRect r="42445"/>
          <a:stretch/>
        </p:blipFill>
        <p:spPr>
          <a:xfrm>
            <a:off x="2548758" y="3933701"/>
            <a:ext cx="676953" cy="751247"/>
          </a:xfrm>
          <a:prstGeom prst="rect">
            <a:avLst/>
          </a:prstGeom>
        </p:spPr>
      </p:pic>
      <p:pic>
        <p:nvPicPr>
          <p:cNvPr id="30" name="Picture 29"/>
          <p:cNvPicPr>
            <a:picLocks noChangeAspect="1"/>
          </p:cNvPicPr>
          <p:nvPr/>
        </p:nvPicPr>
        <p:blipFill>
          <a:blip r:embed="rId11"/>
          <a:stretch>
            <a:fillRect/>
          </a:stretch>
        </p:blipFill>
        <p:spPr>
          <a:xfrm>
            <a:off x="7143166" y="1845293"/>
            <a:ext cx="782698" cy="782698"/>
          </a:xfrm>
          <a:prstGeom prst="rect">
            <a:avLst/>
          </a:prstGeom>
        </p:spPr>
      </p:pic>
      <p:cxnSp>
        <p:nvCxnSpPr>
          <p:cNvPr id="2048" name="Straight Connector 2047"/>
          <p:cNvCxnSpPr>
            <a:stCxn id="27" idx="3"/>
          </p:cNvCxnSpPr>
          <p:nvPr/>
        </p:nvCxnSpPr>
        <p:spPr>
          <a:xfrm flipV="1">
            <a:off x="1626643" y="2996952"/>
            <a:ext cx="1037145" cy="20992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7" idx="3"/>
          </p:cNvCxnSpPr>
          <p:nvPr/>
        </p:nvCxnSpPr>
        <p:spPr>
          <a:xfrm>
            <a:off x="1626643" y="3206874"/>
            <a:ext cx="978987" cy="841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201108" y="3407647"/>
            <a:ext cx="655087" cy="1215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4312219" y="3407649"/>
            <a:ext cx="6293" cy="16057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2" idx="3"/>
            <a:endCxn id="30" idx="1"/>
          </p:cNvCxnSpPr>
          <p:nvPr/>
        </p:nvCxnSpPr>
        <p:spPr>
          <a:xfrm flipV="1">
            <a:off x="5960651" y="2236642"/>
            <a:ext cx="1182515" cy="246649"/>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25" idx="1"/>
          </p:cNvCxnSpPr>
          <p:nvPr/>
        </p:nvCxnSpPr>
        <p:spPr>
          <a:xfrm>
            <a:off x="5503847" y="3110210"/>
            <a:ext cx="1264397" cy="7893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25" idx="2"/>
          </p:cNvCxnSpPr>
          <p:nvPr/>
        </p:nvCxnSpPr>
        <p:spPr>
          <a:xfrm flipH="1">
            <a:off x="6551908" y="4391418"/>
            <a:ext cx="585250" cy="7465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745630" y="4501902"/>
            <a:ext cx="806278" cy="627907"/>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4630267" y="4501902"/>
            <a:ext cx="631798" cy="537834"/>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184068" y="3320988"/>
            <a:ext cx="252028"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endCxn id="28" idx="3"/>
          </p:cNvCxnSpPr>
          <p:nvPr/>
        </p:nvCxnSpPr>
        <p:spPr>
          <a:xfrm flipH="1" flipV="1">
            <a:off x="3225711" y="4309325"/>
            <a:ext cx="909224" cy="704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2087701" y="5118242"/>
            <a:ext cx="1836227" cy="19739"/>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28" idx="3"/>
          </p:cNvCxnSpPr>
          <p:nvPr/>
        </p:nvCxnSpPr>
        <p:spPr>
          <a:xfrm flipH="1">
            <a:off x="3225711" y="3469060"/>
            <a:ext cx="344582" cy="840265"/>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5" idx="0"/>
          </p:cNvCxnSpPr>
          <p:nvPr/>
        </p:nvCxnSpPr>
        <p:spPr>
          <a:xfrm flipV="1">
            <a:off x="7137158" y="2627991"/>
            <a:ext cx="105252" cy="779656"/>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12"/>
          <a:stretch>
            <a:fillRect/>
          </a:stretch>
        </p:blipFill>
        <p:spPr>
          <a:xfrm>
            <a:off x="967181" y="1687279"/>
            <a:ext cx="1209557" cy="584182"/>
          </a:xfrm>
          <a:prstGeom prst="rect">
            <a:avLst/>
          </a:prstGeom>
        </p:spPr>
      </p:pic>
      <p:cxnSp>
        <p:nvCxnSpPr>
          <p:cNvPr id="80" name="Straight Connector 79"/>
          <p:cNvCxnSpPr>
            <a:stCxn id="33" idx="3"/>
          </p:cNvCxnSpPr>
          <p:nvPr/>
        </p:nvCxnSpPr>
        <p:spPr>
          <a:xfrm>
            <a:off x="2176738" y="1979370"/>
            <a:ext cx="912585" cy="374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33" idx="2"/>
          </p:cNvCxnSpPr>
          <p:nvPr/>
        </p:nvCxnSpPr>
        <p:spPr>
          <a:xfrm>
            <a:off x="1571960" y="2271461"/>
            <a:ext cx="1063385" cy="18054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endCxn id="30" idx="1"/>
          </p:cNvCxnSpPr>
          <p:nvPr/>
        </p:nvCxnSpPr>
        <p:spPr>
          <a:xfrm flipV="1">
            <a:off x="5652120" y="2236642"/>
            <a:ext cx="1491046" cy="18402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3389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11</a:t>
            </a:fld>
            <a:endParaRPr lang="en-GB" noProof="0" dirty="0"/>
          </a:p>
        </p:txBody>
      </p:sp>
      <p:sp>
        <p:nvSpPr>
          <p:cNvPr id="8" name="Title 1"/>
          <p:cNvSpPr>
            <a:spLocks noGrp="1"/>
          </p:cNvSpPr>
          <p:nvPr>
            <p:ph type="title"/>
          </p:nvPr>
        </p:nvSpPr>
        <p:spPr>
          <a:xfrm>
            <a:off x="684213" y="260649"/>
            <a:ext cx="7775575" cy="936326"/>
          </a:xfrm>
        </p:spPr>
        <p:txBody>
          <a:bodyPr/>
          <a:lstStyle/>
          <a:p>
            <a:r>
              <a:rPr lang="en-GB" dirty="0"/>
              <a:t>Use of MRN</a:t>
            </a:r>
          </a:p>
        </p:txBody>
      </p:sp>
      <p:sp>
        <p:nvSpPr>
          <p:cNvPr id="7" name="Oval 2"/>
          <p:cNvSpPr>
            <a:spLocks noChangeArrowheads="1"/>
          </p:cNvSpPr>
          <p:nvPr/>
        </p:nvSpPr>
        <p:spPr bwMode="blackWhite">
          <a:xfrm>
            <a:off x="1804988" y="1138238"/>
            <a:ext cx="2882900" cy="277653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ea typeface="SimSun" panose="02010600030101010101" pitchFamily="2" charset="-122"/>
            </a:endParaRPr>
          </a:p>
        </p:txBody>
      </p:sp>
      <p:sp>
        <p:nvSpPr>
          <p:cNvPr id="9" name="Oval 3"/>
          <p:cNvSpPr>
            <a:spLocks noChangeArrowheads="1"/>
          </p:cNvSpPr>
          <p:nvPr/>
        </p:nvSpPr>
        <p:spPr bwMode="blackWhite">
          <a:xfrm>
            <a:off x="4340225" y="1138238"/>
            <a:ext cx="2882900" cy="277653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ea typeface="SimSun" panose="02010600030101010101" pitchFamily="2" charset="-122"/>
            </a:endParaRPr>
          </a:p>
        </p:txBody>
      </p:sp>
      <p:sp>
        <p:nvSpPr>
          <p:cNvPr id="10" name="Oval 4"/>
          <p:cNvSpPr>
            <a:spLocks noChangeArrowheads="1"/>
          </p:cNvSpPr>
          <p:nvPr/>
        </p:nvSpPr>
        <p:spPr bwMode="blackWhite">
          <a:xfrm>
            <a:off x="3073400" y="3244850"/>
            <a:ext cx="2881313" cy="277653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ea typeface="SimSun" panose="02010600030101010101" pitchFamily="2" charset="-122"/>
            </a:endParaRPr>
          </a:p>
        </p:txBody>
      </p:sp>
      <p:sp>
        <p:nvSpPr>
          <p:cNvPr id="11" name="Oval 5"/>
          <p:cNvSpPr>
            <a:spLocks noChangeArrowheads="1"/>
          </p:cNvSpPr>
          <p:nvPr/>
        </p:nvSpPr>
        <p:spPr bwMode="blackWhite">
          <a:xfrm>
            <a:off x="3073400" y="3244850"/>
            <a:ext cx="2881313" cy="2776538"/>
          </a:xfrm>
          <a:prstGeom prst="ellipse">
            <a:avLst/>
          </a:prstGeom>
          <a:noFill/>
          <a:ln w="12700">
            <a:solidFill>
              <a:schemeClr val="tx1"/>
            </a:solidFill>
            <a:round/>
            <a:headEnd/>
            <a:tailEnd/>
          </a:ln>
          <a:effectLst/>
        </p:spPr>
        <p:txBody>
          <a:bodyPr wrap="none" lIns="0" tIns="0" rIns="0" bIns="0" anchor="ctr"/>
          <a:lstStyle/>
          <a:p>
            <a:pPr algn="ctr" eaLnBrk="0" hangingPunct="0"/>
            <a:endParaRPr lang="zh-CN" altLang="en-US">
              <a:ea typeface="SimSun" panose="02010600030101010101" pitchFamily="2" charset="-122"/>
            </a:endParaRPr>
          </a:p>
        </p:txBody>
      </p:sp>
      <p:sp>
        <p:nvSpPr>
          <p:cNvPr id="12" name="Oval 6"/>
          <p:cNvSpPr>
            <a:spLocks noChangeArrowheads="1"/>
          </p:cNvSpPr>
          <p:nvPr/>
        </p:nvSpPr>
        <p:spPr bwMode="blackWhite">
          <a:xfrm>
            <a:off x="1804988" y="1138238"/>
            <a:ext cx="2882900" cy="2776537"/>
          </a:xfrm>
          <a:prstGeom prst="ellipse">
            <a:avLst/>
          </a:prstGeom>
          <a:noFill/>
          <a:ln w="12700">
            <a:solidFill>
              <a:schemeClr val="tx1"/>
            </a:solidFill>
            <a:round/>
            <a:headEnd/>
            <a:tailEnd/>
          </a:ln>
          <a:effectLst/>
        </p:spPr>
        <p:txBody>
          <a:bodyPr wrap="none" lIns="0" tIns="0" rIns="0" bIns="0" anchor="ctr"/>
          <a:lstStyle/>
          <a:p>
            <a:pPr algn="ctr" eaLnBrk="0" hangingPunct="0"/>
            <a:endParaRPr lang="zh-CN" altLang="en-US">
              <a:ea typeface="SimSun" panose="02010600030101010101" pitchFamily="2" charset="-122"/>
            </a:endParaRPr>
          </a:p>
        </p:txBody>
      </p:sp>
      <p:sp>
        <p:nvSpPr>
          <p:cNvPr id="13" name="Oval 7"/>
          <p:cNvSpPr>
            <a:spLocks noChangeArrowheads="1"/>
          </p:cNvSpPr>
          <p:nvPr/>
        </p:nvSpPr>
        <p:spPr bwMode="blackWhite">
          <a:xfrm>
            <a:off x="4340225" y="1138238"/>
            <a:ext cx="2882900" cy="2776537"/>
          </a:xfrm>
          <a:prstGeom prst="ellipse">
            <a:avLst/>
          </a:prstGeom>
          <a:noFill/>
          <a:ln w="12700">
            <a:solidFill>
              <a:schemeClr val="tx1"/>
            </a:solidFill>
            <a:round/>
            <a:headEnd/>
            <a:tailEnd/>
          </a:ln>
          <a:effectLst/>
        </p:spPr>
        <p:txBody>
          <a:bodyPr wrap="none" lIns="0" tIns="0" rIns="0" bIns="0" anchor="ctr"/>
          <a:lstStyle/>
          <a:p>
            <a:pPr algn="ctr" eaLnBrk="0" hangingPunct="0"/>
            <a:endParaRPr lang="zh-CN" altLang="en-US">
              <a:ea typeface="SimSun" panose="02010600030101010101" pitchFamily="2" charset="-122"/>
            </a:endParaRPr>
          </a:p>
        </p:txBody>
      </p:sp>
      <p:sp>
        <p:nvSpPr>
          <p:cNvPr id="15" name="Rectangle 9"/>
          <p:cNvSpPr>
            <a:spLocks noChangeArrowheads="1"/>
          </p:cNvSpPr>
          <p:nvPr/>
        </p:nvSpPr>
        <p:spPr bwMode="blackWhite">
          <a:xfrm>
            <a:off x="2060079" y="1946969"/>
            <a:ext cx="2268538" cy="108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defTabSz="787400">
              <a:buSzPct val="120000"/>
              <a:defRPr sz="1600">
                <a:solidFill>
                  <a:schemeClr val="tx1"/>
                </a:solidFill>
                <a:latin typeface="Arial" panose="020B0604020202020204" pitchFamily="34" charset="0"/>
                <a:ea typeface="-윤고딕130" pitchFamily="18" charset="-127"/>
              </a:defRPr>
            </a:lvl1pPr>
            <a:lvl2pPr marL="133350" indent="-131763" defTabSz="787400">
              <a:buSzPct val="120000"/>
              <a:buChar char="•"/>
              <a:defRPr sz="1600">
                <a:solidFill>
                  <a:schemeClr val="tx1"/>
                </a:solidFill>
                <a:latin typeface="Arial" panose="020B0604020202020204" pitchFamily="34" charset="0"/>
                <a:ea typeface="-윤고딕130" pitchFamily="18" charset="-127"/>
              </a:defRPr>
            </a:lvl2pPr>
            <a:lvl3pPr marL="301625" indent="-150813" defTabSz="787400">
              <a:buChar char="–"/>
              <a:defRPr sz="1600">
                <a:solidFill>
                  <a:schemeClr val="tx1"/>
                </a:solidFill>
                <a:latin typeface="Arial" panose="020B0604020202020204" pitchFamily="34" charset="0"/>
                <a:ea typeface="-윤고딕130" pitchFamily="18" charset="-127"/>
              </a:defRPr>
            </a:lvl3pPr>
            <a:lvl4pPr marL="439738" indent="-136525" defTabSz="787400">
              <a:buSzPct val="89000"/>
              <a:buChar char="•"/>
              <a:defRPr sz="1600">
                <a:solidFill>
                  <a:schemeClr val="tx1"/>
                </a:solidFill>
                <a:latin typeface="Arial" panose="020B0604020202020204" pitchFamily="34" charset="0"/>
                <a:ea typeface="-윤고딕130" pitchFamily="18" charset="-127"/>
              </a:defRPr>
            </a:lvl4pPr>
            <a:lvl5pPr marL="603250" indent="-142875" defTabSz="787400">
              <a:buSzPct val="75000"/>
              <a:buChar char="–"/>
              <a:defRPr sz="1600">
                <a:solidFill>
                  <a:schemeClr val="tx1"/>
                </a:solidFill>
                <a:latin typeface="Arial" panose="020B0604020202020204" pitchFamily="34" charset="0"/>
                <a:ea typeface="-윤고딕130" pitchFamily="18" charset="-127"/>
              </a:defRPr>
            </a:lvl5pPr>
            <a:lvl6pPr marL="10604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6pPr>
            <a:lvl7pPr marL="15176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7pPr>
            <a:lvl8pPr marL="19748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8pPr>
            <a:lvl9pPr marL="24320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9pPr>
          </a:lstStyle>
          <a:p>
            <a:r>
              <a:rPr lang="en-US" altLang="zh-CN" dirty="0"/>
              <a:t>Communication</a:t>
            </a:r>
          </a:p>
          <a:p>
            <a:r>
              <a:rPr lang="en-US" altLang="zh-CN" dirty="0"/>
              <a:t>- AtoN authorities</a:t>
            </a:r>
          </a:p>
          <a:p>
            <a:r>
              <a:rPr lang="en-US" altLang="zh-CN" dirty="0"/>
              <a:t>- Hydrographic offices</a:t>
            </a:r>
          </a:p>
          <a:p>
            <a:r>
              <a:rPr lang="en-US" altLang="zh-CN" dirty="0"/>
              <a:t>- Military</a:t>
            </a:r>
          </a:p>
          <a:p>
            <a:r>
              <a:rPr lang="en-US" altLang="zh-CN" dirty="0"/>
              <a:t>- Meteorology service</a:t>
            </a:r>
          </a:p>
          <a:p>
            <a:r>
              <a:rPr lang="en-US" altLang="zh-CN" dirty="0"/>
              <a:t>- Port service</a:t>
            </a:r>
          </a:p>
          <a:p>
            <a:r>
              <a:rPr lang="en-US" altLang="zh-CN" dirty="0"/>
              <a:t>- University</a:t>
            </a:r>
          </a:p>
          <a:p>
            <a:r>
              <a:rPr lang="en-US" altLang="zh-CN" dirty="0"/>
              <a:t>- etc.</a:t>
            </a:r>
          </a:p>
        </p:txBody>
      </p:sp>
      <p:sp>
        <p:nvSpPr>
          <p:cNvPr id="16" name="Rectangle 10"/>
          <p:cNvSpPr>
            <a:spLocks noChangeArrowheads="1"/>
          </p:cNvSpPr>
          <p:nvPr/>
        </p:nvSpPr>
        <p:spPr bwMode="blackWhite">
          <a:xfrm>
            <a:off x="3342481" y="3914775"/>
            <a:ext cx="2268537" cy="162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defTabSz="787400">
              <a:buSzPct val="120000"/>
              <a:defRPr sz="1600">
                <a:solidFill>
                  <a:schemeClr val="tx1"/>
                </a:solidFill>
                <a:latin typeface="Arial" panose="020B0604020202020204" pitchFamily="34" charset="0"/>
                <a:ea typeface="-윤고딕130" pitchFamily="18" charset="-127"/>
              </a:defRPr>
            </a:lvl1pPr>
            <a:lvl2pPr marL="133350" indent="-131763" defTabSz="787400">
              <a:buSzPct val="120000"/>
              <a:buChar char="•"/>
              <a:defRPr sz="1600">
                <a:solidFill>
                  <a:schemeClr val="tx1"/>
                </a:solidFill>
                <a:latin typeface="Arial" panose="020B0604020202020204" pitchFamily="34" charset="0"/>
                <a:ea typeface="-윤고딕130" pitchFamily="18" charset="-127"/>
              </a:defRPr>
            </a:lvl2pPr>
            <a:lvl3pPr marL="301625" indent="-150813" defTabSz="787400">
              <a:buChar char="–"/>
              <a:defRPr sz="1600">
                <a:solidFill>
                  <a:schemeClr val="tx1"/>
                </a:solidFill>
                <a:latin typeface="Arial" panose="020B0604020202020204" pitchFamily="34" charset="0"/>
                <a:ea typeface="-윤고딕130" pitchFamily="18" charset="-127"/>
              </a:defRPr>
            </a:lvl3pPr>
            <a:lvl4pPr marL="439738" indent="-136525" defTabSz="787400">
              <a:buSzPct val="89000"/>
              <a:buChar char="•"/>
              <a:defRPr sz="1600">
                <a:solidFill>
                  <a:schemeClr val="tx1"/>
                </a:solidFill>
                <a:latin typeface="Arial" panose="020B0604020202020204" pitchFamily="34" charset="0"/>
                <a:ea typeface="-윤고딕130" pitchFamily="18" charset="-127"/>
              </a:defRPr>
            </a:lvl4pPr>
            <a:lvl5pPr marL="603250" indent="-142875" defTabSz="787400">
              <a:buSzPct val="75000"/>
              <a:buChar char="–"/>
              <a:defRPr sz="1600">
                <a:solidFill>
                  <a:schemeClr val="tx1"/>
                </a:solidFill>
                <a:latin typeface="Arial" panose="020B0604020202020204" pitchFamily="34" charset="0"/>
                <a:ea typeface="-윤고딕130" pitchFamily="18" charset="-127"/>
              </a:defRPr>
            </a:lvl5pPr>
            <a:lvl6pPr marL="10604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6pPr>
            <a:lvl7pPr marL="15176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7pPr>
            <a:lvl8pPr marL="19748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8pPr>
            <a:lvl9pPr marL="24320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9pPr>
          </a:lstStyle>
          <a:p>
            <a:r>
              <a:rPr lang="en-US" altLang="zh-CN" dirty="0"/>
              <a:t>Maintenance</a:t>
            </a:r>
          </a:p>
          <a:p>
            <a:r>
              <a:rPr lang="en-US" altLang="zh-CN" dirty="0"/>
              <a:t>- AtoN monitoring</a:t>
            </a:r>
          </a:p>
          <a:p>
            <a:r>
              <a:rPr lang="en-US" altLang="zh-CN" dirty="0"/>
              <a:t>- Inventory management</a:t>
            </a:r>
          </a:p>
          <a:p>
            <a:r>
              <a:rPr lang="en-US" altLang="zh-CN" dirty="0"/>
              <a:t>- etc.</a:t>
            </a:r>
          </a:p>
        </p:txBody>
      </p:sp>
      <p:sp>
        <p:nvSpPr>
          <p:cNvPr id="17" name="Freeform 11"/>
          <p:cNvSpPr>
            <a:spLocks/>
          </p:cNvSpPr>
          <p:nvPr/>
        </p:nvSpPr>
        <p:spPr bwMode="blackGray">
          <a:xfrm>
            <a:off x="4335463" y="1866900"/>
            <a:ext cx="352425" cy="1323975"/>
          </a:xfrm>
          <a:custGeom>
            <a:avLst/>
            <a:gdLst>
              <a:gd name="T0" fmla="*/ 111 w 222"/>
              <a:gd name="T1" fmla="*/ 0 h 834"/>
              <a:gd name="T2" fmla="*/ 90 w 222"/>
              <a:gd name="T3" fmla="*/ 42 h 834"/>
              <a:gd name="T4" fmla="*/ 74 w 222"/>
              <a:gd name="T5" fmla="*/ 78 h 834"/>
              <a:gd name="T6" fmla="*/ 51 w 222"/>
              <a:gd name="T7" fmla="*/ 133 h 834"/>
              <a:gd name="T8" fmla="*/ 33 w 222"/>
              <a:gd name="T9" fmla="*/ 185 h 834"/>
              <a:gd name="T10" fmla="*/ 21 w 222"/>
              <a:gd name="T11" fmla="*/ 243 h 834"/>
              <a:gd name="T12" fmla="*/ 12 w 222"/>
              <a:gd name="T13" fmla="*/ 296 h 834"/>
              <a:gd name="T14" fmla="*/ 3 w 222"/>
              <a:gd name="T15" fmla="*/ 360 h 834"/>
              <a:gd name="T16" fmla="*/ 0 w 222"/>
              <a:gd name="T17" fmla="*/ 423 h 834"/>
              <a:gd name="T18" fmla="*/ 8 w 222"/>
              <a:gd name="T19" fmla="*/ 509 h 834"/>
              <a:gd name="T20" fmla="*/ 15 w 222"/>
              <a:gd name="T21" fmla="*/ 562 h 834"/>
              <a:gd name="T22" fmla="*/ 36 w 222"/>
              <a:gd name="T23" fmla="*/ 653 h 834"/>
              <a:gd name="T24" fmla="*/ 63 w 222"/>
              <a:gd name="T25" fmla="*/ 728 h 834"/>
              <a:gd name="T26" fmla="*/ 84 w 222"/>
              <a:gd name="T27" fmla="*/ 776 h 834"/>
              <a:gd name="T28" fmla="*/ 114 w 222"/>
              <a:gd name="T29" fmla="*/ 834 h 834"/>
              <a:gd name="T30" fmla="*/ 150 w 222"/>
              <a:gd name="T31" fmla="*/ 765 h 834"/>
              <a:gd name="T32" fmla="*/ 186 w 222"/>
              <a:gd name="T33" fmla="*/ 668 h 834"/>
              <a:gd name="T34" fmla="*/ 207 w 222"/>
              <a:gd name="T35" fmla="*/ 583 h 834"/>
              <a:gd name="T36" fmla="*/ 219 w 222"/>
              <a:gd name="T37" fmla="*/ 477 h 834"/>
              <a:gd name="T38" fmla="*/ 222 w 222"/>
              <a:gd name="T39" fmla="*/ 393 h 834"/>
              <a:gd name="T40" fmla="*/ 219 w 222"/>
              <a:gd name="T41" fmla="*/ 335 h 834"/>
              <a:gd name="T42" fmla="*/ 207 w 222"/>
              <a:gd name="T43" fmla="*/ 251 h 834"/>
              <a:gd name="T44" fmla="*/ 186 w 222"/>
              <a:gd name="T45" fmla="*/ 169 h 834"/>
              <a:gd name="T46" fmla="*/ 165 w 222"/>
              <a:gd name="T47" fmla="*/ 115 h 834"/>
              <a:gd name="T48" fmla="*/ 138 w 222"/>
              <a:gd name="T49" fmla="*/ 45 h 834"/>
              <a:gd name="T50" fmla="*/ 111 w 222"/>
              <a:gd name="T51"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2" h="834">
                <a:moveTo>
                  <a:pt x="111" y="0"/>
                </a:moveTo>
                <a:lnTo>
                  <a:pt x="90" y="42"/>
                </a:lnTo>
                <a:lnTo>
                  <a:pt x="74" y="78"/>
                </a:lnTo>
                <a:lnTo>
                  <a:pt x="51" y="133"/>
                </a:lnTo>
                <a:lnTo>
                  <a:pt x="33" y="185"/>
                </a:lnTo>
                <a:lnTo>
                  <a:pt x="21" y="243"/>
                </a:lnTo>
                <a:lnTo>
                  <a:pt x="12" y="296"/>
                </a:lnTo>
                <a:lnTo>
                  <a:pt x="3" y="360"/>
                </a:lnTo>
                <a:lnTo>
                  <a:pt x="0" y="423"/>
                </a:lnTo>
                <a:lnTo>
                  <a:pt x="8" y="509"/>
                </a:lnTo>
                <a:lnTo>
                  <a:pt x="15" y="562"/>
                </a:lnTo>
                <a:lnTo>
                  <a:pt x="36" y="653"/>
                </a:lnTo>
                <a:lnTo>
                  <a:pt x="63" y="728"/>
                </a:lnTo>
                <a:lnTo>
                  <a:pt x="84" y="776"/>
                </a:lnTo>
                <a:lnTo>
                  <a:pt x="114" y="834"/>
                </a:lnTo>
                <a:lnTo>
                  <a:pt x="150" y="765"/>
                </a:lnTo>
                <a:lnTo>
                  <a:pt x="186" y="668"/>
                </a:lnTo>
                <a:lnTo>
                  <a:pt x="207" y="583"/>
                </a:lnTo>
                <a:lnTo>
                  <a:pt x="219" y="477"/>
                </a:lnTo>
                <a:lnTo>
                  <a:pt x="222" y="393"/>
                </a:lnTo>
                <a:lnTo>
                  <a:pt x="219" y="335"/>
                </a:lnTo>
                <a:lnTo>
                  <a:pt x="207" y="251"/>
                </a:lnTo>
                <a:lnTo>
                  <a:pt x="186" y="169"/>
                </a:lnTo>
                <a:lnTo>
                  <a:pt x="165" y="115"/>
                </a:lnTo>
                <a:lnTo>
                  <a:pt x="138" y="45"/>
                </a:lnTo>
                <a:lnTo>
                  <a:pt x="111" y="0"/>
                </a:lnTo>
                <a:close/>
              </a:path>
            </a:pathLst>
          </a:custGeom>
          <a:solidFill>
            <a:schemeClr val="accent5">
              <a:lumMod val="20000"/>
              <a:lumOff val="80000"/>
            </a:schemeClr>
          </a:solidFill>
          <a:ln w="12700" cap="rnd" cmpd="sng">
            <a:solidFill>
              <a:schemeClr val="tx1"/>
            </a:solidFill>
            <a:prstDash val="solid"/>
            <a:round/>
            <a:headEnd type="none" w="med" len="med"/>
            <a:tailEnd type="none" w="med" len="med"/>
          </a:ln>
          <a:effectLst/>
        </p:spPr>
        <p:txBody>
          <a:bodyPr/>
          <a:lstStyle/>
          <a:p>
            <a:endParaRPr lang="en-US"/>
          </a:p>
        </p:txBody>
      </p:sp>
      <p:sp>
        <p:nvSpPr>
          <p:cNvPr id="18" name="Freeform 12"/>
          <p:cNvSpPr>
            <a:spLocks/>
          </p:cNvSpPr>
          <p:nvPr/>
        </p:nvSpPr>
        <p:spPr bwMode="blackGray">
          <a:xfrm>
            <a:off x="4548188" y="3243263"/>
            <a:ext cx="1206500" cy="671512"/>
          </a:xfrm>
          <a:custGeom>
            <a:avLst/>
            <a:gdLst>
              <a:gd name="T0" fmla="*/ 0 w 760"/>
              <a:gd name="T1" fmla="*/ 0 h 423"/>
              <a:gd name="T2" fmla="*/ 52 w 760"/>
              <a:gd name="T3" fmla="*/ 0 h 423"/>
              <a:gd name="T4" fmla="*/ 118 w 760"/>
              <a:gd name="T5" fmla="*/ 9 h 423"/>
              <a:gd name="T6" fmla="*/ 186 w 760"/>
              <a:gd name="T7" fmla="*/ 24 h 423"/>
              <a:gd name="T8" fmla="*/ 253 w 760"/>
              <a:gd name="T9" fmla="*/ 42 h 423"/>
              <a:gd name="T10" fmla="*/ 315 w 760"/>
              <a:gd name="T11" fmla="*/ 63 h 423"/>
              <a:gd name="T12" fmla="*/ 388 w 760"/>
              <a:gd name="T13" fmla="*/ 93 h 423"/>
              <a:gd name="T14" fmla="*/ 448 w 760"/>
              <a:gd name="T15" fmla="*/ 126 h 423"/>
              <a:gd name="T16" fmla="*/ 523 w 760"/>
              <a:gd name="T17" fmla="*/ 174 h 423"/>
              <a:gd name="T18" fmla="*/ 577 w 760"/>
              <a:gd name="T19" fmla="*/ 219 h 423"/>
              <a:gd name="T20" fmla="*/ 640 w 760"/>
              <a:gd name="T21" fmla="*/ 279 h 423"/>
              <a:gd name="T22" fmla="*/ 696 w 760"/>
              <a:gd name="T23" fmla="*/ 339 h 423"/>
              <a:gd name="T24" fmla="*/ 760 w 760"/>
              <a:gd name="T25" fmla="*/ 423 h 423"/>
              <a:gd name="T26" fmla="*/ 694 w 760"/>
              <a:gd name="T27" fmla="*/ 420 h 423"/>
              <a:gd name="T28" fmla="*/ 610 w 760"/>
              <a:gd name="T29" fmla="*/ 410 h 423"/>
              <a:gd name="T30" fmla="*/ 532 w 760"/>
              <a:gd name="T31" fmla="*/ 393 h 423"/>
              <a:gd name="T32" fmla="*/ 451 w 760"/>
              <a:gd name="T33" fmla="*/ 366 h 423"/>
              <a:gd name="T34" fmla="*/ 397 w 760"/>
              <a:gd name="T35" fmla="*/ 342 h 423"/>
              <a:gd name="T36" fmla="*/ 330 w 760"/>
              <a:gd name="T37" fmla="*/ 311 h 423"/>
              <a:gd name="T38" fmla="*/ 271 w 760"/>
              <a:gd name="T39" fmla="*/ 275 h 423"/>
              <a:gd name="T40" fmla="*/ 214 w 760"/>
              <a:gd name="T41" fmla="*/ 237 h 423"/>
              <a:gd name="T42" fmla="*/ 163 w 760"/>
              <a:gd name="T43" fmla="*/ 192 h 423"/>
              <a:gd name="T44" fmla="*/ 112 w 760"/>
              <a:gd name="T45" fmla="*/ 147 h 423"/>
              <a:gd name="T46" fmla="*/ 79 w 760"/>
              <a:gd name="T47" fmla="*/ 111 h 423"/>
              <a:gd name="T48" fmla="*/ 43 w 760"/>
              <a:gd name="T49" fmla="*/ 66 h 423"/>
              <a:gd name="T50" fmla="*/ 21 w 760"/>
              <a:gd name="T51" fmla="*/ 30 h 423"/>
              <a:gd name="T52" fmla="*/ 0 w 760"/>
              <a:gd name="T53"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0" h="423">
                <a:moveTo>
                  <a:pt x="0" y="0"/>
                </a:moveTo>
                <a:lnTo>
                  <a:pt x="52" y="0"/>
                </a:lnTo>
                <a:lnTo>
                  <a:pt x="118" y="9"/>
                </a:lnTo>
                <a:lnTo>
                  <a:pt x="186" y="24"/>
                </a:lnTo>
                <a:lnTo>
                  <a:pt x="253" y="42"/>
                </a:lnTo>
                <a:lnTo>
                  <a:pt x="315" y="63"/>
                </a:lnTo>
                <a:lnTo>
                  <a:pt x="388" y="93"/>
                </a:lnTo>
                <a:lnTo>
                  <a:pt x="448" y="126"/>
                </a:lnTo>
                <a:lnTo>
                  <a:pt x="523" y="174"/>
                </a:lnTo>
                <a:lnTo>
                  <a:pt x="577" y="219"/>
                </a:lnTo>
                <a:lnTo>
                  <a:pt x="640" y="279"/>
                </a:lnTo>
                <a:lnTo>
                  <a:pt x="696" y="339"/>
                </a:lnTo>
                <a:lnTo>
                  <a:pt x="760" y="423"/>
                </a:lnTo>
                <a:lnTo>
                  <a:pt x="694" y="420"/>
                </a:lnTo>
                <a:lnTo>
                  <a:pt x="610" y="410"/>
                </a:lnTo>
                <a:lnTo>
                  <a:pt x="532" y="393"/>
                </a:lnTo>
                <a:lnTo>
                  <a:pt x="451" y="366"/>
                </a:lnTo>
                <a:lnTo>
                  <a:pt x="397" y="342"/>
                </a:lnTo>
                <a:lnTo>
                  <a:pt x="330" y="311"/>
                </a:lnTo>
                <a:lnTo>
                  <a:pt x="271" y="275"/>
                </a:lnTo>
                <a:lnTo>
                  <a:pt x="214" y="237"/>
                </a:lnTo>
                <a:lnTo>
                  <a:pt x="163" y="192"/>
                </a:lnTo>
                <a:lnTo>
                  <a:pt x="112" y="147"/>
                </a:lnTo>
                <a:lnTo>
                  <a:pt x="79" y="111"/>
                </a:lnTo>
                <a:lnTo>
                  <a:pt x="43" y="66"/>
                </a:lnTo>
                <a:lnTo>
                  <a:pt x="21" y="30"/>
                </a:lnTo>
                <a:lnTo>
                  <a:pt x="0" y="0"/>
                </a:lnTo>
                <a:close/>
              </a:path>
            </a:pathLst>
          </a:custGeom>
          <a:solidFill>
            <a:schemeClr val="accent5">
              <a:lumMod val="20000"/>
              <a:lumOff val="80000"/>
            </a:schemeClr>
          </a:solidFill>
          <a:ln w="12700" cap="rnd" cmpd="sng">
            <a:solidFill>
              <a:schemeClr val="tx1"/>
            </a:solidFill>
            <a:prstDash val="solid"/>
            <a:round/>
            <a:headEnd type="none" w="med" len="med"/>
            <a:tailEnd type="none" w="med" len="med"/>
          </a:ln>
          <a:effectLst/>
        </p:spPr>
        <p:txBody>
          <a:bodyPr/>
          <a:lstStyle/>
          <a:p>
            <a:endParaRPr lang="en-US"/>
          </a:p>
        </p:txBody>
      </p:sp>
      <p:sp>
        <p:nvSpPr>
          <p:cNvPr id="19" name="Freeform 13"/>
          <p:cNvSpPr>
            <a:spLocks/>
          </p:cNvSpPr>
          <p:nvPr/>
        </p:nvSpPr>
        <p:spPr bwMode="blackGray">
          <a:xfrm>
            <a:off x="3286125" y="3248025"/>
            <a:ext cx="1190625" cy="666750"/>
          </a:xfrm>
          <a:custGeom>
            <a:avLst/>
            <a:gdLst>
              <a:gd name="T0" fmla="*/ 750 w 750"/>
              <a:gd name="T1" fmla="*/ 0 h 420"/>
              <a:gd name="T2" fmla="*/ 736 w 750"/>
              <a:gd name="T3" fmla="*/ 23 h 420"/>
              <a:gd name="T4" fmla="*/ 714 w 750"/>
              <a:gd name="T5" fmla="*/ 54 h 420"/>
              <a:gd name="T6" fmla="*/ 687 w 750"/>
              <a:gd name="T7" fmla="*/ 90 h 420"/>
              <a:gd name="T8" fmla="*/ 660 w 750"/>
              <a:gd name="T9" fmla="*/ 120 h 420"/>
              <a:gd name="T10" fmla="*/ 639 w 750"/>
              <a:gd name="T11" fmla="*/ 146 h 420"/>
              <a:gd name="T12" fmla="*/ 612 w 750"/>
              <a:gd name="T13" fmla="*/ 168 h 420"/>
              <a:gd name="T14" fmla="*/ 573 w 750"/>
              <a:gd name="T15" fmla="*/ 206 h 420"/>
              <a:gd name="T16" fmla="*/ 537 w 750"/>
              <a:gd name="T17" fmla="*/ 234 h 420"/>
              <a:gd name="T18" fmla="*/ 496 w 750"/>
              <a:gd name="T19" fmla="*/ 264 h 420"/>
              <a:gd name="T20" fmla="*/ 451 w 750"/>
              <a:gd name="T21" fmla="*/ 293 h 420"/>
              <a:gd name="T22" fmla="*/ 409 w 750"/>
              <a:gd name="T23" fmla="*/ 317 h 420"/>
              <a:gd name="T24" fmla="*/ 366 w 750"/>
              <a:gd name="T25" fmla="*/ 336 h 420"/>
              <a:gd name="T26" fmla="*/ 316 w 750"/>
              <a:gd name="T27" fmla="*/ 357 h 420"/>
              <a:gd name="T28" fmla="*/ 268 w 750"/>
              <a:gd name="T29" fmla="*/ 374 h 420"/>
              <a:gd name="T30" fmla="*/ 210 w 750"/>
              <a:gd name="T31" fmla="*/ 392 h 420"/>
              <a:gd name="T32" fmla="*/ 148 w 750"/>
              <a:gd name="T33" fmla="*/ 405 h 420"/>
              <a:gd name="T34" fmla="*/ 93 w 750"/>
              <a:gd name="T35" fmla="*/ 414 h 420"/>
              <a:gd name="T36" fmla="*/ 43 w 750"/>
              <a:gd name="T37" fmla="*/ 419 h 420"/>
              <a:gd name="T38" fmla="*/ 0 w 750"/>
              <a:gd name="T39" fmla="*/ 420 h 420"/>
              <a:gd name="T40" fmla="*/ 21 w 750"/>
              <a:gd name="T41" fmla="*/ 386 h 420"/>
              <a:gd name="T42" fmla="*/ 40 w 750"/>
              <a:gd name="T43" fmla="*/ 357 h 420"/>
              <a:gd name="T44" fmla="*/ 64 w 750"/>
              <a:gd name="T45" fmla="*/ 329 h 420"/>
              <a:gd name="T46" fmla="*/ 93 w 750"/>
              <a:gd name="T47" fmla="*/ 294 h 420"/>
              <a:gd name="T48" fmla="*/ 123 w 750"/>
              <a:gd name="T49" fmla="*/ 263 h 420"/>
              <a:gd name="T50" fmla="*/ 159 w 750"/>
              <a:gd name="T51" fmla="*/ 231 h 420"/>
              <a:gd name="T52" fmla="*/ 196 w 750"/>
              <a:gd name="T53" fmla="*/ 198 h 420"/>
              <a:gd name="T54" fmla="*/ 235 w 750"/>
              <a:gd name="T55" fmla="*/ 168 h 420"/>
              <a:gd name="T56" fmla="*/ 265 w 750"/>
              <a:gd name="T57" fmla="*/ 149 h 420"/>
              <a:gd name="T58" fmla="*/ 300 w 750"/>
              <a:gd name="T59" fmla="*/ 126 h 420"/>
              <a:gd name="T60" fmla="*/ 345 w 750"/>
              <a:gd name="T61" fmla="*/ 104 h 420"/>
              <a:gd name="T62" fmla="*/ 387 w 750"/>
              <a:gd name="T63" fmla="*/ 83 h 420"/>
              <a:gd name="T64" fmla="*/ 429 w 750"/>
              <a:gd name="T65" fmla="*/ 66 h 420"/>
              <a:gd name="T66" fmla="*/ 469 w 750"/>
              <a:gd name="T67" fmla="*/ 51 h 420"/>
              <a:gd name="T68" fmla="*/ 505 w 750"/>
              <a:gd name="T69" fmla="*/ 39 h 420"/>
              <a:gd name="T70" fmla="*/ 544 w 750"/>
              <a:gd name="T71" fmla="*/ 27 h 420"/>
              <a:gd name="T72" fmla="*/ 583 w 750"/>
              <a:gd name="T73" fmla="*/ 18 h 420"/>
              <a:gd name="T74" fmla="*/ 630 w 750"/>
              <a:gd name="T75" fmla="*/ 11 h 420"/>
              <a:gd name="T76" fmla="*/ 679 w 750"/>
              <a:gd name="T77" fmla="*/ 3 h 420"/>
              <a:gd name="T78" fmla="*/ 733 w 750"/>
              <a:gd name="T79" fmla="*/ 0 h 420"/>
              <a:gd name="T80" fmla="*/ 750 w 750"/>
              <a:gd name="T81"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0" h="420">
                <a:moveTo>
                  <a:pt x="750" y="0"/>
                </a:moveTo>
                <a:lnTo>
                  <a:pt x="736" y="23"/>
                </a:lnTo>
                <a:lnTo>
                  <a:pt x="714" y="54"/>
                </a:lnTo>
                <a:lnTo>
                  <a:pt x="687" y="90"/>
                </a:lnTo>
                <a:lnTo>
                  <a:pt x="660" y="120"/>
                </a:lnTo>
                <a:lnTo>
                  <a:pt x="639" y="146"/>
                </a:lnTo>
                <a:lnTo>
                  <a:pt x="612" y="168"/>
                </a:lnTo>
                <a:lnTo>
                  <a:pt x="573" y="206"/>
                </a:lnTo>
                <a:lnTo>
                  <a:pt x="537" y="234"/>
                </a:lnTo>
                <a:lnTo>
                  <a:pt x="496" y="264"/>
                </a:lnTo>
                <a:lnTo>
                  <a:pt x="451" y="293"/>
                </a:lnTo>
                <a:lnTo>
                  <a:pt x="409" y="317"/>
                </a:lnTo>
                <a:lnTo>
                  <a:pt x="366" y="336"/>
                </a:lnTo>
                <a:lnTo>
                  <a:pt x="316" y="357"/>
                </a:lnTo>
                <a:lnTo>
                  <a:pt x="268" y="374"/>
                </a:lnTo>
                <a:lnTo>
                  <a:pt x="210" y="392"/>
                </a:lnTo>
                <a:lnTo>
                  <a:pt x="148" y="405"/>
                </a:lnTo>
                <a:lnTo>
                  <a:pt x="93" y="414"/>
                </a:lnTo>
                <a:lnTo>
                  <a:pt x="43" y="419"/>
                </a:lnTo>
                <a:lnTo>
                  <a:pt x="0" y="420"/>
                </a:lnTo>
                <a:lnTo>
                  <a:pt x="21" y="386"/>
                </a:lnTo>
                <a:lnTo>
                  <a:pt x="40" y="357"/>
                </a:lnTo>
                <a:lnTo>
                  <a:pt x="64" y="329"/>
                </a:lnTo>
                <a:lnTo>
                  <a:pt x="93" y="294"/>
                </a:lnTo>
                <a:lnTo>
                  <a:pt x="123" y="263"/>
                </a:lnTo>
                <a:lnTo>
                  <a:pt x="159" y="231"/>
                </a:lnTo>
                <a:lnTo>
                  <a:pt x="196" y="198"/>
                </a:lnTo>
                <a:lnTo>
                  <a:pt x="235" y="168"/>
                </a:lnTo>
                <a:lnTo>
                  <a:pt x="265" y="149"/>
                </a:lnTo>
                <a:lnTo>
                  <a:pt x="300" y="126"/>
                </a:lnTo>
                <a:lnTo>
                  <a:pt x="345" y="104"/>
                </a:lnTo>
                <a:lnTo>
                  <a:pt x="387" y="83"/>
                </a:lnTo>
                <a:lnTo>
                  <a:pt x="429" y="66"/>
                </a:lnTo>
                <a:lnTo>
                  <a:pt x="469" y="51"/>
                </a:lnTo>
                <a:lnTo>
                  <a:pt x="505" y="39"/>
                </a:lnTo>
                <a:lnTo>
                  <a:pt x="544" y="27"/>
                </a:lnTo>
                <a:lnTo>
                  <a:pt x="583" y="18"/>
                </a:lnTo>
                <a:lnTo>
                  <a:pt x="630" y="11"/>
                </a:lnTo>
                <a:lnTo>
                  <a:pt x="679" y="3"/>
                </a:lnTo>
                <a:lnTo>
                  <a:pt x="733" y="0"/>
                </a:lnTo>
                <a:lnTo>
                  <a:pt x="750" y="0"/>
                </a:lnTo>
                <a:close/>
              </a:path>
            </a:pathLst>
          </a:custGeom>
          <a:solidFill>
            <a:schemeClr val="accent5">
              <a:lumMod val="20000"/>
              <a:lumOff val="80000"/>
            </a:schemeClr>
          </a:solidFill>
          <a:ln w="12700" cap="rnd" cmpd="sng">
            <a:solidFill>
              <a:schemeClr val="tx1"/>
            </a:solidFill>
            <a:prstDash val="solid"/>
            <a:round/>
            <a:headEnd type="none" w="med" len="med"/>
            <a:tailEnd type="none" w="med" len="med"/>
          </a:ln>
          <a:effectLst/>
        </p:spPr>
        <p:txBody>
          <a:bodyPr/>
          <a:lstStyle/>
          <a:p>
            <a:endParaRPr lang="en-US"/>
          </a:p>
        </p:txBody>
      </p:sp>
      <p:sp>
        <p:nvSpPr>
          <p:cNvPr id="20" name="Rectangle 8"/>
          <p:cNvSpPr>
            <a:spLocks noChangeArrowheads="1"/>
          </p:cNvSpPr>
          <p:nvPr/>
        </p:nvSpPr>
        <p:spPr bwMode="blackWhite">
          <a:xfrm>
            <a:off x="4627563" y="1622425"/>
            <a:ext cx="2362200" cy="162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defTabSz="787400">
              <a:buSzPct val="120000"/>
              <a:defRPr sz="1600">
                <a:solidFill>
                  <a:schemeClr val="tx1"/>
                </a:solidFill>
                <a:latin typeface="Arial" panose="020B0604020202020204" pitchFamily="34" charset="0"/>
                <a:ea typeface="-윤고딕130" pitchFamily="18" charset="-127"/>
              </a:defRPr>
            </a:lvl1pPr>
            <a:lvl2pPr marL="133350" indent="-131763" defTabSz="787400">
              <a:buSzPct val="120000"/>
              <a:buChar char="•"/>
              <a:defRPr sz="1600">
                <a:solidFill>
                  <a:schemeClr val="tx1"/>
                </a:solidFill>
                <a:latin typeface="Arial" panose="020B0604020202020204" pitchFamily="34" charset="0"/>
                <a:ea typeface="-윤고딕130" pitchFamily="18" charset="-127"/>
              </a:defRPr>
            </a:lvl2pPr>
            <a:lvl3pPr marL="301625" indent="-150813" defTabSz="787400">
              <a:buChar char="–"/>
              <a:defRPr sz="1600">
                <a:solidFill>
                  <a:schemeClr val="tx1"/>
                </a:solidFill>
                <a:latin typeface="Arial" panose="020B0604020202020204" pitchFamily="34" charset="0"/>
                <a:ea typeface="-윤고딕130" pitchFamily="18" charset="-127"/>
              </a:defRPr>
            </a:lvl3pPr>
            <a:lvl4pPr marL="439738" indent="-136525" defTabSz="787400">
              <a:buSzPct val="89000"/>
              <a:buChar char="•"/>
              <a:defRPr sz="1600">
                <a:solidFill>
                  <a:schemeClr val="tx1"/>
                </a:solidFill>
                <a:latin typeface="Arial" panose="020B0604020202020204" pitchFamily="34" charset="0"/>
                <a:ea typeface="-윤고딕130" pitchFamily="18" charset="-127"/>
              </a:defRPr>
            </a:lvl4pPr>
            <a:lvl5pPr marL="603250" indent="-142875" defTabSz="787400">
              <a:buSzPct val="75000"/>
              <a:buChar char="–"/>
              <a:defRPr sz="1600">
                <a:solidFill>
                  <a:schemeClr val="tx1"/>
                </a:solidFill>
                <a:latin typeface="Arial" panose="020B0604020202020204" pitchFamily="34" charset="0"/>
                <a:ea typeface="-윤고딕130" pitchFamily="18" charset="-127"/>
              </a:defRPr>
            </a:lvl5pPr>
            <a:lvl6pPr marL="10604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6pPr>
            <a:lvl7pPr marL="15176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7pPr>
            <a:lvl8pPr marL="19748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8pPr>
            <a:lvl9pPr marL="2432050" indent="-142875" defTabSz="787400" fontAlgn="base">
              <a:spcBef>
                <a:spcPct val="0"/>
              </a:spcBef>
              <a:spcAft>
                <a:spcPct val="0"/>
              </a:spcAft>
              <a:buSzPct val="75000"/>
              <a:buChar char="–"/>
              <a:defRPr sz="1600">
                <a:solidFill>
                  <a:schemeClr val="tx1"/>
                </a:solidFill>
                <a:latin typeface="Arial" panose="020B0604020202020204" pitchFamily="34" charset="0"/>
                <a:ea typeface="-윤고딕130" pitchFamily="18" charset="-127"/>
              </a:defRPr>
            </a:lvl9pPr>
          </a:lstStyle>
          <a:p>
            <a:r>
              <a:rPr lang="en-US" altLang="zh-CN" dirty="0"/>
              <a:t>Information exchange</a:t>
            </a:r>
          </a:p>
          <a:p>
            <a:r>
              <a:rPr lang="en-US" altLang="zh-CN" dirty="0"/>
              <a:t>- VTS services</a:t>
            </a:r>
          </a:p>
          <a:p>
            <a:r>
              <a:rPr lang="en-US" altLang="zh-CN" dirty="0"/>
              <a:t>- </a:t>
            </a:r>
            <a:r>
              <a:rPr lang="en-US" altLang="zh-CN" dirty="0" smtClean="0"/>
              <a:t>S100/200</a:t>
            </a:r>
            <a:endParaRPr lang="en-US" altLang="zh-CN" dirty="0"/>
          </a:p>
          <a:p>
            <a:r>
              <a:rPr lang="en-US" altLang="zh-CN" dirty="0"/>
              <a:t>- MSI</a:t>
            </a:r>
          </a:p>
          <a:p>
            <a:r>
              <a:rPr lang="en-US" altLang="zh-CN" dirty="0"/>
              <a:t>- etc.</a:t>
            </a:r>
          </a:p>
        </p:txBody>
      </p:sp>
      <p:sp>
        <p:nvSpPr>
          <p:cNvPr id="3" name="TextBox 2"/>
          <p:cNvSpPr txBox="1"/>
          <p:nvPr/>
        </p:nvSpPr>
        <p:spPr>
          <a:xfrm>
            <a:off x="3488273" y="798321"/>
            <a:ext cx="2167453" cy="369332"/>
          </a:xfrm>
          <a:prstGeom prst="rect">
            <a:avLst/>
          </a:prstGeom>
          <a:noFill/>
        </p:spPr>
        <p:txBody>
          <a:bodyPr wrap="none" rtlCol="0">
            <a:spAutoFit/>
          </a:bodyPr>
          <a:lstStyle/>
          <a:p>
            <a:r>
              <a:rPr lang="en-US" dirty="0" smtClean="0"/>
              <a:t>E-Navigation services</a:t>
            </a:r>
            <a:endParaRPr lang="en-US" dirty="0"/>
          </a:p>
        </p:txBody>
      </p:sp>
    </p:spTree>
    <p:extLst>
      <p:ext uri="{BB962C8B-B14F-4D97-AF65-F5344CB8AC3E}">
        <p14:creationId xmlns:p14="http://schemas.microsoft.com/office/powerpoint/2010/main" val="870181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12</a:t>
            </a:fld>
            <a:endParaRPr lang="en-GB" noProof="0" dirty="0"/>
          </a:p>
        </p:txBody>
      </p:sp>
      <p:sp>
        <p:nvSpPr>
          <p:cNvPr id="13" name="Rounded Rectangle 12"/>
          <p:cNvSpPr/>
          <p:nvPr/>
        </p:nvSpPr>
        <p:spPr>
          <a:xfrm>
            <a:off x="143508" y="2208567"/>
            <a:ext cx="612068" cy="198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URN</a:t>
            </a:r>
            <a:endParaRPr lang="en-US" sz="1200" dirty="0"/>
          </a:p>
        </p:txBody>
      </p:sp>
      <p:sp>
        <p:nvSpPr>
          <p:cNvPr id="14" name="Rounded Rectangle 13"/>
          <p:cNvSpPr/>
          <p:nvPr/>
        </p:nvSpPr>
        <p:spPr>
          <a:xfrm>
            <a:off x="827583" y="2208567"/>
            <a:ext cx="612068" cy="198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MRN</a:t>
            </a:r>
          </a:p>
        </p:txBody>
      </p:sp>
      <p:sp>
        <p:nvSpPr>
          <p:cNvPr id="38" name="Title 1"/>
          <p:cNvSpPr>
            <a:spLocks noGrp="1"/>
          </p:cNvSpPr>
          <p:nvPr>
            <p:ph type="title"/>
          </p:nvPr>
        </p:nvSpPr>
        <p:spPr>
          <a:xfrm>
            <a:off x="684213" y="260649"/>
            <a:ext cx="7775575" cy="936326"/>
          </a:xfrm>
        </p:spPr>
        <p:txBody>
          <a:bodyPr/>
          <a:lstStyle/>
          <a:p>
            <a:r>
              <a:rPr lang="en-GB" dirty="0"/>
              <a:t>MRN </a:t>
            </a:r>
            <a:r>
              <a:rPr lang="en-GB" dirty="0" smtClean="0"/>
              <a:t>structure(Example</a:t>
            </a:r>
            <a:r>
              <a:rPr lang="en-GB" dirty="0"/>
              <a:t>)</a:t>
            </a:r>
          </a:p>
        </p:txBody>
      </p:sp>
      <p:sp>
        <p:nvSpPr>
          <p:cNvPr id="2" name="Left Brace 1"/>
          <p:cNvSpPr/>
          <p:nvPr/>
        </p:nvSpPr>
        <p:spPr>
          <a:xfrm rot="16200000">
            <a:off x="600841" y="2094610"/>
            <a:ext cx="432693" cy="124493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 name="TextBox 2"/>
          <p:cNvSpPr txBox="1"/>
          <p:nvPr/>
        </p:nvSpPr>
        <p:spPr>
          <a:xfrm>
            <a:off x="266821" y="2918408"/>
            <a:ext cx="1128963" cy="307777"/>
          </a:xfrm>
          <a:prstGeom prst="rect">
            <a:avLst/>
          </a:prstGeom>
          <a:noFill/>
        </p:spPr>
        <p:txBody>
          <a:bodyPr wrap="none" rtlCol="0">
            <a:spAutoFit/>
          </a:bodyPr>
          <a:lstStyle/>
          <a:p>
            <a:r>
              <a:rPr lang="en-US" sz="1400" dirty="0"/>
              <a:t>Remain fixed</a:t>
            </a:r>
          </a:p>
        </p:txBody>
      </p:sp>
      <p:sp>
        <p:nvSpPr>
          <p:cNvPr id="46" name="TextBox 45"/>
          <p:cNvSpPr txBox="1"/>
          <p:nvPr/>
        </p:nvSpPr>
        <p:spPr>
          <a:xfrm>
            <a:off x="1763687" y="1325070"/>
            <a:ext cx="879151" cy="461665"/>
          </a:xfrm>
          <a:prstGeom prst="rect">
            <a:avLst/>
          </a:prstGeom>
          <a:noFill/>
        </p:spPr>
        <p:txBody>
          <a:bodyPr wrap="none" rtlCol="0">
            <a:spAutoFit/>
          </a:bodyPr>
          <a:lstStyle/>
          <a:p>
            <a:r>
              <a:rPr lang="en-US" sz="1200" b="1" dirty="0"/>
              <a:t>:Resource  </a:t>
            </a:r>
          </a:p>
          <a:p>
            <a:r>
              <a:rPr lang="en-US" sz="1200" b="1" dirty="0"/>
              <a:t>owner</a:t>
            </a:r>
          </a:p>
        </p:txBody>
      </p:sp>
      <p:sp>
        <p:nvSpPr>
          <p:cNvPr id="47" name="TextBox 46"/>
          <p:cNvSpPr txBox="1"/>
          <p:nvPr/>
        </p:nvSpPr>
        <p:spPr>
          <a:xfrm>
            <a:off x="6652302" y="1313796"/>
            <a:ext cx="1376082" cy="276999"/>
          </a:xfrm>
          <a:prstGeom prst="rect">
            <a:avLst/>
          </a:prstGeom>
          <a:noFill/>
        </p:spPr>
        <p:txBody>
          <a:bodyPr wrap="none" rtlCol="0">
            <a:spAutoFit/>
          </a:bodyPr>
          <a:lstStyle/>
          <a:p>
            <a:r>
              <a:rPr lang="en-US" sz="1200" b="1" dirty="0"/>
              <a:t>:Resource instance</a:t>
            </a:r>
          </a:p>
        </p:txBody>
      </p:sp>
      <p:sp>
        <p:nvSpPr>
          <p:cNvPr id="48" name="TextBox 47"/>
          <p:cNvSpPr txBox="1"/>
          <p:nvPr/>
        </p:nvSpPr>
        <p:spPr>
          <a:xfrm>
            <a:off x="2929422" y="1313797"/>
            <a:ext cx="1129220" cy="276999"/>
          </a:xfrm>
          <a:prstGeom prst="rect">
            <a:avLst/>
          </a:prstGeom>
          <a:noFill/>
        </p:spPr>
        <p:txBody>
          <a:bodyPr wrap="none" rtlCol="0">
            <a:spAutoFit/>
          </a:bodyPr>
          <a:lstStyle/>
          <a:p>
            <a:r>
              <a:rPr lang="en-US" sz="1200" b="1" dirty="0"/>
              <a:t>:Resource type</a:t>
            </a:r>
          </a:p>
        </p:txBody>
      </p:sp>
      <p:sp>
        <p:nvSpPr>
          <p:cNvPr id="39" name="TextBox 38"/>
          <p:cNvSpPr txBox="1"/>
          <p:nvPr/>
        </p:nvSpPr>
        <p:spPr>
          <a:xfrm>
            <a:off x="4680012" y="1304764"/>
            <a:ext cx="1392112" cy="276999"/>
          </a:xfrm>
          <a:prstGeom prst="rect">
            <a:avLst/>
          </a:prstGeom>
          <a:noFill/>
        </p:spPr>
        <p:txBody>
          <a:bodyPr wrap="none" rtlCol="0">
            <a:spAutoFit/>
          </a:bodyPr>
          <a:lstStyle/>
          <a:p>
            <a:r>
              <a:rPr lang="en-US" sz="1200" b="1" dirty="0"/>
              <a:t>:Resource sub type</a:t>
            </a:r>
          </a:p>
        </p:txBody>
      </p:sp>
      <p:sp>
        <p:nvSpPr>
          <p:cNvPr id="34" name="TextBox 33"/>
          <p:cNvSpPr txBox="1"/>
          <p:nvPr/>
        </p:nvSpPr>
        <p:spPr>
          <a:xfrm>
            <a:off x="2411760" y="5864256"/>
            <a:ext cx="1719253" cy="307777"/>
          </a:xfrm>
          <a:prstGeom prst="rect">
            <a:avLst/>
          </a:prstGeom>
          <a:noFill/>
        </p:spPr>
        <p:txBody>
          <a:bodyPr wrap="none" rtlCol="0">
            <a:spAutoFit/>
          </a:bodyPr>
          <a:lstStyle/>
          <a:p>
            <a:r>
              <a:rPr lang="en-US" sz="1400" dirty="0"/>
              <a:t>Collected and shared</a:t>
            </a:r>
          </a:p>
        </p:txBody>
      </p:sp>
      <p:sp>
        <p:nvSpPr>
          <p:cNvPr id="52" name="TextBox 51"/>
          <p:cNvSpPr txBox="1"/>
          <p:nvPr/>
        </p:nvSpPr>
        <p:spPr>
          <a:xfrm>
            <a:off x="5692088" y="6008728"/>
            <a:ext cx="2472536" cy="307777"/>
          </a:xfrm>
          <a:prstGeom prst="rect">
            <a:avLst/>
          </a:prstGeom>
          <a:noFill/>
        </p:spPr>
        <p:txBody>
          <a:bodyPr wrap="none" rtlCol="0">
            <a:spAutoFit/>
          </a:bodyPr>
          <a:lstStyle/>
          <a:p>
            <a:r>
              <a:rPr lang="en-US" sz="1400" dirty="0" smtClean="0"/>
              <a:t>Matter for the resource owner</a:t>
            </a:r>
            <a:endParaRPr lang="en-US" sz="1400" dirty="0"/>
          </a:p>
        </p:txBody>
      </p:sp>
      <p:sp>
        <p:nvSpPr>
          <p:cNvPr id="54" name="Rounded Rectangle 53"/>
          <p:cNvSpPr/>
          <p:nvPr/>
        </p:nvSpPr>
        <p:spPr>
          <a:xfrm>
            <a:off x="1547662" y="1738564"/>
            <a:ext cx="5076566" cy="4116392"/>
          </a:xfrm>
          <a:prstGeom prst="roundRect">
            <a:avLst/>
          </a:prstGeom>
          <a:solidFill>
            <a:srgbClr val="FFFF00">
              <a:alpha val="10000"/>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4608649" y="1882811"/>
            <a:ext cx="4103811" cy="4116392"/>
          </a:xfrm>
          <a:prstGeom prst="roundRect">
            <a:avLst/>
          </a:prstGeom>
          <a:solidFill>
            <a:srgbClr val="FF0000">
              <a:alpha val="10000"/>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737184" y="4986026"/>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BIMCO</a:t>
            </a:r>
          </a:p>
        </p:txBody>
      </p:sp>
      <p:sp>
        <p:nvSpPr>
          <p:cNvPr id="11" name="Rounded Rectangle 10"/>
          <p:cNvSpPr/>
          <p:nvPr/>
        </p:nvSpPr>
        <p:spPr>
          <a:xfrm>
            <a:off x="1737184" y="4571471"/>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IMO</a:t>
            </a:r>
          </a:p>
        </p:txBody>
      </p:sp>
      <p:sp>
        <p:nvSpPr>
          <p:cNvPr id="12" name="Rounded Rectangle 11"/>
          <p:cNvSpPr/>
          <p:nvPr/>
        </p:nvSpPr>
        <p:spPr>
          <a:xfrm>
            <a:off x="1737184" y="4364972"/>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IHO</a:t>
            </a:r>
          </a:p>
        </p:txBody>
      </p:sp>
      <p:sp>
        <p:nvSpPr>
          <p:cNvPr id="15" name="Rounded Rectangle 14"/>
          <p:cNvSpPr/>
          <p:nvPr/>
        </p:nvSpPr>
        <p:spPr>
          <a:xfrm>
            <a:off x="1737184" y="4158606"/>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IALA</a:t>
            </a:r>
          </a:p>
        </p:txBody>
      </p:sp>
      <p:sp>
        <p:nvSpPr>
          <p:cNvPr id="16" name="Rounded Rectangle 15"/>
          <p:cNvSpPr/>
          <p:nvPr/>
        </p:nvSpPr>
        <p:spPr>
          <a:xfrm>
            <a:off x="2838646" y="4158605"/>
            <a:ext cx="1697352" cy="18015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Publication</a:t>
            </a:r>
          </a:p>
        </p:txBody>
      </p:sp>
      <p:sp>
        <p:nvSpPr>
          <p:cNvPr id="22" name="Rounded Rectangle 21"/>
          <p:cNvSpPr/>
          <p:nvPr/>
        </p:nvSpPr>
        <p:spPr>
          <a:xfrm>
            <a:off x="2838646" y="4364971"/>
            <a:ext cx="1697352" cy="18015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Feature types</a:t>
            </a:r>
          </a:p>
        </p:txBody>
      </p:sp>
      <p:sp>
        <p:nvSpPr>
          <p:cNvPr id="24" name="Rounded Rectangle 23"/>
          <p:cNvSpPr/>
          <p:nvPr/>
        </p:nvSpPr>
        <p:spPr>
          <a:xfrm>
            <a:off x="2838646" y="4571470"/>
            <a:ext cx="1697352" cy="18015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IMO number</a:t>
            </a:r>
          </a:p>
        </p:txBody>
      </p:sp>
      <p:sp>
        <p:nvSpPr>
          <p:cNvPr id="25" name="Rounded Rectangle 24"/>
          <p:cNvSpPr/>
          <p:nvPr/>
        </p:nvSpPr>
        <p:spPr>
          <a:xfrm>
            <a:off x="1737184" y="5192524"/>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CIRM</a:t>
            </a:r>
          </a:p>
        </p:txBody>
      </p:sp>
      <p:sp>
        <p:nvSpPr>
          <p:cNvPr id="26" name="Rounded Rectangle 25"/>
          <p:cNvSpPr/>
          <p:nvPr/>
        </p:nvSpPr>
        <p:spPr>
          <a:xfrm>
            <a:off x="1737185" y="5400928"/>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IEC</a:t>
            </a:r>
            <a:endParaRPr lang="en-US" sz="1200" dirty="0"/>
          </a:p>
        </p:txBody>
      </p:sp>
      <p:sp>
        <p:nvSpPr>
          <p:cNvPr id="36" name="Rounded Rectangle 35"/>
          <p:cNvSpPr/>
          <p:nvPr/>
        </p:nvSpPr>
        <p:spPr>
          <a:xfrm>
            <a:off x="1737184" y="4777592"/>
            <a:ext cx="1029522" cy="18002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ITU</a:t>
            </a:r>
          </a:p>
        </p:txBody>
      </p:sp>
      <p:sp>
        <p:nvSpPr>
          <p:cNvPr id="37" name="Rounded Rectangle 36"/>
          <p:cNvSpPr/>
          <p:nvPr/>
        </p:nvSpPr>
        <p:spPr>
          <a:xfrm>
            <a:off x="2838647" y="4780448"/>
            <a:ext cx="1697352" cy="18015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MMSI</a:t>
            </a:r>
          </a:p>
        </p:txBody>
      </p:sp>
      <p:sp>
        <p:nvSpPr>
          <p:cNvPr id="56" name="Rounded Rectangle 55"/>
          <p:cNvSpPr/>
          <p:nvPr/>
        </p:nvSpPr>
        <p:spPr>
          <a:xfrm>
            <a:off x="2838197" y="4993801"/>
            <a:ext cx="1697352" cy="18015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Member</a:t>
            </a:r>
          </a:p>
        </p:txBody>
      </p:sp>
      <p:sp>
        <p:nvSpPr>
          <p:cNvPr id="17" name="Rounded Rectangle 16"/>
          <p:cNvSpPr/>
          <p:nvPr/>
        </p:nvSpPr>
        <p:spPr>
          <a:xfrm>
            <a:off x="4687876" y="4158605"/>
            <a:ext cx="1402160" cy="180153"/>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27" name="Rounded Rectangle 26"/>
          <p:cNvSpPr/>
          <p:nvPr/>
        </p:nvSpPr>
        <p:spPr>
          <a:xfrm>
            <a:off x="1763688" y="2202315"/>
            <a:ext cx="1044117" cy="18002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Country A</a:t>
            </a:r>
          </a:p>
        </p:txBody>
      </p:sp>
      <p:sp>
        <p:nvSpPr>
          <p:cNvPr id="28" name="Rounded Rectangle 27"/>
          <p:cNvSpPr/>
          <p:nvPr/>
        </p:nvSpPr>
        <p:spPr>
          <a:xfrm>
            <a:off x="4680012" y="2851283"/>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Nautical charts</a:t>
            </a:r>
          </a:p>
        </p:txBody>
      </p:sp>
      <p:sp>
        <p:nvSpPr>
          <p:cNvPr id="30" name="Rounded Rectangle 29"/>
          <p:cNvSpPr/>
          <p:nvPr/>
        </p:nvSpPr>
        <p:spPr>
          <a:xfrm>
            <a:off x="4680012" y="2407071"/>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Buoys</a:t>
            </a:r>
          </a:p>
        </p:txBody>
      </p:sp>
      <p:sp>
        <p:nvSpPr>
          <p:cNvPr id="31" name="Rounded Rectangle 30"/>
          <p:cNvSpPr/>
          <p:nvPr/>
        </p:nvSpPr>
        <p:spPr>
          <a:xfrm>
            <a:off x="4680012" y="2202315"/>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Lighthouses</a:t>
            </a:r>
          </a:p>
        </p:txBody>
      </p:sp>
      <p:sp>
        <p:nvSpPr>
          <p:cNvPr id="32" name="Rounded Rectangle 31"/>
          <p:cNvSpPr/>
          <p:nvPr/>
        </p:nvSpPr>
        <p:spPr>
          <a:xfrm>
            <a:off x="6768243" y="2194695"/>
            <a:ext cx="1368153" cy="18002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41" name="Rounded Rectangle 40"/>
          <p:cNvSpPr/>
          <p:nvPr/>
        </p:nvSpPr>
        <p:spPr>
          <a:xfrm>
            <a:off x="2888889" y="2194695"/>
            <a:ext cx="1656185" cy="18002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AtoN</a:t>
            </a:r>
          </a:p>
        </p:txBody>
      </p:sp>
      <p:sp>
        <p:nvSpPr>
          <p:cNvPr id="42" name="Rounded Rectangle 41"/>
          <p:cNvSpPr/>
          <p:nvPr/>
        </p:nvSpPr>
        <p:spPr>
          <a:xfrm>
            <a:off x="2879812" y="2837491"/>
            <a:ext cx="1656185" cy="18002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Hydrography</a:t>
            </a:r>
          </a:p>
        </p:txBody>
      </p:sp>
      <p:sp>
        <p:nvSpPr>
          <p:cNvPr id="43" name="Rounded Rectangle 42"/>
          <p:cNvSpPr/>
          <p:nvPr/>
        </p:nvSpPr>
        <p:spPr>
          <a:xfrm>
            <a:off x="4680012" y="2609303"/>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Equipment</a:t>
            </a:r>
          </a:p>
        </p:txBody>
      </p:sp>
      <p:sp>
        <p:nvSpPr>
          <p:cNvPr id="44" name="Rounded Rectangle 43"/>
          <p:cNvSpPr/>
          <p:nvPr/>
        </p:nvSpPr>
        <p:spPr>
          <a:xfrm>
            <a:off x="4680012" y="3067307"/>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Notice to mariners</a:t>
            </a:r>
          </a:p>
        </p:txBody>
      </p:sp>
      <p:sp>
        <p:nvSpPr>
          <p:cNvPr id="49" name="Rounded Rectangle 48"/>
          <p:cNvSpPr/>
          <p:nvPr/>
        </p:nvSpPr>
        <p:spPr>
          <a:xfrm>
            <a:off x="2879812" y="3293379"/>
            <a:ext cx="1656185" cy="18002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Coastguard</a:t>
            </a:r>
          </a:p>
        </p:txBody>
      </p:sp>
      <p:sp>
        <p:nvSpPr>
          <p:cNvPr id="50" name="Rounded Rectangle 49"/>
          <p:cNvSpPr/>
          <p:nvPr/>
        </p:nvSpPr>
        <p:spPr>
          <a:xfrm>
            <a:off x="4680012" y="3293379"/>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Weather </a:t>
            </a:r>
            <a:r>
              <a:rPr lang="en-US" sz="1200" dirty="0" err="1"/>
              <a:t>infor</a:t>
            </a:r>
            <a:endParaRPr lang="en-US" sz="1200" dirty="0"/>
          </a:p>
        </p:txBody>
      </p:sp>
      <p:sp>
        <p:nvSpPr>
          <p:cNvPr id="57" name="Rounded Rectangle 56"/>
          <p:cNvSpPr/>
          <p:nvPr/>
        </p:nvSpPr>
        <p:spPr>
          <a:xfrm>
            <a:off x="4680012" y="4364971"/>
            <a:ext cx="1402160" cy="180153"/>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58" name="Rounded Rectangle 57"/>
          <p:cNvSpPr/>
          <p:nvPr/>
        </p:nvSpPr>
        <p:spPr>
          <a:xfrm>
            <a:off x="4680012" y="4554649"/>
            <a:ext cx="1402160" cy="180153"/>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59" name="Rounded Rectangle 58"/>
          <p:cNvSpPr/>
          <p:nvPr/>
        </p:nvSpPr>
        <p:spPr>
          <a:xfrm>
            <a:off x="6768243" y="2385195"/>
            <a:ext cx="1368153" cy="18002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60" name="Rounded Rectangle 59"/>
          <p:cNvSpPr/>
          <p:nvPr/>
        </p:nvSpPr>
        <p:spPr>
          <a:xfrm>
            <a:off x="6768243" y="2583763"/>
            <a:ext cx="1368153" cy="18002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64" name="Rounded Rectangle 63"/>
          <p:cNvSpPr/>
          <p:nvPr/>
        </p:nvSpPr>
        <p:spPr>
          <a:xfrm>
            <a:off x="1763687" y="3609020"/>
            <a:ext cx="1044117" cy="18002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Country B</a:t>
            </a:r>
          </a:p>
        </p:txBody>
      </p:sp>
      <p:sp>
        <p:nvSpPr>
          <p:cNvPr id="65" name="Rounded Rectangle 64"/>
          <p:cNvSpPr/>
          <p:nvPr/>
        </p:nvSpPr>
        <p:spPr>
          <a:xfrm>
            <a:off x="4680011" y="3609020"/>
            <a:ext cx="1656185" cy="18002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Lighthouses</a:t>
            </a:r>
          </a:p>
        </p:txBody>
      </p:sp>
      <p:sp>
        <p:nvSpPr>
          <p:cNvPr id="66" name="Rounded Rectangle 65"/>
          <p:cNvSpPr/>
          <p:nvPr/>
        </p:nvSpPr>
        <p:spPr>
          <a:xfrm>
            <a:off x="6768242" y="3601400"/>
            <a:ext cx="1368153" cy="18002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nnnn.n</a:t>
            </a:r>
            <a:endParaRPr lang="en-US" sz="1200" dirty="0"/>
          </a:p>
        </p:txBody>
      </p:sp>
      <p:sp>
        <p:nvSpPr>
          <p:cNvPr id="67" name="Rounded Rectangle 66"/>
          <p:cNvSpPr/>
          <p:nvPr/>
        </p:nvSpPr>
        <p:spPr>
          <a:xfrm>
            <a:off x="2888888" y="3601400"/>
            <a:ext cx="1656185" cy="18002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AtoN</a:t>
            </a:r>
          </a:p>
        </p:txBody>
      </p:sp>
      <p:sp>
        <p:nvSpPr>
          <p:cNvPr id="68" name="TextBox 67"/>
          <p:cNvSpPr txBox="1"/>
          <p:nvPr/>
        </p:nvSpPr>
        <p:spPr>
          <a:xfrm rot="5400000">
            <a:off x="7212759" y="2997120"/>
            <a:ext cx="640359" cy="369332"/>
          </a:xfrm>
          <a:prstGeom prst="rect">
            <a:avLst/>
          </a:prstGeom>
          <a:noFill/>
        </p:spPr>
        <p:txBody>
          <a:bodyPr wrap="square" rtlCol="0">
            <a:spAutoFit/>
          </a:bodyPr>
          <a:lstStyle/>
          <a:p>
            <a:r>
              <a:rPr lang="en-US" dirty="0"/>
              <a:t>…..…</a:t>
            </a:r>
          </a:p>
        </p:txBody>
      </p:sp>
    </p:spTree>
    <p:extLst>
      <p:ext uri="{BB962C8B-B14F-4D97-AF65-F5344CB8AC3E}">
        <p14:creationId xmlns:p14="http://schemas.microsoft.com/office/powerpoint/2010/main" val="1151873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Picture 2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30263"/>
            <a:ext cx="9144000" cy="4572000"/>
          </a:xfrm>
          <a:prstGeom prst="rect">
            <a:avLst/>
          </a:prstGeom>
          <a:gradFill>
            <a:gsLst>
              <a:gs pos="47500">
                <a:schemeClr val="bg1">
                  <a:lumMod val="95000"/>
                </a:schemeClr>
              </a:gs>
              <a:gs pos="100000">
                <a:schemeClr val="bg1">
                  <a:lumMod val="85000"/>
                </a:schemeClr>
              </a:gs>
              <a:gs pos="0">
                <a:schemeClr val="bg1">
                  <a:lumMod val="85000"/>
                </a:schemeClr>
              </a:gs>
            </a:gsLst>
            <a:lin ang="5400000" scaled="0"/>
          </a:gradFill>
        </p:spPr>
      </p:pic>
      <p:sp>
        <p:nvSpPr>
          <p:cNvPr id="2" name="Title 1"/>
          <p:cNvSpPr>
            <a:spLocks noGrp="1"/>
          </p:cNvSpPr>
          <p:nvPr>
            <p:ph type="title"/>
          </p:nvPr>
        </p:nvSpPr>
        <p:spPr/>
        <p:txBody>
          <a:bodyPr/>
          <a:lstStyle/>
          <a:p>
            <a:r>
              <a:rPr lang="en-GB" dirty="0"/>
              <a:t>MRN registry</a:t>
            </a:r>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2843808" y="6381750"/>
            <a:ext cx="5615980" cy="476251"/>
          </a:xfrm>
        </p:spPr>
        <p:txBody>
          <a:bodyPr/>
          <a:lstStyle/>
          <a:p>
            <a:fld id="{38A18EDB-7950-48C8-8830-B44F92E019B5}" type="slidenum">
              <a:rPr lang="en-US" smtClean="0"/>
              <a:pPr/>
              <a:t>13</a:t>
            </a:fld>
            <a:endParaRPr lang="en-US" dirty="0"/>
          </a:p>
        </p:txBody>
      </p:sp>
      <p:pic>
        <p:nvPicPr>
          <p:cNvPr id="7" name="Picture 6"/>
          <p:cNvPicPr>
            <a:picLocks noChangeAspect="1"/>
          </p:cNvPicPr>
          <p:nvPr/>
        </p:nvPicPr>
        <p:blipFill>
          <a:blip r:embed="rId4"/>
          <a:stretch>
            <a:fillRect/>
          </a:stretch>
        </p:blipFill>
        <p:spPr>
          <a:xfrm>
            <a:off x="273034" y="3386515"/>
            <a:ext cx="1124744" cy="1124744"/>
          </a:xfrm>
          <a:prstGeom prst="rect">
            <a:avLst/>
          </a:prstGeom>
        </p:spPr>
      </p:pic>
      <p:sp>
        <p:nvSpPr>
          <p:cNvPr id="8" name="TextBox 7"/>
          <p:cNvSpPr txBox="1"/>
          <p:nvPr/>
        </p:nvSpPr>
        <p:spPr>
          <a:xfrm>
            <a:off x="1093906" y="3658727"/>
            <a:ext cx="805990" cy="276999"/>
          </a:xfrm>
          <a:prstGeom prst="rect">
            <a:avLst/>
          </a:prstGeom>
          <a:noFill/>
        </p:spPr>
        <p:txBody>
          <a:bodyPr wrap="none" rtlCol="0">
            <a:spAutoFit/>
          </a:bodyPr>
          <a:lstStyle/>
          <a:p>
            <a:r>
              <a:rPr lang="en-US" sz="1200" dirty="0" smtClean="0"/>
              <a:t>Country A</a:t>
            </a:r>
            <a:endParaRPr lang="en-US" sz="1200" dirty="0"/>
          </a:p>
        </p:txBody>
      </p:sp>
      <p:pic>
        <p:nvPicPr>
          <p:cNvPr id="9" name="Picture 8"/>
          <p:cNvPicPr>
            <a:picLocks noChangeAspect="1"/>
          </p:cNvPicPr>
          <p:nvPr/>
        </p:nvPicPr>
        <p:blipFill>
          <a:blip r:embed="rId4"/>
          <a:stretch>
            <a:fillRect/>
          </a:stretch>
        </p:blipFill>
        <p:spPr>
          <a:xfrm>
            <a:off x="273034" y="4322619"/>
            <a:ext cx="1124744" cy="1124744"/>
          </a:xfrm>
          <a:prstGeom prst="rect">
            <a:avLst/>
          </a:prstGeom>
        </p:spPr>
      </p:pic>
      <p:pic>
        <p:nvPicPr>
          <p:cNvPr id="11" name="Picture 10"/>
          <p:cNvPicPr>
            <a:picLocks noChangeAspect="1"/>
          </p:cNvPicPr>
          <p:nvPr/>
        </p:nvPicPr>
        <p:blipFill>
          <a:blip r:embed="rId4"/>
          <a:stretch>
            <a:fillRect/>
          </a:stretch>
        </p:blipFill>
        <p:spPr>
          <a:xfrm>
            <a:off x="273034" y="5250103"/>
            <a:ext cx="1124744" cy="1124744"/>
          </a:xfrm>
          <a:prstGeom prst="rect">
            <a:avLst/>
          </a:prstGeom>
        </p:spPr>
      </p:pic>
      <p:sp>
        <p:nvSpPr>
          <p:cNvPr id="13" name="TextBox 12"/>
          <p:cNvSpPr txBox="1"/>
          <p:nvPr/>
        </p:nvSpPr>
        <p:spPr>
          <a:xfrm>
            <a:off x="705082" y="2954467"/>
            <a:ext cx="1583639" cy="369332"/>
          </a:xfrm>
          <a:prstGeom prst="rect">
            <a:avLst/>
          </a:prstGeom>
          <a:solidFill>
            <a:schemeClr val="accent3"/>
          </a:solidFill>
        </p:spPr>
        <p:txBody>
          <a:bodyPr wrap="none" rtlCol="0">
            <a:spAutoFit/>
          </a:bodyPr>
          <a:lstStyle/>
          <a:p>
            <a:r>
              <a:rPr lang="en-US" dirty="0"/>
              <a:t>Data collection</a:t>
            </a:r>
          </a:p>
        </p:txBody>
      </p:sp>
      <p:sp>
        <p:nvSpPr>
          <p:cNvPr id="14" name="TextBox 13"/>
          <p:cNvSpPr txBox="1"/>
          <p:nvPr/>
        </p:nvSpPr>
        <p:spPr>
          <a:xfrm>
            <a:off x="7005782" y="3710551"/>
            <a:ext cx="1722908" cy="2031325"/>
          </a:xfrm>
          <a:prstGeom prst="rect">
            <a:avLst/>
          </a:prstGeom>
          <a:noFill/>
        </p:spPr>
        <p:txBody>
          <a:bodyPr wrap="none" rtlCol="0">
            <a:spAutoFit/>
          </a:bodyPr>
          <a:lstStyle/>
          <a:p>
            <a:r>
              <a:rPr lang="en-US" dirty="0"/>
              <a:t>List of lights</a:t>
            </a:r>
          </a:p>
          <a:p>
            <a:r>
              <a:rPr lang="en-US" dirty="0"/>
              <a:t>MSI </a:t>
            </a:r>
          </a:p>
          <a:p>
            <a:r>
              <a:rPr lang="en-US" dirty="0"/>
              <a:t>Risk Assessment</a:t>
            </a:r>
          </a:p>
          <a:p>
            <a:r>
              <a:rPr lang="en-US" dirty="0"/>
              <a:t>e-Navigation</a:t>
            </a:r>
          </a:p>
          <a:p>
            <a:r>
              <a:rPr lang="en-US" dirty="0"/>
              <a:t>Big data analysis</a:t>
            </a:r>
          </a:p>
          <a:p>
            <a:endParaRPr lang="en-US" dirty="0"/>
          </a:p>
          <a:p>
            <a:endParaRPr lang="en-US" dirty="0"/>
          </a:p>
        </p:txBody>
      </p:sp>
      <p:sp>
        <p:nvSpPr>
          <p:cNvPr id="15" name="TextBox 14"/>
          <p:cNvSpPr txBox="1"/>
          <p:nvPr/>
        </p:nvSpPr>
        <p:spPr>
          <a:xfrm>
            <a:off x="7005782" y="2954467"/>
            <a:ext cx="1349728" cy="646331"/>
          </a:xfrm>
          <a:prstGeom prst="rect">
            <a:avLst/>
          </a:prstGeom>
          <a:solidFill>
            <a:schemeClr val="accent3"/>
          </a:solidFill>
        </p:spPr>
        <p:txBody>
          <a:bodyPr wrap="none" rtlCol="0">
            <a:spAutoFit/>
          </a:bodyPr>
          <a:lstStyle/>
          <a:p>
            <a:r>
              <a:rPr lang="en-US" dirty="0"/>
              <a:t>Information </a:t>
            </a:r>
          </a:p>
          <a:p>
            <a:r>
              <a:rPr lang="en-US" dirty="0"/>
              <a:t>Service </a:t>
            </a:r>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3948" y="3289241"/>
            <a:ext cx="1142245" cy="1348224"/>
          </a:xfrm>
          <a:prstGeom prst="rect">
            <a:avLst/>
          </a:prstGeom>
        </p:spPr>
      </p:pic>
      <p:sp>
        <p:nvSpPr>
          <p:cNvPr id="17" name="TextBox 16"/>
          <p:cNvSpPr txBox="1"/>
          <p:nvPr/>
        </p:nvSpPr>
        <p:spPr>
          <a:xfrm>
            <a:off x="3781542" y="4766569"/>
            <a:ext cx="1640064" cy="369332"/>
          </a:xfrm>
          <a:prstGeom prst="rect">
            <a:avLst/>
          </a:prstGeom>
          <a:solidFill>
            <a:schemeClr val="accent3"/>
          </a:solidFill>
        </p:spPr>
        <p:txBody>
          <a:bodyPr wrap="none" rtlCol="0">
            <a:spAutoFit/>
          </a:bodyPr>
          <a:lstStyle/>
          <a:p>
            <a:r>
              <a:rPr lang="en-US" dirty="0"/>
              <a:t>MRN Database</a:t>
            </a:r>
          </a:p>
        </p:txBody>
      </p:sp>
      <p:sp>
        <p:nvSpPr>
          <p:cNvPr id="18" name="TextBox 17"/>
          <p:cNvSpPr txBox="1"/>
          <p:nvPr/>
        </p:nvSpPr>
        <p:spPr>
          <a:xfrm>
            <a:off x="2745596" y="1298283"/>
            <a:ext cx="538930" cy="369332"/>
          </a:xfrm>
          <a:prstGeom prst="rect">
            <a:avLst/>
          </a:prstGeom>
          <a:solidFill>
            <a:schemeClr val="accent5">
              <a:lumMod val="20000"/>
              <a:lumOff val="80000"/>
            </a:schemeClr>
          </a:solidFill>
        </p:spPr>
        <p:txBody>
          <a:bodyPr wrap="none" rtlCol="0">
            <a:spAutoFit/>
          </a:bodyPr>
          <a:lstStyle/>
          <a:p>
            <a:r>
              <a:rPr lang="en-US" dirty="0"/>
              <a:t>IHO</a:t>
            </a:r>
          </a:p>
        </p:txBody>
      </p:sp>
      <p:sp>
        <p:nvSpPr>
          <p:cNvPr id="19" name="TextBox 18"/>
          <p:cNvSpPr txBox="1"/>
          <p:nvPr/>
        </p:nvSpPr>
        <p:spPr>
          <a:xfrm>
            <a:off x="3406512" y="1298283"/>
            <a:ext cx="591829" cy="369332"/>
          </a:xfrm>
          <a:prstGeom prst="rect">
            <a:avLst/>
          </a:prstGeom>
          <a:solidFill>
            <a:schemeClr val="accent5">
              <a:lumMod val="20000"/>
              <a:lumOff val="80000"/>
            </a:schemeClr>
          </a:solidFill>
        </p:spPr>
        <p:txBody>
          <a:bodyPr wrap="none" rtlCol="0">
            <a:spAutoFit/>
          </a:bodyPr>
          <a:lstStyle/>
          <a:p>
            <a:r>
              <a:rPr lang="en-US" dirty="0"/>
              <a:t>IMO</a:t>
            </a:r>
          </a:p>
        </p:txBody>
      </p:sp>
      <p:sp>
        <p:nvSpPr>
          <p:cNvPr id="20" name="TextBox 19"/>
          <p:cNvSpPr txBox="1"/>
          <p:nvPr/>
        </p:nvSpPr>
        <p:spPr>
          <a:xfrm>
            <a:off x="4136140" y="1284945"/>
            <a:ext cx="688009" cy="369332"/>
          </a:xfrm>
          <a:prstGeom prst="rect">
            <a:avLst/>
          </a:prstGeom>
          <a:solidFill>
            <a:schemeClr val="accent5">
              <a:lumMod val="20000"/>
              <a:lumOff val="80000"/>
            </a:schemeClr>
          </a:solidFill>
        </p:spPr>
        <p:txBody>
          <a:bodyPr wrap="none" rtlCol="0">
            <a:spAutoFit/>
          </a:bodyPr>
          <a:lstStyle/>
          <a:p>
            <a:r>
              <a:rPr lang="en-US" dirty="0"/>
              <a:t>CIRM</a:t>
            </a:r>
          </a:p>
        </p:txBody>
      </p:sp>
      <p:sp>
        <p:nvSpPr>
          <p:cNvPr id="21" name="TextBox 20"/>
          <p:cNvSpPr txBox="1"/>
          <p:nvPr/>
        </p:nvSpPr>
        <p:spPr>
          <a:xfrm>
            <a:off x="4961948" y="1284945"/>
            <a:ext cx="838243" cy="369332"/>
          </a:xfrm>
          <a:prstGeom prst="rect">
            <a:avLst/>
          </a:prstGeom>
          <a:solidFill>
            <a:schemeClr val="accent5">
              <a:lumMod val="20000"/>
              <a:lumOff val="80000"/>
            </a:schemeClr>
          </a:solidFill>
        </p:spPr>
        <p:txBody>
          <a:bodyPr wrap="none" rtlCol="0">
            <a:spAutoFit/>
          </a:bodyPr>
          <a:lstStyle/>
          <a:p>
            <a:r>
              <a:rPr lang="en-US" dirty="0"/>
              <a:t>BIMCO</a:t>
            </a:r>
          </a:p>
        </p:txBody>
      </p:sp>
      <p:sp>
        <p:nvSpPr>
          <p:cNvPr id="22" name="TextBox 21"/>
          <p:cNvSpPr txBox="1"/>
          <p:nvPr/>
        </p:nvSpPr>
        <p:spPr>
          <a:xfrm>
            <a:off x="5956815" y="1284945"/>
            <a:ext cx="739305" cy="369332"/>
          </a:xfrm>
          <a:prstGeom prst="rect">
            <a:avLst/>
          </a:prstGeom>
          <a:solidFill>
            <a:schemeClr val="accent5">
              <a:lumMod val="20000"/>
              <a:lumOff val="80000"/>
            </a:schemeClr>
          </a:solidFill>
        </p:spPr>
        <p:txBody>
          <a:bodyPr wrap="none" rtlCol="0">
            <a:spAutoFit/>
          </a:bodyPr>
          <a:lstStyle/>
          <a:p>
            <a:r>
              <a:rPr lang="en-US" dirty="0"/>
              <a:t>WMO</a:t>
            </a:r>
          </a:p>
        </p:txBody>
      </p:sp>
      <p:cxnSp>
        <p:nvCxnSpPr>
          <p:cNvPr id="23" name="Straight Arrow Connector 22"/>
          <p:cNvCxnSpPr>
            <a:stCxn id="18" idx="2"/>
          </p:cNvCxnSpPr>
          <p:nvPr/>
        </p:nvCxnSpPr>
        <p:spPr>
          <a:xfrm>
            <a:off x="3015061" y="1667615"/>
            <a:ext cx="1254417" cy="165618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9" idx="2"/>
          </p:cNvCxnSpPr>
          <p:nvPr/>
        </p:nvCxnSpPr>
        <p:spPr>
          <a:xfrm>
            <a:off x="3702427" y="1667615"/>
            <a:ext cx="651852" cy="16082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2"/>
          </p:cNvCxnSpPr>
          <p:nvPr/>
        </p:nvCxnSpPr>
        <p:spPr>
          <a:xfrm>
            <a:off x="4480145" y="1654277"/>
            <a:ext cx="11933" cy="15058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1" idx="2"/>
          </p:cNvCxnSpPr>
          <p:nvPr/>
        </p:nvCxnSpPr>
        <p:spPr>
          <a:xfrm flipH="1">
            <a:off x="4736484" y="1654277"/>
            <a:ext cx="644586" cy="15058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2" idx="2"/>
          </p:cNvCxnSpPr>
          <p:nvPr/>
        </p:nvCxnSpPr>
        <p:spPr>
          <a:xfrm flipH="1">
            <a:off x="5041645" y="1654277"/>
            <a:ext cx="1284823" cy="160643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Left-Right Arrow 27"/>
          <p:cNvSpPr/>
          <p:nvPr/>
        </p:nvSpPr>
        <p:spPr>
          <a:xfrm>
            <a:off x="2536463" y="4139943"/>
            <a:ext cx="1002181" cy="3128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a:off x="5779809" y="4128674"/>
            <a:ext cx="1002181" cy="3128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TextBox 223"/>
          <p:cNvSpPr txBox="1"/>
          <p:nvPr/>
        </p:nvSpPr>
        <p:spPr>
          <a:xfrm>
            <a:off x="1093906" y="4566206"/>
            <a:ext cx="805990" cy="276999"/>
          </a:xfrm>
          <a:prstGeom prst="rect">
            <a:avLst/>
          </a:prstGeom>
          <a:noFill/>
        </p:spPr>
        <p:txBody>
          <a:bodyPr wrap="none" rtlCol="0">
            <a:spAutoFit/>
          </a:bodyPr>
          <a:lstStyle/>
          <a:p>
            <a:r>
              <a:rPr lang="en-US" sz="1200" dirty="0" smtClean="0"/>
              <a:t>Country B</a:t>
            </a:r>
            <a:endParaRPr lang="en-US" sz="1200" dirty="0"/>
          </a:p>
        </p:txBody>
      </p:sp>
      <p:sp>
        <p:nvSpPr>
          <p:cNvPr id="225" name="TextBox 224"/>
          <p:cNvSpPr txBox="1"/>
          <p:nvPr/>
        </p:nvSpPr>
        <p:spPr>
          <a:xfrm>
            <a:off x="1093906" y="5533012"/>
            <a:ext cx="805990" cy="276999"/>
          </a:xfrm>
          <a:prstGeom prst="rect">
            <a:avLst/>
          </a:prstGeom>
          <a:noFill/>
        </p:spPr>
        <p:txBody>
          <a:bodyPr wrap="none" rtlCol="0">
            <a:spAutoFit/>
          </a:bodyPr>
          <a:lstStyle/>
          <a:p>
            <a:r>
              <a:rPr lang="en-US" sz="1200" dirty="0" smtClean="0"/>
              <a:t>Country C</a:t>
            </a:r>
            <a:endParaRPr lang="en-US" sz="1200" dirty="0"/>
          </a:p>
        </p:txBody>
      </p:sp>
    </p:spTree>
    <p:extLst>
      <p:ext uri="{BB962C8B-B14F-4D97-AF65-F5344CB8AC3E}">
        <p14:creationId xmlns:p14="http://schemas.microsoft.com/office/powerpoint/2010/main" val="1739543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14</a:t>
            </a:fld>
            <a:endParaRPr lang="en-GB" noProof="0" dirty="0"/>
          </a:p>
        </p:txBody>
      </p:sp>
      <p:sp>
        <p:nvSpPr>
          <p:cNvPr id="8" name="Title 1"/>
          <p:cNvSpPr>
            <a:spLocks noGrp="1"/>
          </p:cNvSpPr>
          <p:nvPr>
            <p:ph type="title"/>
          </p:nvPr>
        </p:nvSpPr>
        <p:spPr>
          <a:xfrm>
            <a:off x="684213" y="116632"/>
            <a:ext cx="7775575" cy="936326"/>
          </a:xfrm>
        </p:spPr>
        <p:txBody>
          <a:bodyPr/>
          <a:lstStyle/>
          <a:p>
            <a:r>
              <a:rPr lang="en-GB" dirty="0"/>
              <a:t>Procedure on obtaining the MRN</a:t>
            </a:r>
          </a:p>
        </p:txBody>
      </p:sp>
      <p:sp>
        <p:nvSpPr>
          <p:cNvPr id="6" name="Flowchart: Data 5"/>
          <p:cNvSpPr/>
          <p:nvPr/>
        </p:nvSpPr>
        <p:spPr>
          <a:xfrm>
            <a:off x="935596" y="1511245"/>
            <a:ext cx="2703208" cy="105921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Representative of recognized organization</a:t>
            </a:r>
          </a:p>
        </p:txBody>
      </p:sp>
      <p:sp>
        <p:nvSpPr>
          <p:cNvPr id="7" name="TextBox 6"/>
          <p:cNvSpPr txBox="1"/>
          <p:nvPr/>
        </p:nvSpPr>
        <p:spPr>
          <a:xfrm>
            <a:off x="1292652" y="2570461"/>
            <a:ext cx="1626792" cy="369332"/>
          </a:xfrm>
          <a:prstGeom prst="rect">
            <a:avLst/>
          </a:prstGeom>
          <a:noFill/>
        </p:spPr>
        <p:txBody>
          <a:bodyPr wrap="none" rtlCol="0">
            <a:spAutoFit/>
          </a:bodyPr>
          <a:lstStyle/>
          <a:p>
            <a:r>
              <a:rPr lang="en-US" dirty="0"/>
              <a:t>Organization ID</a:t>
            </a:r>
          </a:p>
        </p:txBody>
      </p:sp>
      <p:cxnSp>
        <p:nvCxnSpPr>
          <p:cNvPr id="13" name="Straight Arrow Connector 12"/>
          <p:cNvCxnSpPr/>
          <p:nvPr/>
        </p:nvCxnSpPr>
        <p:spPr>
          <a:xfrm>
            <a:off x="3347864" y="1835532"/>
            <a:ext cx="23762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724128" y="1511245"/>
            <a:ext cx="2484276" cy="1059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IALA secretariat</a:t>
            </a:r>
          </a:p>
          <a:p>
            <a:pPr algn="ctr"/>
            <a:r>
              <a:rPr lang="en-US" dirty="0"/>
              <a:t>mrn@iala-aism.org</a:t>
            </a:r>
          </a:p>
        </p:txBody>
      </p:sp>
      <p:sp>
        <p:nvSpPr>
          <p:cNvPr id="16" name="TextBox 15"/>
          <p:cNvSpPr txBox="1"/>
          <p:nvPr/>
        </p:nvSpPr>
        <p:spPr>
          <a:xfrm>
            <a:off x="4031940" y="1835532"/>
            <a:ext cx="1049198" cy="369332"/>
          </a:xfrm>
          <a:prstGeom prst="rect">
            <a:avLst/>
          </a:prstGeom>
          <a:noFill/>
        </p:spPr>
        <p:txBody>
          <a:bodyPr wrap="none" rtlCol="0">
            <a:spAutoFit/>
          </a:bodyPr>
          <a:lstStyle/>
          <a:p>
            <a:r>
              <a:rPr lang="en-US" dirty="0"/>
              <a:t>Template</a:t>
            </a:r>
          </a:p>
        </p:txBody>
      </p:sp>
      <p:sp>
        <p:nvSpPr>
          <p:cNvPr id="17" name="TextBox 16"/>
          <p:cNvSpPr txBox="1"/>
          <p:nvPr/>
        </p:nvSpPr>
        <p:spPr>
          <a:xfrm>
            <a:off x="1122762" y="3208908"/>
            <a:ext cx="5032083" cy="2308324"/>
          </a:xfrm>
          <a:prstGeom prst="rect">
            <a:avLst/>
          </a:prstGeom>
          <a:noFill/>
        </p:spPr>
        <p:txBody>
          <a:bodyPr wrap="none" rtlCol="0">
            <a:spAutoFit/>
          </a:bodyPr>
          <a:lstStyle/>
          <a:p>
            <a:r>
              <a:rPr lang="en-US" b="1" dirty="0"/>
              <a:t>IALA Domain Administrator will:</a:t>
            </a:r>
          </a:p>
          <a:p>
            <a:r>
              <a:rPr lang="en-US" dirty="0"/>
              <a:t>Validate the request of the recognized organization;</a:t>
            </a:r>
          </a:p>
          <a:p>
            <a:r>
              <a:rPr lang="en-US" dirty="0"/>
              <a:t>Update the organization ID</a:t>
            </a:r>
          </a:p>
          <a:p>
            <a:r>
              <a:rPr lang="en-US" dirty="0"/>
              <a:t>Inform the organization of the decision</a:t>
            </a:r>
          </a:p>
          <a:p>
            <a:endParaRPr lang="en-US" dirty="0"/>
          </a:p>
          <a:p>
            <a:r>
              <a:rPr lang="en-US" b="1" dirty="0"/>
              <a:t>When there is an appeal:</a:t>
            </a:r>
          </a:p>
          <a:p>
            <a:r>
              <a:rPr lang="en-US" dirty="0"/>
              <a:t>Forward the appeal to IALA DSG for final decision;</a:t>
            </a:r>
          </a:p>
          <a:p>
            <a:r>
              <a:rPr lang="en-US" dirty="0"/>
              <a:t>Inform the appellant of the decision</a:t>
            </a:r>
          </a:p>
        </p:txBody>
      </p:sp>
      <p:cxnSp>
        <p:nvCxnSpPr>
          <p:cNvPr id="18" name="Straight Arrow Connector 17"/>
          <p:cNvCxnSpPr/>
          <p:nvPr/>
        </p:nvCxnSpPr>
        <p:spPr>
          <a:xfrm flipH="1">
            <a:off x="3347864" y="2204864"/>
            <a:ext cx="23762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707904" y="2168860"/>
            <a:ext cx="1697644" cy="369332"/>
          </a:xfrm>
          <a:prstGeom prst="rect">
            <a:avLst/>
          </a:prstGeom>
          <a:noFill/>
        </p:spPr>
        <p:txBody>
          <a:bodyPr wrap="none" rtlCol="0">
            <a:spAutoFit/>
          </a:bodyPr>
          <a:lstStyle/>
          <a:p>
            <a:r>
              <a:rPr lang="en-US" dirty="0"/>
              <a:t>Arrange of MRN</a:t>
            </a:r>
          </a:p>
        </p:txBody>
      </p:sp>
    </p:spTree>
    <p:extLst>
      <p:ext uri="{BB962C8B-B14F-4D97-AF65-F5344CB8AC3E}">
        <p14:creationId xmlns:p14="http://schemas.microsoft.com/office/powerpoint/2010/main" val="263817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Way forward</a:t>
            </a:r>
          </a:p>
        </p:txBody>
      </p:sp>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15</a:t>
            </a:fld>
            <a:endParaRPr lang="en-GB" noProof="0" dirty="0"/>
          </a:p>
        </p:txBody>
      </p:sp>
      <p:sp>
        <p:nvSpPr>
          <p:cNvPr id="3" name="Rectangle 2"/>
          <p:cNvSpPr/>
          <p:nvPr/>
        </p:nvSpPr>
        <p:spPr>
          <a:xfrm>
            <a:off x="629884" y="1481038"/>
            <a:ext cx="7884231" cy="2031325"/>
          </a:xfrm>
          <a:prstGeom prst="rect">
            <a:avLst/>
          </a:prstGeom>
        </p:spPr>
        <p:txBody>
          <a:bodyPr wrap="square">
            <a:spAutoFit/>
          </a:bodyPr>
          <a:lstStyle/>
          <a:p>
            <a:pPr>
              <a:lnSpc>
                <a:spcPct val="150000"/>
              </a:lnSpc>
            </a:pPr>
            <a:r>
              <a:rPr lang="en-US" sz="2400" b="1" dirty="0"/>
              <a:t>Discuss about </a:t>
            </a:r>
            <a:r>
              <a:rPr lang="en-US" sz="2400" b="1" dirty="0" smtClean="0"/>
              <a:t>MRN concept</a:t>
            </a:r>
            <a:endParaRPr lang="en-US" sz="2400" b="1" dirty="0"/>
          </a:p>
          <a:p>
            <a:pPr>
              <a:lnSpc>
                <a:spcPct val="150000"/>
              </a:lnSpc>
            </a:pPr>
            <a:r>
              <a:rPr lang="en-US" dirty="0"/>
              <a:t>The google group: </a:t>
            </a:r>
            <a:r>
              <a:rPr lang="en-US" dirty="0">
                <a:hlinkClick r:id="rId3"/>
              </a:rPr>
              <a:t>https://groups.google.com/forum/#!forum/mrn-discuss</a:t>
            </a:r>
            <a:endParaRPr lang="en-US" dirty="0"/>
          </a:p>
          <a:p>
            <a:pPr>
              <a:lnSpc>
                <a:spcPct val="150000"/>
              </a:lnSpc>
            </a:pPr>
            <a:endParaRPr lang="en-US" dirty="0"/>
          </a:p>
          <a:p>
            <a:pPr>
              <a:lnSpc>
                <a:spcPct val="150000"/>
              </a:lnSpc>
            </a:pPr>
            <a:r>
              <a:rPr lang="en-US" sz="2400" b="1" dirty="0"/>
              <a:t>Join IALA Technical committee to develop a guidance</a:t>
            </a:r>
          </a:p>
        </p:txBody>
      </p:sp>
    </p:spTree>
    <p:extLst>
      <p:ext uri="{BB962C8B-B14F-4D97-AF65-F5344CB8AC3E}">
        <p14:creationId xmlns:p14="http://schemas.microsoft.com/office/powerpoint/2010/main" val="2693988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0EE2AD7-0F2D-413B-BD89-55C838FE71E7}" type="datetime1">
              <a:rPr lang="en-GB" noProof="0" smtClean="0"/>
              <a:t>05/02/2018</a:t>
            </a:fld>
            <a:endParaRPr lang="en-GB" noProof="0" dirty="0"/>
          </a:p>
        </p:txBody>
      </p:sp>
      <p:sp>
        <p:nvSpPr>
          <p:cNvPr id="6" name="Footer Placeholder 5"/>
          <p:cNvSpPr>
            <a:spLocks noGrp="1"/>
          </p:cNvSpPr>
          <p:nvPr>
            <p:ph type="ftr" sz="quarter" idx="11"/>
          </p:nvPr>
        </p:nvSpPr>
        <p:spPr/>
        <p:txBody>
          <a:bodyPr/>
          <a:lstStyle/>
          <a:p>
            <a:r>
              <a:rPr lang="en-GB" noProof="0"/>
              <a:t>India Training Accreditation Project 2017</a:t>
            </a:r>
            <a:endParaRPr lang="en-GB" noProof="0" dirty="0"/>
          </a:p>
        </p:txBody>
      </p:sp>
      <p:sp>
        <p:nvSpPr>
          <p:cNvPr id="5" name="Slide Number Placeholder 4"/>
          <p:cNvSpPr>
            <a:spLocks noGrp="1"/>
          </p:cNvSpPr>
          <p:nvPr>
            <p:ph type="sldNum" sz="quarter" idx="12"/>
          </p:nvPr>
        </p:nvSpPr>
        <p:spPr/>
        <p:txBody>
          <a:bodyPr/>
          <a:lstStyle/>
          <a:p>
            <a:fld id="{10C140CD-8AED-46FF-A9A2-77308F3F39AE}" type="slidenum">
              <a:rPr lang="en-GB" noProof="0" smtClean="0"/>
              <a:t>16</a:t>
            </a:fld>
            <a:endParaRPr lang="en-GB" noProof="0" dirty="0"/>
          </a:p>
        </p:txBody>
      </p:sp>
      <p:sp>
        <p:nvSpPr>
          <p:cNvPr id="8" name="Text Placeholder 7"/>
          <p:cNvSpPr>
            <a:spLocks noGrp="1"/>
          </p:cNvSpPr>
          <p:nvPr>
            <p:ph type="body" sz="quarter" idx="13"/>
          </p:nvPr>
        </p:nvSpPr>
        <p:spPr/>
        <p:txBody>
          <a:bodyPr/>
          <a:lstStyle/>
          <a:p>
            <a:endParaRPr lang="en-GB" dirty="0"/>
          </a:p>
        </p:txBody>
      </p:sp>
      <p:sp>
        <p:nvSpPr>
          <p:cNvPr id="7" name="Title 6"/>
          <p:cNvSpPr>
            <a:spLocks noGrp="1"/>
          </p:cNvSpPr>
          <p:nvPr>
            <p:ph type="title"/>
          </p:nvPr>
        </p:nvSpPr>
        <p:spPr/>
        <p:txBody>
          <a:bodyPr/>
          <a:lstStyle/>
          <a:p>
            <a:r>
              <a:rPr lang="en-GB" dirty="0"/>
              <a:t>Questions?</a:t>
            </a:r>
          </a:p>
        </p:txBody>
      </p:sp>
    </p:spTree>
    <p:extLst>
      <p:ext uri="{BB962C8B-B14F-4D97-AF65-F5344CB8AC3E}">
        <p14:creationId xmlns:p14="http://schemas.microsoft.com/office/powerpoint/2010/main" val="87000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452060"/>
            <a:ext cx="8229600" cy="852704"/>
          </a:xfrm>
        </p:spPr>
        <p:txBody>
          <a:bodyPr/>
          <a:lstStyle/>
          <a:p>
            <a:r>
              <a:rPr lang="en-GB" dirty="0"/>
              <a:t>Contents</a:t>
            </a:r>
          </a:p>
        </p:txBody>
      </p:sp>
      <p:sp>
        <p:nvSpPr>
          <p:cNvPr id="9" name="Content Placeholder 8"/>
          <p:cNvSpPr>
            <a:spLocks noGrp="1"/>
          </p:cNvSpPr>
          <p:nvPr>
            <p:ph idx="1"/>
          </p:nvPr>
        </p:nvSpPr>
        <p:spPr>
          <a:xfrm>
            <a:off x="1058924" y="1628800"/>
            <a:ext cx="8229600" cy="4695800"/>
          </a:xfrm>
        </p:spPr>
        <p:txBody>
          <a:bodyPr>
            <a:normAutofit/>
          </a:bodyPr>
          <a:lstStyle/>
          <a:p>
            <a:pPr lvl="2" algn="just">
              <a:lnSpc>
                <a:spcPct val="120000"/>
              </a:lnSpc>
            </a:pPr>
            <a:r>
              <a:rPr lang="en-US" sz="2050" dirty="0"/>
              <a:t>Unique identifier</a:t>
            </a:r>
          </a:p>
          <a:p>
            <a:pPr lvl="2" algn="just">
              <a:lnSpc>
                <a:spcPct val="120000"/>
              </a:lnSpc>
            </a:pPr>
            <a:r>
              <a:rPr lang="en-US" sz="2050" dirty="0"/>
              <a:t>Technical aspects</a:t>
            </a:r>
          </a:p>
          <a:p>
            <a:pPr lvl="3" algn="just">
              <a:lnSpc>
                <a:spcPct val="120000"/>
              </a:lnSpc>
            </a:pPr>
            <a:r>
              <a:rPr lang="en-US" sz="2050" dirty="0"/>
              <a:t>URI, URL, URN</a:t>
            </a:r>
          </a:p>
          <a:p>
            <a:pPr lvl="3" algn="just">
              <a:lnSpc>
                <a:spcPct val="120000"/>
              </a:lnSpc>
            </a:pPr>
            <a:r>
              <a:rPr lang="en-US" sz="2050" dirty="0"/>
              <a:t>Example</a:t>
            </a:r>
          </a:p>
          <a:p>
            <a:pPr lvl="2" algn="just">
              <a:lnSpc>
                <a:spcPct val="120000"/>
              </a:lnSpc>
            </a:pPr>
            <a:r>
              <a:rPr lang="en-US" sz="2050" dirty="0"/>
              <a:t>MRN</a:t>
            </a:r>
          </a:p>
          <a:p>
            <a:pPr lvl="2" algn="just">
              <a:lnSpc>
                <a:spcPct val="120000"/>
              </a:lnSpc>
            </a:pPr>
            <a:r>
              <a:rPr lang="en-US" sz="2050" dirty="0"/>
              <a:t>Value and potential uses</a:t>
            </a:r>
          </a:p>
          <a:p>
            <a:pPr lvl="2" algn="just">
              <a:lnSpc>
                <a:spcPct val="120000"/>
              </a:lnSpc>
            </a:pPr>
            <a:r>
              <a:rPr lang="en-US" sz="2050" dirty="0"/>
              <a:t>MRN registry</a:t>
            </a:r>
          </a:p>
          <a:p>
            <a:pPr lvl="2" algn="just">
              <a:lnSpc>
                <a:spcPct val="120000"/>
              </a:lnSpc>
            </a:pPr>
            <a:r>
              <a:rPr lang="en-US" sz="2050" dirty="0"/>
              <a:t>Procedure</a:t>
            </a:r>
          </a:p>
          <a:p>
            <a:pPr lvl="2" algn="just">
              <a:lnSpc>
                <a:spcPct val="120000"/>
              </a:lnSpc>
            </a:pPr>
            <a:r>
              <a:rPr lang="en-US" sz="2050" dirty="0" smtClean="0"/>
              <a:t>Way forward</a:t>
            </a:r>
            <a:endParaRPr lang="en-US" sz="2050" dirty="0"/>
          </a:p>
        </p:txBody>
      </p:sp>
      <p:sp>
        <p:nvSpPr>
          <p:cNvPr id="5" name="Date Placeholder 4"/>
          <p:cNvSpPr>
            <a:spLocks noGrp="1"/>
          </p:cNvSpPr>
          <p:nvPr>
            <p:ph type="dt" sz="half" idx="10"/>
          </p:nvPr>
        </p:nvSpPr>
        <p:spPr/>
        <p:txBody>
          <a:bodyPr/>
          <a:lstStyle/>
          <a:p>
            <a:fld id="{1F04FC26-3008-4304-83DB-1A2054E94ADA}" type="datetime1">
              <a:rPr lang="en-GB" smtClean="0"/>
              <a:t>05/02/2018</a:t>
            </a:fld>
            <a:endParaRPr lang="en-US"/>
          </a:p>
        </p:txBody>
      </p:sp>
      <p:sp>
        <p:nvSpPr>
          <p:cNvPr id="7" name="Slide Number Placeholder 6"/>
          <p:cNvSpPr>
            <a:spLocks noGrp="1"/>
          </p:cNvSpPr>
          <p:nvPr>
            <p:ph type="sldNum" sz="quarter" idx="4294967295"/>
          </p:nvPr>
        </p:nvSpPr>
        <p:spPr>
          <a:xfrm>
            <a:off x="2843808" y="6381750"/>
            <a:ext cx="5615980" cy="476251"/>
          </a:xfrm>
        </p:spPr>
        <p:txBody>
          <a:bodyPr/>
          <a:lstStyle/>
          <a:p>
            <a:fld id="{85CF3216-CAFE-F04D-8201-583F3982750E}" type="slidenum">
              <a:rPr lang="en-US" smtClean="0"/>
              <a:t>2</a:t>
            </a:fld>
            <a:endParaRPr lang="en-US" dirty="0"/>
          </a:p>
        </p:txBody>
      </p:sp>
    </p:spTree>
    <p:extLst>
      <p:ext uri="{BB962C8B-B14F-4D97-AF65-F5344CB8AC3E}">
        <p14:creationId xmlns:p14="http://schemas.microsoft.com/office/powerpoint/2010/main" val="3574161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684213" y="1484784"/>
            <a:ext cx="8136259" cy="399644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GB" dirty="0"/>
              <a:t>Unique identifier for all types of resources</a:t>
            </a:r>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2843808" y="6381750"/>
            <a:ext cx="5615980" cy="476251"/>
          </a:xfrm>
        </p:spPr>
        <p:txBody>
          <a:bodyPr/>
          <a:lstStyle/>
          <a:p>
            <a:fld id="{38A18EDB-7950-48C8-8830-B44F92E019B5}" type="slidenum">
              <a:rPr lang="en-US" smtClean="0"/>
              <a:pPr/>
              <a:t>3</a:t>
            </a:fld>
            <a:endParaRPr lang="en-US" dirty="0"/>
          </a:p>
        </p:txBody>
      </p:sp>
      <p:sp>
        <p:nvSpPr>
          <p:cNvPr id="20" name="Oval 19"/>
          <p:cNvSpPr/>
          <p:nvPr/>
        </p:nvSpPr>
        <p:spPr>
          <a:xfrm>
            <a:off x="2825806" y="5013176"/>
            <a:ext cx="3492388"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Maritime Resources</a:t>
            </a:r>
          </a:p>
        </p:txBody>
      </p:sp>
      <p:sp>
        <p:nvSpPr>
          <p:cNvPr id="23" name="TextBox 22"/>
          <p:cNvSpPr txBox="1"/>
          <p:nvPr/>
        </p:nvSpPr>
        <p:spPr>
          <a:xfrm>
            <a:off x="1521153" y="1747325"/>
            <a:ext cx="657488" cy="369332"/>
          </a:xfrm>
          <a:prstGeom prst="rect">
            <a:avLst/>
          </a:prstGeom>
          <a:noFill/>
        </p:spPr>
        <p:txBody>
          <a:bodyPr wrap="none" rtlCol="0">
            <a:spAutoFit/>
          </a:bodyPr>
          <a:lstStyle/>
          <a:p>
            <a:r>
              <a:rPr lang="en-US" dirty="0"/>
              <a:t>AtoN</a:t>
            </a:r>
          </a:p>
        </p:txBody>
      </p:sp>
      <p:sp>
        <p:nvSpPr>
          <p:cNvPr id="28" name="TextBox 27"/>
          <p:cNvSpPr txBox="1"/>
          <p:nvPr/>
        </p:nvSpPr>
        <p:spPr>
          <a:xfrm>
            <a:off x="1521153" y="2735743"/>
            <a:ext cx="1208279" cy="369332"/>
          </a:xfrm>
          <a:prstGeom prst="rect">
            <a:avLst/>
          </a:prstGeom>
          <a:noFill/>
        </p:spPr>
        <p:txBody>
          <a:bodyPr wrap="none" rtlCol="0">
            <a:spAutoFit/>
          </a:bodyPr>
          <a:lstStyle/>
          <a:p>
            <a:r>
              <a:rPr lang="en-US" dirty="0"/>
              <a:t>Equipment</a:t>
            </a:r>
          </a:p>
        </p:txBody>
      </p:sp>
      <p:sp>
        <p:nvSpPr>
          <p:cNvPr id="29" name="TextBox 28"/>
          <p:cNvSpPr txBox="1"/>
          <p:nvPr/>
        </p:nvSpPr>
        <p:spPr>
          <a:xfrm>
            <a:off x="3919673" y="2040603"/>
            <a:ext cx="481222" cy="369332"/>
          </a:xfrm>
          <a:prstGeom prst="rect">
            <a:avLst/>
          </a:prstGeom>
          <a:noFill/>
        </p:spPr>
        <p:txBody>
          <a:bodyPr wrap="none" rtlCol="0">
            <a:spAutoFit/>
          </a:bodyPr>
          <a:lstStyle/>
          <a:p>
            <a:r>
              <a:rPr lang="en-US" dirty="0"/>
              <a:t>AIS</a:t>
            </a:r>
          </a:p>
        </p:txBody>
      </p:sp>
      <p:sp>
        <p:nvSpPr>
          <p:cNvPr id="30" name="TextBox 29"/>
          <p:cNvSpPr txBox="1"/>
          <p:nvPr/>
        </p:nvSpPr>
        <p:spPr>
          <a:xfrm>
            <a:off x="4851174" y="1769733"/>
            <a:ext cx="1370247" cy="369332"/>
          </a:xfrm>
          <a:prstGeom prst="rect">
            <a:avLst/>
          </a:prstGeom>
          <a:noFill/>
        </p:spPr>
        <p:txBody>
          <a:bodyPr wrap="none" rtlCol="0">
            <a:spAutoFit/>
          </a:bodyPr>
          <a:lstStyle/>
          <a:p>
            <a:r>
              <a:rPr lang="en-US" dirty="0"/>
              <a:t>e-Navigation</a:t>
            </a:r>
          </a:p>
        </p:txBody>
      </p:sp>
      <p:sp>
        <p:nvSpPr>
          <p:cNvPr id="31" name="TextBox 30"/>
          <p:cNvSpPr txBox="1"/>
          <p:nvPr/>
        </p:nvSpPr>
        <p:spPr>
          <a:xfrm>
            <a:off x="6318194" y="2956755"/>
            <a:ext cx="1320361" cy="369332"/>
          </a:xfrm>
          <a:prstGeom prst="rect">
            <a:avLst/>
          </a:prstGeom>
          <a:noFill/>
        </p:spPr>
        <p:txBody>
          <a:bodyPr wrap="none" rtlCol="0">
            <a:spAutoFit/>
          </a:bodyPr>
          <a:lstStyle/>
          <a:p>
            <a:r>
              <a:rPr lang="en-US" dirty="0"/>
              <a:t>Publications</a:t>
            </a:r>
          </a:p>
        </p:txBody>
      </p:sp>
      <p:sp>
        <p:nvSpPr>
          <p:cNvPr id="32" name="TextBox 31"/>
          <p:cNvSpPr txBox="1"/>
          <p:nvPr/>
        </p:nvSpPr>
        <p:spPr>
          <a:xfrm>
            <a:off x="6350881" y="3707291"/>
            <a:ext cx="1611018" cy="369332"/>
          </a:xfrm>
          <a:prstGeom prst="rect">
            <a:avLst/>
          </a:prstGeom>
          <a:noFill/>
        </p:spPr>
        <p:txBody>
          <a:bodyPr wrap="none" rtlCol="0">
            <a:spAutoFit/>
          </a:bodyPr>
          <a:lstStyle/>
          <a:p>
            <a:r>
              <a:rPr lang="en-US" dirty="0"/>
              <a:t>Nautical Charts</a:t>
            </a:r>
          </a:p>
        </p:txBody>
      </p:sp>
      <p:sp>
        <p:nvSpPr>
          <p:cNvPr id="35" name="TextBox 34"/>
          <p:cNvSpPr txBox="1"/>
          <p:nvPr/>
        </p:nvSpPr>
        <p:spPr>
          <a:xfrm>
            <a:off x="1093681" y="3774891"/>
            <a:ext cx="1410964" cy="369332"/>
          </a:xfrm>
          <a:prstGeom prst="rect">
            <a:avLst/>
          </a:prstGeom>
          <a:noFill/>
        </p:spPr>
        <p:txBody>
          <a:bodyPr wrap="none" rtlCol="0">
            <a:spAutoFit/>
          </a:bodyPr>
          <a:lstStyle/>
          <a:p>
            <a:r>
              <a:rPr lang="en-US" b="1" dirty="0"/>
              <a:t>IMO number</a:t>
            </a:r>
          </a:p>
        </p:txBody>
      </p:sp>
      <p:sp>
        <p:nvSpPr>
          <p:cNvPr id="36" name="TextBox 35"/>
          <p:cNvSpPr txBox="1"/>
          <p:nvPr/>
        </p:nvSpPr>
        <p:spPr>
          <a:xfrm>
            <a:off x="3419872" y="2956755"/>
            <a:ext cx="1357936" cy="369332"/>
          </a:xfrm>
          <a:prstGeom prst="rect">
            <a:avLst/>
          </a:prstGeom>
          <a:noFill/>
        </p:spPr>
        <p:txBody>
          <a:bodyPr wrap="none" rtlCol="0">
            <a:spAutoFit/>
          </a:bodyPr>
          <a:lstStyle/>
          <a:p>
            <a:r>
              <a:rPr lang="en-US" dirty="0"/>
              <a:t>Container ID</a:t>
            </a:r>
          </a:p>
        </p:txBody>
      </p:sp>
      <p:sp>
        <p:nvSpPr>
          <p:cNvPr id="37" name="TextBox 36"/>
          <p:cNvSpPr txBox="1"/>
          <p:nvPr/>
        </p:nvSpPr>
        <p:spPr>
          <a:xfrm>
            <a:off x="4247964" y="3483006"/>
            <a:ext cx="1675715" cy="369332"/>
          </a:xfrm>
          <a:prstGeom prst="rect">
            <a:avLst/>
          </a:prstGeom>
          <a:noFill/>
        </p:spPr>
        <p:txBody>
          <a:bodyPr wrap="none" rtlCol="0">
            <a:spAutoFit/>
          </a:bodyPr>
          <a:lstStyle/>
          <a:p>
            <a:r>
              <a:rPr lang="en-US" b="1" dirty="0"/>
              <a:t>Navigation Aids</a:t>
            </a:r>
          </a:p>
        </p:txBody>
      </p:sp>
      <p:sp>
        <p:nvSpPr>
          <p:cNvPr id="38" name="TextBox 37"/>
          <p:cNvSpPr txBox="1"/>
          <p:nvPr/>
        </p:nvSpPr>
        <p:spPr>
          <a:xfrm>
            <a:off x="6691472" y="4460570"/>
            <a:ext cx="742511" cy="369332"/>
          </a:xfrm>
          <a:prstGeom prst="rect">
            <a:avLst/>
          </a:prstGeom>
          <a:noFill/>
        </p:spPr>
        <p:txBody>
          <a:bodyPr wrap="none" rtlCol="0">
            <a:spAutoFit/>
          </a:bodyPr>
          <a:lstStyle/>
          <a:p>
            <a:r>
              <a:rPr lang="en-US" dirty="0"/>
              <a:t>MMSI</a:t>
            </a:r>
          </a:p>
        </p:txBody>
      </p:sp>
      <p:sp>
        <p:nvSpPr>
          <p:cNvPr id="39" name="TextBox 38"/>
          <p:cNvSpPr txBox="1"/>
          <p:nvPr/>
        </p:nvSpPr>
        <p:spPr>
          <a:xfrm>
            <a:off x="2026436" y="4391605"/>
            <a:ext cx="532966" cy="369332"/>
          </a:xfrm>
          <a:prstGeom prst="rect">
            <a:avLst/>
          </a:prstGeom>
          <a:noFill/>
        </p:spPr>
        <p:txBody>
          <a:bodyPr wrap="none" rtlCol="0">
            <a:spAutoFit/>
          </a:bodyPr>
          <a:lstStyle/>
          <a:p>
            <a:r>
              <a:rPr lang="en-US" dirty="0"/>
              <a:t>VTS</a:t>
            </a:r>
          </a:p>
        </p:txBody>
      </p:sp>
      <p:sp>
        <p:nvSpPr>
          <p:cNvPr id="40" name="TextBox 39"/>
          <p:cNvSpPr txBox="1"/>
          <p:nvPr/>
        </p:nvSpPr>
        <p:spPr>
          <a:xfrm>
            <a:off x="6705062" y="1795540"/>
            <a:ext cx="730777" cy="369332"/>
          </a:xfrm>
          <a:prstGeom prst="rect">
            <a:avLst/>
          </a:prstGeom>
          <a:noFill/>
        </p:spPr>
        <p:txBody>
          <a:bodyPr wrap="none" rtlCol="0">
            <a:spAutoFit/>
          </a:bodyPr>
          <a:lstStyle/>
          <a:p>
            <a:r>
              <a:rPr lang="en-US" dirty="0"/>
              <a:t>Lights</a:t>
            </a:r>
          </a:p>
        </p:txBody>
      </p:sp>
      <p:sp>
        <p:nvSpPr>
          <p:cNvPr id="41" name="TextBox 40"/>
          <p:cNvSpPr txBox="1"/>
          <p:nvPr/>
        </p:nvSpPr>
        <p:spPr>
          <a:xfrm>
            <a:off x="4937442" y="2715434"/>
            <a:ext cx="743986" cy="369332"/>
          </a:xfrm>
          <a:prstGeom prst="rect">
            <a:avLst/>
          </a:prstGeom>
          <a:noFill/>
        </p:spPr>
        <p:txBody>
          <a:bodyPr wrap="none" rtlCol="0">
            <a:spAutoFit/>
          </a:bodyPr>
          <a:lstStyle/>
          <a:p>
            <a:r>
              <a:rPr lang="en-US" dirty="0"/>
              <a:t>Buoys</a:t>
            </a:r>
          </a:p>
        </p:txBody>
      </p:sp>
      <p:sp>
        <p:nvSpPr>
          <p:cNvPr id="42" name="TextBox 41"/>
          <p:cNvSpPr txBox="1"/>
          <p:nvPr/>
        </p:nvSpPr>
        <p:spPr>
          <a:xfrm>
            <a:off x="1941548" y="2164872"/>
            <a:ext cx="1463286" cy="369332"/>
          </a:xfrm>
          <a:prstGeom prst="rect">
            <a:avLst/>
          </a:prstGeom>
          <a:noFill/>
        </p:spPr>
        <p:txBody>
          <a:bodyPr wrap="none" rtlCol="0">
            <a:spAutoFit/>
          </a:bodyPr>
          <a:lstStyle/>
          <a:p>
            <a:r>
              <a:rPr lang="en-US" dirty="0"/>
              <a:t>Organizations</a:t>
            </a:r>
          </a:p>
        </p:txBody>
      </p:sp>
      <p:sp>
        <p:nvSpPr>
          <p:cNvPr id="43" name="TextBox 42"/>
          <p:cNvSpPr txBox="1"/>
          <p:nvPr/>
        </p:nvSpPr>
        <p:spPr>
          <a:xfrm>
            <a:off x="4042963" y="2442650"/>
            <a:ext cx="826060" cy="369332"/>
          </a:xfrm>
          <a:prstGeom prst="rect">
            <a:avLst/>
          </a:prstGeom>
          <a:noFill/>
        </p:spPr>
        <p:txBody>
          <a:bodyPr wrap="none" rtlCol="0">
            <a:spAutoFit/>
          </a:bodyPr>
          <a:lstStyle/>
          <a:p>
            <a:r>
              <a:rPr lang="en-US" dirty="0"/>
              <a:t>People</a:t>
            </a:r>
          </a:p>
        </p:txBody>
      </p:sp>
      <p:sp>
        <p:nvSpPr>
          <p:cNvPr id="44" name="TextBox 43"/>
          <p:cNvSpPr txBox="1"/>
          <p:nvPr/>
        </p:nvSpPr>
        <p:spPr>
          <a:xfrm>
            <a:off x="3638621" y="4245604"/>
            <a:ext cx="1911101" cy="369332"/>
          </a:xfrm>
          <a:prstGeom prst="rect">
            <a:avLst/>
          </a:prstGeom>
          <a:noFill/>
        </p:spPr>
        <p:txBody>
          <a:bodyPr wrap="none" rtlCol="0">
            <a:spAutoFit/>
          </a:bodyPr>
          <a:lstStyle/>
          <a:p>
            <a:r>
              <a:rPr lang="en-US" dirty="0"/>
              <a:t>Electronic services</a:t>
            </a:r>
          </a:p>
        </p:txBody>
      </p:sp>
      <p:sp>
        <p:nvSpPr>
          <p:cNvPr id="24" name="TextBox 23"/>
          <p:cNvSpPr txBox="1"/>
          <p:nvPr/>
        </p:nvSpPr>
        <p:spPr>
          <a:xfrm>
            <a:off x="6221421" y="2327042"/>
            <a:ext cx="1280222" cy="369332"/>
          </a:xfrm>
          <a:prstGeom prst="rect">
            <a:avLst/>
          </a:prstGeom>
          <a:noFill/>
        </p:spPr>
        <p:txBody>
          <a:bodyPr wrap="none" rtlCol="0">
            <a:spAutoFit/>
          </a:bodyPr>
          <a:lstStyle/>
          <a:p>
            <a:r>
              <a:rPr lang="en-US" b="1" dirty="0"/>
              <a:t>Message ID</a:t>
            </a:r>
          </a:p>
        </p:txBody>
      </p:sp>
      <p:sp>
        <p:nvSpPr>
          <p:cNvPr id="25" name="TextBox 24"/>
          <p:cNvSpPr txBox="1"/>
          <p:nvPr/>
        </p:nvSpPr>
        <p:spPr>
          <a:xfrm>
            <a:off x="7484587" y="3234816"/>
            <a:ext cx="1104790" cy="369332"/>
          </a:xfrm>
          <a:prstGeom prst="rect">
            <a:avLst/>
          </a:prstGeom>
          <a:noFill/>
        </p:spPr>
        <p:txBody>
          <a:bodyPr wrap="none" rtlCol="0">
            <a:spAutoFit/>
          </a:bodyPr>
          <a:lstStyle/>
          <a:p>
            <a:r>
              <a:rPr lang="en-US" b="1" dirty="0"/>
              <a:t>Berth No.</a:t>
            </a:r>
          </a:p>
        </p:txBody>
      </p:sp>
      <p:sp>
        <p:nvSpPr>
          <p:cNvPr id="27" name="TextBox 26"/>
          <p:cNvSpPr txBox="1"/>
          <p:nvPr/>
        </p:nvSpPr>
        <p:spPr>
          <a:xfrm>
            <a:off x="1105396" y="3295853"/>
            <a:ext cx="2762038" cy="369332"/>
          </a:xfrm>
          <a:prstGeom prst="rect">
            <a:avLst/>
          </a:prstGeom>
          <a:noFill/>
        </p:spPr>
        <p:txBody>
          <a:bodyPr wrap="none" rtlCol="0">
            <a:spAutoFit/>
          </a:bodyPr>
          <a:lstStyle/>
          <a:p>
            <a:r>
              <a:rPr lang="en-US" b="1" dirty="0"/>
              <a:t>Communication channel ID</a:t>
            </a:r>
          </a:p>
        </p:txBody>
      </p:sp>
    </p:spTree>
    <p:extLst>
      <p:ext uri="{BB962C8B-B14F-4D97-AF65-F5344CB8AC3E}">
        <p14:creationId xmlns:p14="http://schemas.microsoft.com/office/powerpoint/2010/main" val="4204579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Maritime Resource Names (MRN) ?</a:t>
            </a:r>
          </a:p>
        </p:txBody>
      </p:sp>
      <p:sp>
        <p:nvSpPr>
          <p:cNvPr id="3" name="Content Placeholder 2"/>
          <p:cNvSpPr>
            <a:spLocks noGrp="1"/>
          </p:cNvSpPr>
          <p:nvPr>
            <p:ph idx="1"/>
          </p:nvPr>
        </p:nvSpPr>
        <p:spPr>
          <a:xfrm>
            <a:off x="684213" y="1448965"/>
            <a:ext cx="7775575" cy="4932363"/>
          </a:xfrm>
        </p:spPr>
        <p:txBody>
          <a:bodyPr>
            <a:normAutofit/>
          </a:bodyPr>
          <a:lstStyle/>
          <a:p>
            <a:r>
              <a:rPr lang="en-GB" sz="2400" dirty="0">
                <a:solidFill>
                  <a:schemeClr val="tx1"/>
                </a:solidFill>
              </a:rPr>
              <a:t>MRN is a </a:t>
            </a:r>
            <a:r>
              <a:rPr lang="en-GB" sz="2400" b="1" dirty="0">
                <a:solidFill>
                  <a:schemeClr val="tx1"/>
                </a:solidFill>
              </a:rPr>
              <a:t>naming scheme</a:t>
            </a:r>
            <a:r>
              <a:rPr lang="en-GB" sz="2400" dirty="0">
                <a:solidFill>
                  <a:schemeClr val="tx1"/>
                </a:solidFill>
              </a:rPr>
              <a:t> that can uniquely identify any maritime resource on a global scale. </a:t>
            </a:r>
            <a:r>
              <a:rPr lang="en-GB" sz="2400" dirty="0" smtClean="0">
                <a:solidFill>
                  <a:schemeClr val="tx1"/>
                </a:solidFill>
              </a:rPr>
              <a:t>This </a:t>
            </a:r>
            <a:r>
              <a:rPr lang="en-GB" sz="2400" dirty="0">
                <a:solidFill>
                  <a:schemeClr val="tx1"/>
                </a:solidFill>
              </a:rPr>
              <a:t>could be </a:t>
            </a:r>
            <a:r>
              <a:rPr lang="en-GB" sz="2400" b="1" dirty="0">
                <a:solidFill>
                  <a:schemeClr val="tx1"/>
                </a:solidFill>
              </a:rPr>
              <a:t>organization, employees, a person, a physical or a virtual object</a:t>
            </a:r>
            <a:r>
              <a:rPr lang="en-GB" sz="2400" dirty="0">
                <a:solidFill>
                  <a:schemeClr val="tx1"/>
                </a:solidFill>
              </a:rPr>
              <a:t>, for instance, an </a:t>
            </a:r>
            <a:r>
              <a:rPr lang="en-GB" sz="2400" b="1" dirty="0">
                <a:solidFill>
                  <a:schemeClr val="tx1"/>
                </a:solidFill>
              </a:rPr>
              <a:t>electronic document</a:t>
            </a:r>
            <a:r>
              <a:rPr lang="en-GB" sz="2400" dirty="0">
                <a:solidFill>
                  <a:schemeClr val="tx1"/>
                </a:solidFill>
              </a:rPr>
              <a:t>, </a:t>
            </a:r>
            <a:r>
              <a:rPr lang="en-GB" sz="2400" b="1" dirty="0">
                <a:solidFill>
                  <a:schemeClr val="tx1"/>
                </a:solidFill>
              </a:rPr>
              <a:t>a buoy, a ship, a mariner, a nautical chart</a:t>
            </a:r>
            <a:r>
              <a:rPr lang="en-GB" sz="2400" dirty="0">
                <a:solidFill>
                  <a:schemeClr val="tx1"/>
                </a:solidFill>
              </a:rPr>
              <a:t> or an </a:t>
            </a:r>
            <a:r>
              <a:rPr lang="en-GB" sz="2400" b="1" dirty="0">
                <a:solidFill>
                  <a:schemeClr val="tx1"/>
                </a:solidFill>
              </a:rPr>
              <a:t>electrical service</a:t>
            </a:r>
            <a:r>
              <a:rPr lang="en-GB" sz="2400" dirty="0">
                <a:solidFill>
                  <a:schemeClr val="tx1"/>
                </a:solidFill>
              </a:rPr>
              <a:t>. </a:t>
            </a:r>
            <a:endParaRPr lang="en-US" altLang="ko-KR" sz="2400" dirty="0">
              <a:solidFill>
                <a:schemeClr val="tx1"/>
              </a:solidFill>
            </a:endParaRPr>
          </a:p>
          <a:p>
            <a:r>
              <a:rPr lang="en-US" sz="2400" dirty="0">
                <a:solidFill>
                  <a:schemeClr val="tx1"/>
                </a:solidFill>
              </a:rPr>
              <a:t>MRN will be an essential method to identify all maritime resource </a:t>
            </a:r>
            <a:r>
              <a:rPr lang="en-US" sz="2400" b="1" dirty="0" smtClean="0">
                <a:solidFill>
                  <a:schemeClr val="tx1"/>
                </a:solidFill>
              </a:rPr>
              <a:t>machine readable</a:t>
            </a:r>
            <a:r>
              <a:rPr lang="en-US" sz="2400" dirty="0" smtClean="0">
                <a:solidFill>
                  <a:schemeClr val="tx1"/>
                </a:solidFill>
              </a:rPr>
              <a:t> in </a:t>
            </a:r>
            <a:r>
              <a:rPr lang="en-US" sz="2400" dirty="0">
                <a:solidFill>
                  <a:schemeClr val="tx1"/>
                </a:solidFill>
              </a:rPr>
              <a:t>the e-Navigation environment.</a:t>
            </a:r>
            <a:endParaRPr lang="en-GB" sz="3600" dirty="0"/>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2843808" y="6381750"/>
            <a:ext cx="5615980" cy="476251"/>
          </a:xfrm>
        </p:spPr>
        <p:txBody>
          <a:bodyPr/>
          <a:lstStyle/>
          <a:p>
            <a:fld id="{38A18EDB-7950-48C8-8830-B44F92E019B5}" type="slidenum">
              <a:rPr lang="en-US" smtClean="0"/>
              <a:pPr/>
              <a:t>4</a:t>
            </a:fld>
            <a:endParaRPr lang="en-US" dirty="0"/>
          </a:p>
        </p:txBody>
      </p:sp>
    </p:spTree>
    <p:extLst>
      <p:ext uri="{BB962C8B-B14F-4D97-AF65-F5344CB8AC3E}">
        <p14:creationId xmlns:p14="http://schemas.microsoft.com/office/powerpoint/2010/main" val="826865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URI, URL, URN</a:t>
            </a:r>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1068617" y="7087570"/>
            <a:ext cx="5615980" cy="476251"/>
          </a:xfrm>
        </p:spPr>
        <p:txBody>
          <a:bodyPr/>
          <a:lstStyle/>
          <a:p>
            <a:fld id="{38A18EDB-7950-48C8-8830-B44F92E019B5}" type="slidenum">
              <a:rPr lang="en-US" smtClean="0"/>
              <a:pPr/>
              <a:t>5</a:t>
            </a:fld>
            <a:endParaRPr lang="en-US" dirty="0"/>
          </a:p>
        </p:txBody>
      </p:sp>
      <p:grpSp>
        <p:nvGrpSpPr>
          <p:cNvPr id="7" name="Group 6"/>
          <p:cNvGrpSpPr/>
          <p:nvPr/>
        </p:nvGrpSpPr>
        <p:grpSpPr>
          <a:xfrm>
            <a:off x="601644" y="1304764"/>
            <a:ext cx="7940709" cy="4746141"/>
            <a:chOff x="601644" y="1304764"/>
            <a:chExt cx="7940709" cy="4746141"/>
          </a:xfrm>
        </p:grpSpPr>
        <p:sp>
          <p:nvSpPr>
            <p:cNvPr id="16" name="Rounded Rectangle 15"/>
            <p:cNvSpPr/>
            <p:nvPr/>
          </p:nvSpPr>
          <p:spPr>
            <a:xfrm>
              <a:off x="601644" y="1304764"/>
              <a:ext cx="7940709" cy="4746141"/>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68617" y="1700808"/>
              <a:ext cx="4304512" cy="707886"/>
            </a:xfrm>
            <a:prstGeom prst="rect">
              <a:avLst/>
            </a:prstGeom>
            <a:noFill/>
          </p:spPr>
          <p:txBody>
            <a:bodyPr wrap="none" rtlCol="0">
              <a:spAutoFit/>
            </a:bodyPr>
            <a:lstStyle/>
            <a:p>
              <a:r>
                <a:rPr lang="en-US" sz="2000" dirty="0"/>
                <a:t>URI (Uniform Resource Identifier)</a:t>
              </a:r>
            </a:p>
            <a:p>
              <a:r>
                <a:rPr lang="en-US" sz="2000" dirty="0"/>
                <a:t>&lt;Scheme&gt;:&lt;Scheme-specific-structure</a:t>
              </a:r>
              <a:r>
                <a:rPr lang="en-US" sz="2000" dirty="0" smtClean="0"/>
                <a:t>&gt;</a:t>
              </a:r>
              <a:endParaRPr lang="en-US" sz="2000" dirty="0"/>
            </a:p>
          </p:txBody>
        </p:sp>
      </p:grpSp>
      <p:grpSp>
        <p:nvGrpSpPr>
          <p:cNvPr id="5" name="Group 4"/>
          <p:cNvGrpSpPr/>
          <p:nvPr/>
        </p:nvGrpSpPr>
        <p:grpSpPr>
          <a:xfrm>
            <a:off x="791580" y="2744924"/>
            <a:ext cx="3744416" cy="3128334"/>
            <a:chOff x="791580" y="2744924"/>
            <a:chExt cx="3744416" cy="3128334"/>
          </a:xfrm>
        </p:grpSpPr>
        <p:sp>
          <p:nvSpPr>
            <p:cNvPr id="20" name="Rounded Rectangle 19"/>
            <p:cNvSpPr/>
            <p:nvPr/>
          </p:nvSpPr>
          <p:spPr>
            <a:xfrm>
              <a:off x="791580" y="2744924"/>
              <a:ext cx="3744416" cy="312833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007604" y="3068960"/>
              <a:ext cx="3189206" cy="923330"/>
            </a:xfrm>
            <a:prstGeom prst="rect">
              <a:avLst/>
            </a:prstGeom>
            <a:noFill/>
          </p:spPr>
          <p:txBody>
            <a:bodyPr wrap="none" rtlCol="0">
              <a:spAutoFit/>
            </a:bodyPr>
            <a:lstStyle/>
            <a:p>
              <a:r>
                <a:rPr lang="en-US" dirty="0"/>
                <a:t>URN (Uniform Resource Names)</a:t>
              </a:r>
            </a:p>
            <a:p>
              <a:r>
                <a:rPr lang="en-US" dirty="0"/>
                <a:t>Paul </a:t>
              </a:r>
              <a:r>
                <a:rPr lang="en-US" dirty="0" err="1"/>
                <a:t>Petry</a:t>
              </a:r>
              <a:endParaRPr lang="en-US" dirty="0"/>
            </a:p>
            <a:p>
              <a:r>
                <a:rPr lang="en-US" dirty="0" err="1"/>
                <a:t>urn:mrn:iala:person:nnnn.n</a:t>
              </a:r>
              <a:endParaRPr lang="en-US" dirty="0"/>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1342" y="4333114"/>
              <a:ext cx="1244892" cy="1056984"/>
            </a:xfrm>
            <a:prstGeom prst="rect">
              <a:avLst/>
            </a:prstGeom>
          </p:spPr>
        </p:pic>
        <p:sp>
          <p:nvSpPr>
            <p:cNvPr id="21" name="TextBox 20"/>
            <p:cNvSpPr txBox="1"/>
            <p:nvPr/>
          </p:nvSpPr>
          <p:spPr>
            <a:xfrm>
              <a:off x="2228571" y="5435932"/>
              <a:ext cx="697114" cy="369332"/>
            </a:xfrm>
            <a:prstGeom prst="rect">
              <a:avLst/>
            </a:prstGeom>
            <a:noFill/>
          </p:spPr>
          <p:txBody>
            <a:bodyPr wrap="none" rtlCol="0">
              <a:spAutoFit/>
            </a:bodyPr>
            <a:lstStyle/>
            <a:p>
              <a:r>
                <a:rPr lang="en-US" dirty="0"/>
                <a:t>What</a:t>
              </a:r>
            </a:p>
          </p:txBody>
        </p:sp>
      </p:grpSp>
      <p:grpSp>
        <p:nvGrpSpPr>
          <p:cNvPr id="3" name="Group 2"/>
          <p:cNvGrpSpPr/>
          <p:nvPr/>
        </p:nvGrpSpPr>
        <p:grpSpPr>
          <a:xfrm>
            <a:off x="4596495" y="2744924"/>
            <a:ext cx="3632745" cy="3140612"/>
            <a:chOff x="4596495" y="2744924"/>
            <a:chExt cx="3632745" cy="3140612"/>
          </a:xfrm>
        </p:grpSpPr>
        <p:sp>
          <p:nvSpPr>
            <p:cNvPr id="25" name="Rounded Rectangle 24"/>
            <p:cNvSpPr/>
            <p:nvPr/>
          </p:nvSpPr>
          <p:spPr>
            <a:xfrm>
              <a:off x="4596495" y="2744924"/>
              <a:ext cx="3632745" cy="3140612"/>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902184" y="3068960"/>
              <a:ext cx="3136436" cy="1200329"/>
            </a:xfrm>
            <a:prstGeom prst="rect">
              <a:avLst/>
            </a:prstGeom>
            <a:noFill/>
          </p:spPr>
          <p:txBody>
            <a:bodyPr wrap="none" rtlCol="0">
              <a:spAutoFit/>
            </a:bodyPr>
            <a:lstStyle/>
            <a:p>
              <a:r>
                <a:rPr lang="en-US" dirty="0"/>
                <a:t>URL(Uniform Resource Locator)</a:t>
              </a:r>
            </a:p>
            <a:p>
              <a:r>
                <a:rPr lang="en-US" dirty="0"/>
                <a:t>10 rue des </a:t>
              </a:r>
              <a:r>
                <a:rPr lang="en-US" dirty="0" err="1"/>
                <a:t>Gaudines</a:t>
              </a:r>
              <a:r>
                <a:rPr lang="en-US" dirty="0"/>
                <a:t> 78100</a:t>
              </a:r>
            </a:p>
            <a:p>
              <a:r>
                <a:rPr lang="en-US" dirty="0"/>
                <a:t>Saint </a:t>
              </a:r>
              <a:r>
                <a:rPr lang="en-US" dirty="0" err="1"/>
                <a:t>Germain</a:t>
              </a:r>
              <a:r>
                <a:rPr lang="en-US" dirty="0"/>
                <a:t> </a:t>
              </a:r>
              <a:r>
                <a:rPr lang="en-US" dirty="0" err="1"/>
                <a:t>en</a:t>
              </a:r>
              <a:r>
                <a:rPr lang="en-US" dirty="0"/>
                <a:t> </a:t>
              </a:r>
              <a:r>
                <a:rPr lang="en-US" dirty="0" err="1"/>
                <a:t>Laye</a:t>
              </a:r>
              <a:endParaRPr lang="en-US" dirty="0"/>
            </a:p>
            <a:p>
              <a:r>
                <a:rPr lang="en-US" dirty="0"/>
                <a:t>http://iala-aism.org/</a:t>
              </a: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04148" y="4493475"/>
              <a:ext cx="1075066" cy="978568"/>
            </a:xfrm>
            <a:prstGeom prst="rect">
              <a:avLst/>
            </a:prstGeom>
          </p:spPr>
        </p:pic>
        <p:sp>
          <p:nvSpPr>
            <p:cNvPr id="24" name="TextBox 23"/>
            <p:cNvSpPr txBox="1"/>
            <p:nvPr/>
          </p:nvSpPr>
          <p:spPr>
            <a:xfrm>
              <a:off x="6110711" y="5493999"/>
              <a:ext cx="819648" cy="369332"/>
            </a:xfrm>
            <a:prstGeom prst="rect">
              <a:avLst/>
            </a:prstGeom>
            <a:noFill/>
          </p:spPr>
          <p:txBody>
            <a:bodyPr wrap="none" rtlCol="0">
              <a:spAutoFit/>
            </a:bodyPr>
            <a:lstStyle/>
            <a:p>
              <a:r>
                <a:rPr lang="en-US" dirty="0"/>
                <a:t>Where</a:t>
              </a:r>
            </a:p>
          </p:txBody>
        </p:sp>
      </p:grpSp>
    </p:spTree>
    <p:extLst>
      <p:ext uri="{BB962C8B-B14F-4D97-AF65-F5344CB8AC3E}">
        <p14:creationId xmlns:p14="http://schemas.microsoft.com/office/powerpoint/2010/main" val="48354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6</a:t>
            </a:fld>
            <a:endParaRPr lang="en-GB" noProof="0" dirty="0"/>
          </a:p>
        </p:txBody>
      </p:sp>
      <p:graphicFrame>
        <p:nvGraphicFramePr>
          <p:cNvPr id="7" name="Table 6"/>
          <p:cNvGraphicFramePr>
            <a:graphicFrameLocks noGrp="1"/>
          </p:cNvGraphicFramePr>
          <p:nvPr>
            <p:extLst>
              <p:ext uri="{D42A27DB-BD31-4B8C-83A1-F6EECF244321}">
                <p14:modId xmlns:p14="http://schemas.microsoft.com/office/powerpoint/2010/main" val="228784034"/>
              </p:ext>
            </p:extLst>
          </p:nvPr>
        </p:nvGraphicFramePr>
        <p:xfrm>
          <a:off x="304949" y="1700808"/>
          <a:ext cx="8496944" cy="1343111"/>
        </p:xfrm>
        <a:graphic>
          <a:graphicData uri="http://schemas.openxmlformats.org/drawingml/2006/table">
            <a:tbl>
              <a:tblPr/>
              <a:tblGrid>
                <a:gridCol w="2443761">
                  <a:extLst>
                    <a:ext uri="{9D8B030D-6E8A-4147-A177-3AD203B41FA5}">
                      <a16:colId xmlns="" xmlns:a16="http://schemas.microsoft.com/office/drawing/2014/main" val="20000"/>
                    </a:ext>
                  </a:extLst>
                </a:gridCol>
                <a:gridCol w="6053183">
                  <a:extLst>
                    <a:ext uri="{9D8B030D-6E8A-4147-A177-3AD203B41FA5}">
                      <a16:colId xmlns="" xmlns:a16="http://schemas.microsoft.com/office/drawing/2014/main" val="20001"/>
                    </a:ext>
                  </a:extLst>
                </a:gridCol>
              </a:tblGrid>
              <a:tr h="244338">
                <a:tc>
                  <a:txBody>
                    <a:bodyPr/>
                    <a:lstStyle/>
                    <a:p>
                      <a:pPr algn="ctr"/>
                      <a:r>
                        <a:rPr lang="en-US" sz="1200" dirty="0">
                          <a:effectLst/>
                        </a:rPr>
                        <a:t>URN</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US" sz="1200">
                          <a:effectLst/>
                        </a:rPr>
                        <a:t>corresponds to</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extLst>
                  <a:ext uri="{0D108BD9-81ED-4DB2-BD59-A6C34878D82A}">
                    <a16:rowId xmlns="" xmlns:a16="http://schemas.microsoft.com/office/drawing/2014/main" val="10000"/>
                  </a:ext>
                </a:extLst>
              </a:tr>
              <a:tr h="244338">
                <a:tc>
                  <a:txBody>
                    <a:bodyPr/>
                    <a:lstStyle/>
                    <a:p>
                      <a:r>
                        <a:rPr lang="en-US" sz="1200" dirty="0">
                          <a:effectLst/>
                        </a:rPr>
                        <a:t>urn:isbn:0451450523</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a:effectLst/>
                        </a:rPr>
                        <a:t>The 1968 book </a:t>
                      </a:r>
                      <a:r>
                        <a:rPr lang="en-US" sz="1200" i="1" u="none" strike="noStrike">
                          <a:solidFill>
                            <a:srgbClr val="0B0080"/>
                          </a:solidFill>
                          <a:effectLst/>
                          <a:hlinkClick r:id="rId3" tooltip="The Last Unicorn"/>
                        </a:rPr>
                        <a:t>The Last Unicorn</a:t>
                      </a:r>
                      <a:r>
                        <a:rPr lang="en-US" sz="1200">
                          <a:effectLst/>
                        </a:rPr>
                        <a:t>, identified by its </a:t>
                      </a:r>
                      <a:r>
                        <a:rPr lang="en-US" sz="1200" u="none" strike="noStrike">
                          <a:solidFill>
                            <a:srgbClr val="0B0080"/>
                          </a:solidFill>
                          <a:effectLst/>
                          <a:hlinkClick r:id="rId4" tooltip="ISBN"/>
                        </a:rPr>
                        <a:t>book number</a:t>
                      </a:r>
                      <a:r>
                        <a:rPr lang="en-US" sz="120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1"/>
                  </a:ext>
                </a:extLst>
              </a:tr>
              <a:tr h="244338">
                <a:tc>
                  <a:txBody>
                    <a:bodyPr/>
                    <a:lstStyle/>
                    <a:p>
                      <a:r>
                        <a:rPr lang="en-US" sz="1200" dirty="0">
                          <a:effectLst/>
                        </a:rPr>
                        <a:t>urn:isan:0000-0000-9E59-0000-O-0000-0000-2</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The 2002 film </a:t>
                      </a:r>
                      <a:r>
                        <a:rPr lang="en-US" sz="1200" i="1" u="none" strike="noStrike" dirty="0">
                          <a:solidFill>
                            <a:srgbClr val="0B0080"/>
                          </a:solidFill>
                          <a:effectLst/>
                          <a:hlinkClick r:id="rId5" tooltip="Spider-Man (2002 film)"/>
                        </a:rPr>
                        <a:t>Spider-Man</a:t>
                      </a:r>
                      <a:r>
                        <a:rPr lang="en-US" sz="1200" dirty="0">
                          <a:effectLst/>
                        </a:rPr>
                        <a:t>, identified by its </a:t>
                      </a:r>
                      <a:r>
                        <a:rPr lang="en-US" sz="1200" u="none" strike="noStrike" dirty="0">
                          <a:solidFill>
                            <a:srgbClr val="0B0080"/>
                          </a:solidFill>
                          <a:effectLst/>
                          <a:hlinkClick r:id="rId6" tooltip="ISAN"/>
                        </a:rPr>
                        <a:t>audiovisual number</a:t>
                      </a:r>
                      <a:r>
                        <a:rPr lang="en-US" sz="1200" dirty="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2"/>
                  </a:ext>
                </a:extLst>
              </a:tr>
              <a:tr h="427591">
                <a:tc>
                  <a:txBody>
                    <a:bodyPr/>
                    <a:lstStyle/>
                    <a:p>
                      <a:r>
                        <a:rPr lang="en-US" sz="1200" dirty="0">
                          <a:effectLst/>
                        </a:rPr>
                        <a:t>urn:ISSN:0167-6423</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The scientific journal </a:t>
                      </a:r>
                      <a:r>
                        <a:rPr lang="en-US" sz="1200" i="1" dirty="0">
                          <a:effectLst/>
                        </a:rPr>
                        <a:t>Science of Computer Programming</a:t>
                      </a:r>
                      <a:r>
                        <a:rPr lang="en-US" sz="1200" dirty="0">
                          <a:effectLst/>
                        </a:rPr>
                        <a:t>, identified by its </a:t>
                      </a:r>
                      <a:r>
                        <a:rPr lang="en-US" sz="1200" u="none" strike="noStrike" dirty="0">
                          <a:solidFill>
                            <a:srgbClr val="0B0080"/>
                          </a:solidFill>
                          <a:effectLst/>
                          <a:hlinkClick r:id="rId7" tooltip="ISSN"/>
                        </a:rPr>
                        <a:t>serial number</a:t>
                      </a:r>
                      <a:r>
                        <a:rPr lang="en-US" sz="1200" dirty="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3"/>
                  </a:ext>
                </a:extLst>
              </a:tr>
            </a:tbl>
          </a:graphicData>
        </a:graphic>
      </p:graphicFrame>
      <p:sp>
        <p:nvSpPr>
          <p:cNvPr id="8" name="Title 1"/>
          <p:cNvSpPr>
            <a:spLocks noGrp="1"/>
          </p:cNvSpPr>
          <p:nvPr>
            <p:ph type="title"/>
          </p:nvPr>
        </p:nvSpPr>
        <p:spPr>
          <a:xfrm>
            <a:off x="684213" y="260649"/>
            <a:ext cx="7775575" cy="936326"/>
          </a:xfrm>
        </p:spPr>
        <p:txBody>
          <a:bodyPr/>
          <a:lstStyle/>
          <a:p>
            <a:r>
              <a:rPr lang="en-GB" dirty="0"/>
              <a:t>Example of URN</a:t>
            </a:r>
          </a:p>
        </p:txBody>
      </p:sp>
      <p:graphicFrame>
        <p:nvGraphicFramePr>
          <p:cNvPr id="6" name="Table 5"/>
          <p:cNvGraphicFramePr>
            <a:graphicFrameLocks noGrp="1"/>
          </p:cNvGraphicFramePr>
          <p:nvPr>
            <p:extLst>
              <p:ext uri="{D42A27DB-BD31-4B8C-83A1-F6EECF244321}">
                <p14:modId xmlns:p14="http://schemas.microsoft.com/office/powerpoint/2010/main" val="3882063798"/>
              </p:ext>
            </p:extLst>
          </p:nvPr>
        </p:nvGraphicFramePr>
        <p:xfrm>
          <a:off x="304949" y="3022590"/>
          <a:ext cx="8496944" cy="733014"/>
        </p:xfrm>
        <a:graphic>
          <a:graphicData uri="http://schemas.openxmlformats.org/drawingml/2006/table">
            <a:tbl>
              <a:tblPr/>
              <a:tblGrid>
                <a:gridCol w="2443761">
                  <a:extLst>
                    <a:ext uri="{9D8B030D-6E8A-4147-A177-3AD203B41FA5}">
                      <a16:colId xmlns="" xmlns:a16="http://schemas.microsoft.com/office/drawing/2014/main" val="20000"/>
                    </a:ext>
                  </a:extLst>
                </a:gridCol>
                <a:gridCol w="6053183">
                  <a:extLst>
                    <a:ext uri="{9D8B030D-6E8A-4147-A177-3AD203B41FA5}">
                      <a16:colId xmlns="" xmlns:a16="http://schemas.microsoft.com/office/drawing/2014/main" val="20001"/>
                    </a:ext>
                  </a:extLst>
                </a:gridCol>
              </a:tblGrid>
              <a:tr h="244338">
                <a:tc>
                  <a:txBody>
                    <a:bodyPr/>
                    <a:lstStyle/>
                    <a:p>
                      <a:r>
                        <a:rPr lang="en-US" sz="1200" dirty="0">
                          <a:effectLst/>
                        </a:rPr>
                        <a:t>urn:ietf:rfc:2648</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The </a:t>
                      </a:r>
                      <a:r>
                        <a:rPr lang="en-US" sz="1200" u="none" strike="noStrike" dirty="0">
                          <a:solidFill>
                            <a:srgbClr val="0B0080"/>
                          </a:solidFill>
                          <a:effectLst/>
                          <a:hlinkClick r:id="rId8" tooltip="IETF"/>
                        </a:rPr>
                        <a:t>IETF</a:t>
                      </a:r>
                      <a:r>
                        <a:rPr lang="en-US" sz="1200" dirty="0">
                          <a:effectLst/>
                        </a:rPr>
                        <a:t>'s RFC 2648.</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4"/>
                  </a:ext>
                </a:extLst>
              </a:tr>
              <a:tr h="244338">
                <a:tc>
                  <a:txBody>
                    <a:bodyPr/>
                    <a:lstStyle/>
                    <a:p>
                      <a:r>
                        <a:rPr lang="en-US" sz="1200">
                          <a:effectLst/>
                        </a:rPr>
                        <a:t>urn:mpeg:mpeg7:schema:2001</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The default namespace rules for </a:t>
                      </a:r>
                      <a:r>
                        <a:rPr lang="en-US" sz="1200" u="none" strike="noStrike" dirty="0">
                          <a:solidFill>
                            <a:srgbClr val="0B0080"/>
                          </a:solidFill>
                          <a:effectLst/>
                          <a:hlinkClick r:id="rId9" tooltip="MPEG-7"/>
                        </a:rPr>
                        <a:t>MPEG-7</a:t>
                      </a:r>
                      <a:r>
                        <a:rPr lang="en-US" sz="1200" dirty="0">
                          <a:effectLst/>
                        </a:rPr>
                        <a:t> video metadata.</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5"/>
                  </a:ext>
                </a:extLst>
              </a:tr>
              <a:tr h="244338">
                <a:tc>
                  <a:txBody>
                    <a:bodyPr/>
                    <a:lstStyle/>
                    <a:p>
                      <a:r>
                        <a:rPr lang="en-US" sz="1200">
                          <a:effectLst/>
                        </a:rPr>
                        <a:t>urn:oid:2.16.840</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The </a:t>
                      </a:r>
                      <a:r>
                        <a:rPr lang="en-US" sz="1200" u="none" strike="noStrike" dirty="0">
                          <a:solidFill>
                            <a:srgbClr val="0B0080"/>
                          </a:solidFill>
                          <a:effectLst/>
                          <a:hlinkClick r:id="rId10" tooltip="Object identifier"/>
                        </a:rPr>
                        <a:t>OID</a:t>
                      </a:r>
                      <a:r>
                        <a:rPr lang="en-US" sz="1200" dirty="0">
                          <a:effectLst/>
                        </a:rPr>
                        <a:t> for the </a:t>
                      </a:r>
                      <a:r>
                        <a:rPr lang="en-US" sz="1200" u="none" strike="noStrike" dirty="0">
                          <a:solidFill>
                            <a:srgbClr val="0B0080"/>
                          </a:solidFill>
                          <a:effectLst/>
                          <a:hlinkClick r:id="rId11" tooltip="United States"/>
                        </a:rPr>
                        <a:t>United States</a:t>
                      </a:r>
                      <a:r>
                        <a:rPr lang="en-US" sz="1200" dirty="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6"/>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064110992"/>
              </p:ext>
            </p:extLst>
          </p:nvPr>
        </p:nvGraphicFramePr>
        <p:xfrm>
          <a:off x="304949" y="4179880"/>
          <a:ext cx="8496944" cy="1648534"/>
        </p:xfrm>
        <a:graphic>
          <a:graphicData uri="http://schemas.openxmlformats.org/drawingml/2006/table">
            <a:tbl>
              <a:tblPr/>
              <a:tblGrid>
                <a:gridCol w="2443761">
                  <a:extLst>
                    <a:ext uri="{9D8B030D-6E8A-4147-A177-3AD203B41FA5}">
                      <a16:colId xmlns="" xmlns:a16="http://schemas.microsoft.com/office/drawing/2014/main" val="20000"/>
                    </a:ext>
                  </a:extLst>
                </a:gridCol>
                <a:gridCol w="6053183">
                  <a:extLst>
                    <a:ext uri="{9D8B030D-6E8A-4147-A177-3AD203B41FA5}">
                      <a16:colId xmlns="" xmlns:a16="http://schemas.microsoft.com/office/drawing/2014/main" val="20001"/>
                    </a:ext>
                  </a:extLst>
                </a:gridCol>
              </a:tblGrid>
              <a:tr h="610845">
                <a:tc>
                  <a:txBody>
                    <a:bodyPr/>
                    <a:lstStyle/>
                    <a:p>
                      <a:r>
                        <a:rPr lang="en-US" sz="1200" dirty="0">
                          <a:effectLst/>
                        </a:rPr>
                        <a:t>urn:nbn:de:bvb:19-146642</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A </a:t>
                      </a:r>
                      <a:r>
                        <a:rPr lang="en-US" sz="1200" u="none" strike="noStrike" dirty="0">
                          <a:solidFill>
                            <a:srgbClr val="0B0080"/>
                          </a:solidFill>
                          <a:effectLst/>
                          <a:hlinkClick r:id="rId12" tooltip="National Bibliography Number"/>
                        </a:rPr>
                        <a:t>National Bibliography Number</a:t>
                      </a:r>
                      <a:r>
                        <a:rPr lang="en-US" sz="1200" dirty="0">
                          <a:effectLst/>
                        </a:rPr>
                        <a:t> for a document, indicating country (</a:t>
                      </a:r>
                      <a:r>
                        <a:rPr lang="en-US" sz="1200" u="none" strike="noStrike" dirty="0">
                          <a:solidFill>
                            <a:srgbClr val="0B0080"/>
                          </a:solidFill>
                          <a:effectLst/>
                          <a:hlinkClick r:id="rId13" tooltip="ISO 3166-2:DE"/>
                        </a:rPr>
                        <a:t>de</a:t>
                      </a:r>
                      <a:r>
                        <a:rPr lang="en-US" sz="1200" dirty="0">
                          <a:effectLst/>
                        </a:rPr>
                        <a:t>), regional network (</a:t>
                      </a:r>
                      <a:r>
                        <a:rPr lang="en-US" sz="1200" dirty="0" err="1">
                          <a:effectLst/>
                        </a:rPr>
                        <a:t>bvb</a:t>
                      </a:r>
                      <a:r>
                        <a:rPr lang="en-US" sz="1200" dirty="0">
                          <a:effectLst/>
                        </a:rPr>
                        <a:t> = </a:t>
                      </a:r>
                      <a:r>
                        <a:rPr lang="en-US" sz="1200" i="1" u="none" strike="noStrike" dirty="0" err="1">
                          <a:solidFill>
                            <a:srgbClr val="0B0080"/>
                          </a:solidFill>
                          <a:effectLst/>
                          <a:hlinkClick r:id="rId14" tooltip="Bibliotheksverbund Bayern"/>
                        </a:rPr>
                        <a:t>Bibliotheksverbund</a:t>
                      </a:r>
                      <a:r>
                        <a:rPr lang="en-US" sz="1200" i="1" u="none" strike="noStrike" dirty="0">
                          <a:solidFill>
                            <a:srgbClr val="0B0080"/>
                          </a:solidFill>
                          <a:effectLst/>
                          <a:hlinkClick r:id="rId14" tooltip="Bibliotheksverbund Bayern"/>
                        </a:rPr>
                        <a:t> Bayern</a:t>
                      </a:r>
                      <a:r>
                        <a:rPr lang="en-US" sz="1200" dirty="0">
                          <a:effectLst/>
                        </a:rPr>
                        <a:t>), library number (19) and document number.</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8"/>
                  </a:ext>
                </a:extLst>
              </a:tr>
              <a:tr h="244338">
                <a:tc>
                  <a:txBody>
                    <a:bodyPr/>
                    <a:lstStyle/>
                    <a:p>
                      <a:r>
                        <a:rPr lang="en-US" sz="1200" dirty="0">
                          <a:effectLst/>
                        </a:rPr>
                        <a:t>urn:lex:eu:council:directive:2010-03-09;2010-19-UE</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A </a:t>
                      </a:r>
                      <a:r>
                        <a:rPr lang="en-US" sz="1200" u="none" strike="noStrike" dirty="0">
                          <a:solidFill>
                            <a:srgbClr val="0B0080"/>
                          </a:solidFill>
                          <a:effectLst/>
                          <a:hlinkClick r:id="rId15" tooltip="Directive (European Union)"/>
                        </a:rPr>
                        <a:t>directive of the European Union</a:t>
                      </a:r>
                      <a:r>
                        <a:rPr lang="en-US" sz="1200" dirty="0">
                          <a:effectLst/>
                        </a:rPr>
                        <a:t>, using the proposed </a:t>
                      </a:r>
                      <a:r>
                        <a:rPr lang="en-US" sz="1200" u="none" strike="noStrike" dirty="0">
                          <a:solidFill>
                            <a:srgbClr val="0B0080"/>
                          </a:solidFill>
                          <a:effectLst/>
                          <a:hlinkClick r:id="rId16" tooltip="Lex (URN)"/>
                        </a:rPr>
                        <a:t>Lex URN namespace</a:t>
                      </a:r>
                      <a:r>
                        <a:rPr lang="en-US" sz="1200" dirty="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9"/>
                  </a:ext>
                </a:extLst>
              </a:tr>
              <a:tr h="610845">
                <a:tc>
                  <a:txBody>
                    <a:bodyPr/>
                    <a:lstStyle/>
                    <a:p>
                      <a:r>
                        <a:rPr lang="en-US" sz="1200" dirty="0">
                          <a:effectLst/>
                        </a:rPr>
                        <a:t>urn:lsid:zoobank.org:pub:CDC8D258-8F57-41DC-B560-247E17D3DC8C</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A </a:t>
                      </a:r>
                      <a:r>
                        <a:rPr lang="en-US" sz="1200" u="none" strike="noStrike" dirty="0">
                          <a:solidFill>
                            <a:srgbClr val="0B0080"/>
                          </a:solidFill>
                          <a:effectLst/>
                          <a:hlinkClick r:id="rId17" tooltip="LSID"/>
                        </a:rPr>
                        <a:t>directive of the Life Science Identifiers</a:t>
                      </a:r>
                      <a:r>
                        <a:rPr lang="en-US" sz="1200" dirty="0">
                          <a:effectLst/>
                        </a:rPr>
                        <a:t> may be resolved to </a:t>
                      </a:r>
                      <a:r>
                        <a:rPr lang="en-US" sz="1200" u="none" strike="noStrike" dirty="0">
                          <a:solidFill>
                            <a:srgbClr val="663366"/>
                          </a:solidFill>
                          <a:effectLst/>
                          <a:hlinkClick r:id="rId18"/>
                        </a:rPr>
                        <a:t>http://zoobank.org/urn:lsid:zoobank.org:pub:CDC8D258-8F57-41DC-B560-247E17D3DC8C</a:t>
                      </a:r>
                      <a:r>
                        <a:rPr lang="en-US" sz="1200" dirty="0">
                          <a:effectLst/>
                        </a:rPr>
                        <a:t> .</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10"/>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01622104"/>
              </p:ext>
            </p:extLst>
          </p:nvPr>
        </p:nvGraphicFramePr>
        <p:xfrm>
          <a:off x="304949" y="3753036"/>
          <a:ext cx="8496944" cy="426844"/>
        </p:xfrm>
        <a:graphic>
          <a:graphicData uri="http://schemas.openxmlformats.org/drawingml/2006/table">
            <a:tbl>
              <a:tblPr/>
              <a:tblGrid>
                <a:gridCol w="2443761">
                  <a:extLst>
                    <a:ext uri="{9D8B030D-6E8A-4147-A177-3AD203B41FA5}">
                      <a16:colId xmlns="" xmlns:a16="http://schemas.microsoft.com/office/drawing/2014/main" val="20000"/>
                    </a:ext>
                  </a:extLst>
                </a:gridCol>
                <a:gridCol w="6053183">
                  <a:extLst>
                    <a:ext uri="{9D8B030D-6E8A-4147-A177-3AD203B41FA5}">
                      <a16:colId xmlns="" xmlns:a16="http://schemas.microsoft.com/office/drawing/2014/main" val="20001"/>
                    </a:ext>
                  </a:extLst>
                </a:gridCol>
              </a:tblGrid>
              <a:tr h="244338">
                <a:tc>
                  <a:txBody>
                    <a:bodyPr/>
                    <a:lstStyle/>
                    <a:p>
                      <a:r>
                        <a:rPr lang="en-US" sz="1200" dirty="0">
                          <a:effectLst/>
                        </a:rPr>
                        <a:t>urn:uuid:6e8bc430-9c3a-11d9-9669-0800200c9a66</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US" sz="1200" dirty="0">
                          <a:effectLst/>
                        </a:rPr>
                        <a:t>A version 1 </a:t>
                      </a:r>
                      <a:r>
                        <a:rPr lang="en-US" sz="1200" u="none" strike="noStrike" dirty="0">
                          <a:solidFill>
                            <a:srgbClr val="0B0080"/>
                          </a:solidFill>
                          <a:effectLst/>
                          <a:hlinkClick r:id="rId19" tooltip="Universally Unique Identifier"/>
                        </a:rPr>
                        <a:t>UUID</a:t>
                      </a:r>
                      <a:r>
                        <a:rPr lang="en-US" sz="1200" dirty="0">
                          <a:effectLst/>
                        </a:rPr>
                        <a:t>.</a:t>
                      </a:r>
                    </a:p>
                  </a:txBody>
                  <a:tcPr marL="61084" marR="61084" marT="30542" marB="30542"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7"/>
                  </a:ext>
                </a:extLst>
              </a:tr>
            </a:tbl>
          </a:graphicData>
        </a:graphic>
      </p:graphicFrame>
      <p:sp>
        <p:nvSpPr>
          <p:cNvPr id="2" name="TextBox 1"/>
          <p:cNvSpPr txBox="1"/>
          <p:nvPr/>
        </p:nvSpPr>
        <p:spPr>
          <a:xfrm>
            <a:off x="7668344" y="5843472"/>
            <a:ext cx="1217000" cy="261610"/>
          </a:xfrm>
          <a:prstGeom prst="rect">
            <a:avLst/>
          </a:prstGeom>
          <a:noFill/>
        </p:spPr>
        <p:txBody>
          <a:bodyPr wrap="none" rtlCol="0">
            <a:spAutoFit/>
          </a:bodyPr>
          <a:lstStyle/>
          <a:p>
            <a:r>
              <a:rPr lang="en-US" sz="1100" dirty="0" smtClean="0"/>
              <a:t>Source: Wikipedia</a:t>
            </a:r>
            <a:endParaRPr lang="en-US" sz="1100" dirty="0"/>
          </a:p>
        </p:txBody>
      </p:sp>
    </p:spTree>
    <p:extLst>
      <p:ext uri="{BB962C8B-B14F-4D97-AF65-F5344CB8AC3E}">
        <p14:creationId xmlns:p14="http://schemas.microsoft.com/office/powerpoint/2010/main" val="3714395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2735AD7-66A0-4513-9376-89EB86669215}" type="datetime1">
              <a:rPr lang="en-GB" noProof="0" smtClean="0"/>
              <a:t>05/02/2018</a:t>
            </a:fld>
            <a:endParaRPr lang="en-GB" noProof="0" dirty="0"/>
          </a:p>
        </p:txBody>
      </p:sp>
      <p:sp>
        <p:nvSpPr>
          <p:cNvPr id="5" name="Slide Number Placeholder 4"/>
          <p:cNvSpPr>
            <a:spLocks noGrp="1"/>
          </p:cNvSpPr>
          <p:nvPr>
            <p:ph type="sldNum" sz="quarter" idx="11"/>
          </p:nvPr>
        </p:nvSpPr>
        <p:spPr/>
        <p:txBody>
          <a:bodyPr/>
          <a:lstStyle/>
          <a:p>
            <a:fld id="{10C140CD-8AED-46FF-A9A2-77308F3F39AE}" type="slidenum">
              <a:rPr lang="en-GB" noProof="0" smtClean="0"/>
              <a:t>7</a:t>
            </a:fld>
            <a:endParaRPr lang="en-GB" noProof="0" dirty="0"/>
          </a:p>
        </p:txBody>
      </p:sp>
      <p:sp>
        <p:nvSpPr>
          <p:cNvPr id="6" name="Title 1"/>
          <p:cNvSpPr>
            <a:spLocks noGrp="1"/>
          </p:cNvSpPr>
          <p:nvPr>
            <p:ph type="title"/>
          </p:nvPr>
        </p:nvSpPr>
        <p:spPr>
          <a:xfrm>
            <a:off x="684213" y="260649"/>
            <a:ext cx="7775575" cy="936326"/>
          </a:xfrm>
        </p:spPr>
        <p:txBody>
          <a:bodyPr/>
          <a:lstStyle/>
          <a:p>
            <a:r>
              <a:rPr lang="en-GB" dirty="0"/>
              <a:t>Maritime Resource</a:t>
            </a:r>
          </a:p>
        </p:txBody>
      </p:sp>
      <p:sp>
        <p:nvSpPr>
          <p:cNvPr id="8" name="TextBox 7"/>
          <p:cNvSpPr txBox="1"/>
          <p:nvPr/>
        </p:nvSpPr>
        <p:spPr>
          <a:xfrm>
            <a:off x="539552" y="1880828"/>
            <a:ext cx="2710999" cy="1569660"/>
          </a:xfrm>
          <a:prstGeom prst="rect">
            <a:avLst/>
          </a:prstGeom>
          <a:noFill/>
        </p:spPr>
        <p:txBody>
          <a:bodyPr wrap="none" rtlCol="0">
            <a:spAutoFit/>
          </a:bodyPr>
          <a:lstStyle/>
          <a:p>
            <a:r>
              <a:rPr lang="en-US" sz="4800" b="1" dirty="0"/>
              <a:t>Maritime </a:t>
            </a:r>
          </a:p>
          <a:p>
            <a:r>
              <a:rPr lang="en-US" sz="4800" b="1" dirty="0"/>
              <a:t>Resource</a:t>
            </a:r>
          </a:p>
        </p:txBody>
      </p:sp>
      <p:sp>
        <p:nvSpPr>
          <p:cNvPr id="9" name="TextBox 8"/>
          <p:cNvSpPr txBox="1"/>
          <p:nvPr/>
        </p:nvSpPr>
        <p:spPr>
          <a:xfrm>
            <a:off x="3779912" y="2024844"/>
            <a:ext cx="4860540" cy="2492990"/>
          </a:xfrm>
          <a:prstGeom prst="rect">
            <a:avLst/>
          </a:prstGeom>
          <a:noFill/>
        </p:spPr>
        <p:txBody>
          <a:bodyPr wrap="square" rtlCol="0">
            <a:spAutoFit/>
          </a:bodyPr>
          <a:lstStyle/>
          <a:p>
            <a:r>
              <a:rPr lang="en-US" sz="2400" dirty="0" smtClean="0"/>
              <a:t>should have </a:t>
            </a:r>
            <a:r>
              <a:rPr lang="en-US" sz="2400" dirty="0"/>
              <a:t>an unique identifier</a:t>
            </a:r>
          </a:p>
          <a:p>
            <a:r>
              <a:rPr lang="en-US" dirty="0"/>
              <a:t>so that people and systems could distinguish it from any other resources </a:t>
            </a:r>
          </a:p>
          <a:p>
            <a:endParaRPr lang="en-US" dirty="0"/>
          </a:p>
          <a:p>
            <a:r>
              <a:rPr lang="en-US" sz="2400" dirty="0" smtClean="0"/>
              <a:t>should be addressable</a:t>
            </a:r>
            <a:endParaRPr lang="en-US" sz="2400" dirty="0"/>
          </a:p>
          <a:p>
            <a:r>
              <a:rPr lang="en-US" dirty="0"/>
              <a:t>should have a </a:t>
            </a:r>
            <a:r>
              <a:rPr lang="en-US" dirty="0" smtClean="0"/>
              <a:t>rough location </a:t>
            </a:r>
            <a:r>
              <a:rPr lang="en-US" dirty="0"/>
              <a:t>to be capable of being manipulated using </a:t>
            </a:r>
            <a:r>
              <a:rPr lang="en-US" dirty="0" smtClean="0"/>
              <a:t>a syntax</a:t>
            </a:r>
            <a:endParaRPr lang="en-US" dirty="0"/>
          </a:p>
          <a:p>
            <a:r>
              <a:rPr lang="en-US" dirty="0"/>
              <a:t> </a:t>
            </a:r>
          </a:p>
        </p:txBody>
      </p:sp>
    </p:spTree>
    <p:extLst>
      <p:ext uri="{BB962C8B-B14F-4D97-AF65-F5344CB8AC3E}">
        <p14:creationId xmlns:p14="http://schemas.microsoft.com/office/powerpoint/2010/main" val="2419286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Requirements for MRN</a:t>
            </a:r>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2843808" y="6381750"/>
            <a:ext cx="5615980" cy="476251"/>
          </a:xfrm>
        </p:spPr>
        <p:txBody>
          <a:bodyPr/>
          <a:lstStyle/>
          <a:p>
            <a:fld id="{38A18EDB-7950-48C8-8830-B44F92E019B5}" type="slidenum">
              <a:rPr lang="en-US" smtClean="0"/>
              <a:pPr/>
              <a:t>8</a:t>
            </a:fld>
            <a:endParaRPr lang="en-US" dirty="0"/>
          </a:p>
        </p:txBody>
      </p:sp>
      <p:sp>
        <p:nvSpPr>
          <p:cNvPr id="15" name="Content Placeholder 2"/>
          <p:cNvSpPr>
            <a:spLocks noGrp="1"/>
          </p:cNvSpPr>
          <p:nvPr>
            <p:ph idx="1"/>
          </p:nvPr>
        </p:nvSpPr>
        <p:spPr>
          <a:xfrm>
            <a:off x="684213" y="1304924"/>
            <a:ext cx="7775575" cy="4932363"/>
          </a:xfrm>
        </p:spPr>
        <p:txBody>
          <a:bodyPr>
            <a:normAutofit/>
          </a:bodyPr>
          <a:lstStyle/>
          <a:p>
            <a:pPr lvl="0">
              <a:lnSpc>
                <a:spcPct val="120000"/>
              </a:lnSpc>
            </a:pPr>
            <a:r>
              <a:rPr lang="en-GB" sz="2000" b="1" dirty="0">
                <a:solidFill>
                  <a:schemeClr val="tx1"/>
                </a:solidFill>
              </a:rPr>
              <a:t>Unique</a:t>
            </a:r>
            <a:r>
              <a:rPr lang="en-GB" sz="2000" dirty="0">
                <a:solidFill>
                  <a:schemeClr val="tx1"/>
                </a:solidFill>
              </a:rPr>
              <a:t>. Every id that is created must differ from any other id that is created.</a:t>
            </a:r>
            <a:endParaRPr lang="en-US" sz="2000" dirty="0">
              <a:solidFill>
                <a:schemeClr val="tx1"/>
              </a:solidFill>
            </a:endParaRPr>
          </a:p>
          <a:p>
            <a:pPr lvl="0">
              <a:lnSpc>
                <a:spcPct val="120000"/>
              </a:lnSpc>
            </a:pPr>
            <a:r>
              <a:rPr lang="en-GB" sz="2000" b="1" dirty="0">
                <a:solidFill>
                  <a:schemeClr val="tx1"/>
                </a:solidFill>
              </a:rPr>
              <a:t>Decentralized</a:t>
            </a:r>
            <a:r>
              <a:rPr lang="en-GB" sz="2000" dirty="0">
                <a:solidFill>
                  <a:schemeClr val="tx1"/>
                </a:solidFill>
              </a:rPr>
              <a:t>. It must be possible to create IDs without relying on a single global source that must be used every time an ID is created. </a:t>
            </a:r>
            <a:endParaRPr lang="en-GB" sz="2000" dirty="0" smtClean="0">
              <a:solidFill>
                <a:schemeClr val="tx1"/>
              </a:solidFill>
            </a:endParaRPr>
          </a:p>
          <a:p>
            <a:pPr lvl="0">
              <a:lnSpc>
                <a:spcPct val="120000"/>
              </a:lnSpc>
            </a:pPr>
            <a:r>
              <a:rPr lang="en-GB" sz="2000" b="1" dirty="0" smtClean="0">
                <a:solidFill>
                  <a:schemeClr val="tx1"/>
                </a:solidFill>
              </a:rPr>
              <a:t>Forward </a:t>
            </a:r>
            <a:r>
              <a:rPr lang="en-GB" sz="2000" b="1" dirty="0">
                <a:solidFill>
                  <a:schemeClr val="tx1"/>
                </a:solidFill>
              </a:rPr>
              <a:t>compatible</a:t>
            </a:r>
            <a:r>
              <a:rPr lang="en-GB" sz="2000" dirty="0">
                <a:solidFill>
                  <a:schemeClr val="tx1"/>
                </a:solidFill>
              </a:rPr>
              <a:t>. It must be possible to add new naming schemes for new maritime domains in the future. </a:t>
            </a:r>
            <a:r>
              <a:rPr lang="en-US" sz="2000" dirty="0" smtClean="0">
                <a:solidFill>
                  <a:schemeClr val="tx1"/>
                </a:solidFill>
              </a:rPr>
              <a:t>Technologies will only come and go with an ever-increasing rate in the coming years.</a:t>
            </a:r>
            <a:endParaRPr lang="en-US" sz="2000" dirty="0">
              <a:solidFill>
                <a:schemeClr val="tx1"/>
              </a:solidFill>
            </a:endParaRPr>
          </a:p>
          <a:p>
            <a:pPr lvl="0">
              <a:lnSpc>
                <a:spcPct val="120000"/>
              </a:lnSpc>
            </a:pPr>
            <a:r>
              <a:rPr lang="en-GB" sz="2000" b="1" dirty="0">
                <a:solidFill>
                  <a:schemeClr val="tx1"/>
                </a:solidFill>
              </a:rPr>
              <a:t>Flexible</a:t>
            </a:r>
            <a:r>
              <a:rPr lang="en-GB" sz="2000" dirty="0">
                <a:solidFill>
                  <a:schemeClr val="tx1"/>
                </a:solidFill>
              </a:rPr>
              <a:t>. The naming scheme must be very flexible and allow for identifying any type of resource such as documents, cargo, routes, equipment, ships and mariners, giving no preference to any specific type of IDs.</a:t>
            </a:r>
            <a:endParaRPr lang="en-US" sz="2000" dirty="0">
              <a:solidFill>
                <a:schemeClr val="tx1"/>
              </a:solidFill>
            </a:endParaRPr>
          </a:p>
        </p:txBody>
      </p:sp>
    </p:spTree>
    <p:extLst>
      <p:ext uri="{BB962C8B-B14F-4D97-AF65-F5344CB8AC3E}">
        <p14:creationId xmlns:p14="http://schemas.microsoft.com/office/powerpoint/2010/main" val="1826259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MRN syntax</a:t>
            </a:r>
          </a:p>
        </p:txBody>
      </p:sp>
      <p:sp>
        <p:nvSpPr>
          <p:cNvPr id="4" name="Date Placeholder 3"/>
          <p:cNvSpPr>
            <a:spLocks noGrp="1"/>
          </p:cNvSpPr>
          <p:nvPr>
            <p:ph type="dt" sz="half" idx="10"/>
          </p:nvPr>
        </p:nvSpPr>
        <p:spPr/>
        <p:txBody>
          <a:bodyPr/>
          <a:lstStyle/>
          <a:p>
            <a:fld id="{734E3FBD-56AF-457C-8996-4DE0B77395FD}" type="datetime1">
              <a:rPr lang="en-GB" smtClean="0"/>
              <a:t>05/02/2018</a:t>
            </a:fld>
            <a:endParaRPr lang="en-US" dirty="0"/>
          </a:p>
        </p:txBody>
      </p:sp>
      <p:sp>
        <p:nvSpPr>
          <p:cNvPr id="6" name="Slide Number Placeholder 5"/>
          <p:cNvSpPr>
            <a:spLocks noGrp="1"/>
          </p:cNvSpPr>
          <p:nvPr>
            <p:ph type="sldNum" sz="quarter" idx="4294967295"/>
          </p:nvPr>
        </p:nvSpPr>
        <p:spPr>
          <a:xfrm>
            <a:off x="2843808" y="6381750"/>
            <a:ext cx="5615980" cy="476251"/>
          </a:xfrm>
        </p:spPr>
        <p:txBody>
          <a:bodyPr/>
          <a:lstStyle/>
          <a:p>
            <a:fld id="{38A18EDB-7950-48C8-8830-B44F92E019B5}" type="slidenum">
              <a:rPr lang="en-US" smtClean="0"/>
              <a:pPr/>
              <a:t>9</a:t>
            </a:fld>
            <a:endParaRPr lang="en-US" dirty="0"/>
          </a:p>
        </p:txBody>
      </p:sp>
      <p:sp>
        <p:nvSpPr>
          <p:cNvPr id="15" name="Content Placeholder 2"/>
          <p:cNvSpPr>
            <a:spLocks noGrp="1"/>
          </p:cNvSpPr>
          <p:nvPr>
            <p:ph idx="1"/>
          </p:nvPr>
        </p:nvSpPr>
        <p:spPr>
          <a:xfrm>
            <a:off x="684213" y="2240868"/>
            <a:ext cx="8028247" cy="4932363"/>
          </a:xfrm>
        </p:spPr>
        <p:txBody>
          <a:bodyPr>
            <a:normAutofit fontScale="25000" lnSpcReduction="20000"/>
          </a:bodyPr>
          <a:lstStyle/>
          <a:p>
            <a:pPr>
              <a:lnSpc>
                <a:spcPct val="120000"/>
              </a:lnSpc>
              <a:spcAft>
                <a:spcPts val="0"/>
              </a:spcAft>
              <a:buNone/>
            </a:pPr>
            <a:r>
              <a:rPr lang="en-US" altLang="en-US" sz="8000" dirty="0">
                <a:solidFill>
                  <a:schemeClr val="tx1"/>
                </a:solidFill>
              </a:rPr>
              <a:t>The basic syntax for a MRN is defined using the Augmented Backus-Naur Form (ABNF) as specified in [RFC5234]: </a:t>
            </a:r>
            <a:br>
              <a:rPr lang="en-US" altLang="en-US" sz="8000" dirty="0">
                <a:solidFill>
                  <a:schemeClr val="tx1"/>
                </a:solidFill>
              </a:rPr>
            </a:br>
            <a:r>
              <a:rPr lang="en-US" altLang="en-US" sz="8000" b="1" dirty="0">
                <a:solidFill>
                  <a:schemeClr val="tx1"/>
                </a:solidFill>
              </a:rPr>
              <a:t>&lt;MRN&gt; </a:t>
            </a:r>
            <a:r>
              <a:rPr lang="en-US" altLang="en-US" sz="8000" dirty="0">
                <a:solidFill>
                  <a:schemeClr val="tx1"/>
                </a:solidFill>
              </a:rPr>
              <a:t>::= "urn" ":" "</a:t>
            </a:r>
            <a:r>
              <a:rPr lang="en-US" altLang="en-US" sz="8000" dirty="0" err="1">
                <a:solidFill>
                  <a:schemeClr val="tx1"/>
                </a:solidFill>
              </a:rPr>
              <a:t>mrn</a:t>
            </a:r>
            <a:r>
              <a:rPr lang="en-US" altLang="en-US" sz="8000" dirty="0">
                <a:solidFill>
                  <a:schemeClr val="tx1"/>
                </a:solidFill>
              </a:rPr>
              <a:t>" ":" &lt;OID&gt; ":" &lt;OSS&gt; </a:t>
            </a:r>
            <a:br>
              <a:rPr lang="en-US" altLang="en-US" sz="8000" dirty="0">
                <a:solidFill>
                  <a:schemeClr val="tx1"/>
                </a:solidFill>
              </a:rPr>
            </a:br>
            <a:r>
              <a:rPr lang="en-US" altLang="en-US" sz="8000" dirty="0">
                <a:solidFill>
                  <a:schemeClr val="tx1"/>
                </a:solidFill>
              </a:rPr>
              <a:t>[ </a:t>
            </a:r>
            <a:r>
              <a:rPr lang="en-US" altLang="en-US" sz="8000" dirty="0" err="1">
                <a:solidFill>
                  <a:schemeClr val="tx1"/>
                </a:solidFill>
              </a:rPr>
              <a:t>rq</a:t>
            </a:r>
            <a:r>
              <a:rPr lang="en-US" altLang="en-US" sz="8000" dirty="0">
                <a:solidFill>
                  <a:schemeClr val="tx1"/>
                </a:solidFill>
              </a:rPr>
              <a:t>-components ] [ "#" f-component ] </a:t>
            </a:r>
            <a:br>
              <a:rPr lang="en-US" altLang="en-US" sz="8000" dirty="0">
                <a:solidFill>
                  <a:schemeClr val="tx1"/>
                </a:solidFill>
              </a:rPr>
            </a:br>
            <a:r>
              <a:rPr lang="en-US" altLang="en-US" sz="8000" b="1" dirty="0">
                <a:solidFill>
                  <a:schemeClr val="tx1"/>
                </a:solidFill>
              </a:rPr>
              <a:t>&lt;OID&gt; </a:t>
            </a:r>
            <a:r>
              <a:rPr lang="en-US" altLang="en-US" sz="8000" dirty="0">
                <a:solidFill>
                  <a:schemeClr val="tx1"/>
                </a:solidFill>
              </a:rPr>
              <a:t>::= (</a:t>
            </a:r>
            <a:r>
              <a:rPr lang="en-US" altLang="en-US" sz="8000" dirty="0" err="1">
                <a:solidFill>
                  <a:schemeClr val="tx1"/>
                </a:solidFill>
              </a:rPr>
              <a:t>alphanum</a:t>
            </a:r>
            <a:r>
              <a:rPr lang="en-US" altLang="en-US" sz="8000" dirty="0">
                <a:solidFill>
                  <a:schemeClr val="tx1"/>
                </a:solidFill>
              </a:rPr>
              <a:t>) 0*20(</a:t>
            </a:r>
            <a:r>
              <a:rPr lang="en-US" altLang="en-US" sz="8000" dirty="0" err="1">
                <a:solidFill>
                  <a:schemeClr val="tx1"/>
                </a:solidFill>
              </a:rPr>
              <a:t>alphanum</a:t>
            </a:r>
            <a:r>
              <a:rPr lang="en-US" altLang="en-US" sz="8000" dirty="0">
                <a:solidFill>
                  <a:schemeClr val="tx1"/>
                </a:solidFill>
              </a:rPr>
              <a:t> / "-") (</a:t>
            </a:r>
            <a:r>
              <a:rPr lang="en-US" altLang="en-US" sz="8000" dirty="0" err="1">
                <a:solidFill>
                  <a:schemeClr val="tx1"/>
                </a:solidFill>
              </a:rPr>
              <a:t>alphanum</a:t>
            </a:r>
            <a:r>
              <a:rPr lang="en-US" altLang="en-US" sz="8000" dirty="0">
                <a:solidFill>
                  <a:schemeClr val="tx1"/>
                </a:solidFill>
              </a:rPr>
              <a:t>) ; Organization ID </a:t>
            </a:r>
            <a:br>
              <a:rPr lang="en-US" altLang="en-US" sz="8000" dirty="0">
                <a:solidFill>
                  <a:schemeClr val="tx1"/>
                </a:solidFill>
              </a:rPr>
            </a:br>
            <a:r>
              <a:rPr lang="en-US" altLang="en-US" sz="8000" b="1" dirty="0">
                <a:solidFill>
                  <a:schemeClr val="tx1"/>
                </a:solidFill>
              </a:rPr>
              <a:t>&lt;OSS&gt; </a:t>
            </a:r>
            <a:r>
              <a:rPr lang="en-US" altLang="en-US" sz="8000" dirty="0">
                <a:solidFill>
                  <a:schemeClr val="tx1"/>
                </a:solidFill>
              </a:rPr>
              <a:t>::= &lt;OSNID&gt; ":" &lt;OSNS&gt; ; Organization-specific string </a:t>
            </a:r>
            <a:br>
              <a:rPr lang="en-US" altLang="en-US" sz="8000" dirty="0">
                <a:solidFill>
                  <a:schemeClr val="tx1"/>
                </a:solidFill>
              </a:rPr>
            </a:br>
            <a:r>
              <a:rPr lang="en-US" altLang="en-US" sz="8000" b="1" dirty="0">
                <a:solidFill>
                  <a:schemeClr val="tx1"/>
                </a:solidFill>
              </a:rPr>
              <a:t>&lt;OSNID&gt; </a:t>
            </a:r>
            <a:r>
              <a:rPr lang="en-US" altLang="en-US" sz="8000" dirty="0">
                <a:solidFill>
                  <a:schemeClr val="tx1"/>
                </a:solidFill>
              </a:rPr>
              <a:t>::= (</a:t>
            </a:r>
            <a:r>
              <a:rPr lang="en-US" altLang="en-US" sz="8000" dirty="0" err="1">
                <a:solidFill>
                  <a:schemeClr val="tx1"/>
                </a:solidFill>
              </a:rPr>
              <a:t>alphanum</a:t>
            </a:r>
            <a:r>
              <a:rPr lang="en-US" altLang="en-US" sz="8000" dirty="0">
                <a:solidFill>
                  <a:schemeClr val="tx1"/>
                </a:solidFill>
              </a:rPr>
              <a:t>) 0*32(</a:t>
            </a:r>
            <a:r>
              <a:rPr lang="en-US" altLang="en-US" sz="8000" dirty="0" err="1">
                <a:solidFill>
                  <a:schemeClr val="tx1"/>
                </a:solidFill>
              </a:rPr>
              <a:t>alphanum</a:t>
            </a:r>
            <a:r>
              <a:rPr lang="en-US" altLang="en-US" sz="8000" dirty="0">
                <a:solidFill>
                  <a:schemeClr val="tx1"/>
                </a:solidFill>
              </a:rPr>
              <a:t> / "-") (</a:t>
            </a:r>
            <a:r>
              <a:rPr lang="en-US" altLang="en-US" sz="8000" dirty="0" err="1">
                <a:solidFill>
                  <a:schemeClr val="tx1"/>
                </a:solidFill>
              </a:rPr>
              <a:t>alphanum</a:t>
            </a:r>
            <a:r>
              <a:rPr lang="en-US" altLang="en-US" sz="8000" dirty="0">
                <a:solidFill>
                  <a:schemeClr val="tx1"/>
                </a:solidFill>
              </a:rPr>
              <a:t>) ; Organization-specific namespace ID </a:t>
            </a:r>
            <a:br>
              <a:rPr lang="en-US" altLang="en-US" sz="8000" dirty="0">
                <a:solidFill>
                  <a:schemeClr val="tx1"/>
                </a:solidFill>
              </a:rPr>
            </a:br>
            <a:r>
              <a:rPr lang="en-US" altLang="en-US" sz="8000" b="1" dirty="0">
                <a:solidFill>
                  <a:schemeClr val="tx1"/>
                </a:solidFill>
              </a:rPr>
              <a:t>&lt;OSNS&gt; </a:t>
            </a:r>
            <a:r>
              <a:rPr lang="en-US" altLang="en-US" sz="8000" dirty="0">
                <a:solidFill>
                  <a:schemeClr val="tx1"/>
                </a:solidFill>
              </a:rPr>
              <a:t>::= </a:t>
            </a:r>
            <a:r>
              <a:rPr lang="en-US" altLang="en-US" sz="8000" dirty="0" err="1">
                <a:solidFill>
                  <a:schemeClr val="tx1"/>
                </a:solidFill>
              </a:rPr>
              <a:t>pchar</a:t>
            </a:r>
            <a:r>
              <a:rPr lang="en-US" altLang="en-US" sz="8000" dirty="0">
                <a:solidFill>
                  <a:schemeClr val="tx1"/>
                </a:solidFill>
              </a:rPr>
              <a:t> *(</a:t>
            </a:r>
            <a:r>
              <a:rPr lang="en-US" altLang="en-US" sz="8000" dirty="0" err="1">
                <a:solidFill>
                  <a:schemeClr val="tx1"/>
                </a:solidFill>
              </a:rPr>
              <a:t>pchar</a:t>
            </a:r>
            <a:r>
              <a:rPr lang="en-US" altLang="en-US" sz="8000" dirty="0">
                <a:solidFill>
                  <a:schemeClr val="tx1"/>
                </a:solidFill>
              </a:rPr>
              <a:t> / "/") ; Organization-specific namespace string </a:t>
            </a:r>
          </a:p>
          <a:p>
            <a:pPr>
              <a:lnSpc>
                <a:spcPct val="120000"/>
              </a:lnSpc>
              <a:spcAft>
                <a:spcPts val="0"/>
              </a:spcAft>
              <a:buNone/>
            </a:pPr>
            <a:endParaRPr lang="en-CA" sz="8000" dirty="0" smtClean="0">
              <a:solidFill>
                <a:schemeClr val="tx1"/>
              </a:solidFill>
            </a:endParaRPr>
          </a:p>
          <a:p>
            <a:pPr>
              <a:lnSpc>
                <a:spcPct val="120000"/>
              </a:lnSpc>
              <a:spcAft>
                <a:spcPts val="0"/>
              </a:spcAft>
              <a:buNone/>
            </a:pPr>
            <a:r>
              <a:rPr lang="en-CA" sz="8000" dirty="0" smtClean="0">
                <a:solidFill>
                  <a:schemeClr val="tx1"/>
                </a:solidFill>
              </a:rPr>
              <a:t>   </a:t>
            </a:r>
            <a:r>
              <a:rPr lang="en-CA" sz="8000" dirty="0">
                <a:solidFill>
                  <a:schemeClr val="tx1"/>
                </a:solidFill>
              </a:rPr>
              <a:t>DIGIT   ::= %x30-39 ; 0-9</a:t>
            </a:r>
          </a:p>
          <a:p>
            <a:pPr>
              <a:lnSpc>
                <a:spcPct val="120000"/>
              </a:lnSpc>
              <a:spcAft>
                <a:spcPts val="0"/>
              </a:spcAft>
              <a:buNone/>
            </a:pPr>
            <a:r>
              <a:rPr lang="en-CA" sz="8000" dirty="0">
                <a:solidFill>
                  <a:schemeClr val="tx1"/>
                </a:solidFill>
              </a:rPr>
              <a:t>   ALPHA   ::= %x61-7A ; a-z</a:t>
            </a:r>
          </a:p>
          <a:p>
            <a:pPr>
              <a:lnSpc>
                <a:spcPct val="120000"/>
              </a:lnSpc>
              <a:spcAft>
                <a:spcPts val="0"/>
              </a:spcAft>
              <a:buNone/>
            </a:pPr>
            <a:r>
              <a:rPr lang="en-CA" sz="8000" dirty="0">
                <a:solidFill>
                  <a:schemeClr val="tx1"/>
                </a:solidFill>
              </a:rPr>
              <a:t>The entire </a:t>
            </a:r>
            <a:r>
              <a:rPr lang="en-CA" sz="8000" dirty="0" smtClean="0">
                <a:solidFill>
                  <a:schemeClr val="tx1"/>
                </a:solidFill>
              </a:rPr>
              <a:t>MRN </a:t>
            </a:r>
            <a:r>
              <a:rPr lang="en-CA" sz="8000" dirty="0">
                <a:solidFill>
                  <a:schemeClr val="tx1"/>
                </a:solidFill>
              </a:rPr>
              <a:t>is case-insensitive.</a:t>
            </a:r>
          </a:p>
          <a:p>
            <a:pPr>
              <a:buNone/>
            </a:pPr>
            <a:endParaRPr lang="en-CA" sz="3200" dirty="0"/>
          </a:p>
          <a:p>
            <a:endParaRPr lang="en-GB" sz="4000" dirty="0"/>
          </a:p>
        </p:txBody>
      </p:sp>
      <p:sp>
        <p:nvSpPr>
          <p:cNvPr id="5" name="TextBox 4"/>
          <p:cNvSpPr txBox="1"/>
          <p:nvPr/>
        </p:nvSpPr>
        <p:spPr>
          <a:xfrm>
            <a:off x="575556" y="1524755"/>
            <a:ext cx="3618298" cy="461665"/>
          </a:xfrm>
          <a:prstGeom prst="rect">
            <a:avLst/>
          </a:prstGeom>
          <a:noFill/>
        </p:spPr>
        <p:txBody>
          <a:bodyPr wrap="none" rtlCol="0">
            <a:spAutoFit/>
          </a:bodyPr>
          <a:lstStyle/>
          <a:p>
            <a:r>
              <a:rPr lang="en-US" sz="2400" b="1" dirty="0"/>
              <a:t>URN:OID:OSS:OSNID:OSNS</a:t>
            </a:r>
          </a:p>
        </p:txBody>
      </p:sp>
    </p:spTree>
    <p:extLst>
      <p:ext uri="{BB962C8B-B14F-4D97-AF65-F5344CB8AC3E}">
        <p14:creationId xmlns:p14="http://schemas.microsoft.com/office/powerpoint/2010/main" val="3356024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7E86B91-8D44-4DDA-9F5C-C4B23EA544B6}">
  <we:reference id="wa104178141" version="3.1.7.1" store="en-US" storeType="OMEX"/>
  <we:alternateReferences>
    <we:reference id="WA104178141" version="3.1.7.1" store="WA10417814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4856</TotalTime>
  <Words>701</Words>
  <Application>Microsoft Office PowerPoint</Application>
  <PresentationFormat>On-screen Show (4:3)</PresentationFormat>
  <Paragraphs>245</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SimSun</vt:lpstr>
      <vt:lpstr>-윤고딕130</vt:lpstr>
      <vt:lpstr>Arial</vt:lpstr>
      <vt:lpstr>Calibri</vt:lpstr>
      <vt:lpstr>IALA_template-powerpoint</vt:lpstr>
      <vt:lpstr>Maritime resource names (MRN)  it’s value and use </vt:lpstr>
      <vt:lpstr>Contents</vt:lpstr>
      <vt:lpstr>Unique identifier for all types of resources</vt:lpstr>
      <vt:lpstr>What is Maritime Resource Names (MRN) ?</vt:lpstr>
      <vt:lpstr>URI, URL, URN</vt:lpstr>
      <vt:lpstr>Example of URN</vt:lpstr>
      <vt:lpstr>Maritime Resource</vt:lpstr>
      <vt:lpstr>Requirements for MRN</vt:lpstr>
      <vt:lpstr>MRN syntax</vt:lpstr>
      <vt:lpstr>MRN</vt:lpstr>
      <vt:lpstr>Use of MRN</vt:lpstr>
      <vt:lpstr>MRN structure(Example)</vt:lpstr>
      <vt:lpstr>MRN registry</vt:lpstr>
      <vt:lpstr>Procedure on obtaining the MRN</vt:lpstr>
      <vt:lpstr>Way forward</vt:lpstr>
      <vt:lpstr>Questions?</vt:lpstr>
    </vt:vector>
  </TitlesOfParts>
  <Manager>IALA</Manager>
  <Company>IALA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IALA</dc:title>
  <dc:subject>IALA</dc:subject>
  <dc:creator>IALA</dc:creator>
  <cp:lastModifiedBy>Minsu Jeon</cp:lastModifiedBy>
  <cp:revision>198</cp:revision>
  <cp:lastPrinted>2018-01-22T14:50:22Z</cp:lastPrinted>
  <dcterms:created xsi:type="dcterms:W3CDTF">2015-06-18T13:41:36Z</dcterms:created>
  <dcterms:modified xsi:type="dcterms:W3CDTF">2018-02-05T13:59:26Z</dcterms:modified>
</cp:coreProperties>
</file>