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4" r:id="rId5"/>
    <p:sldId id="266" r:id="rId6"/>
    <p:sldId id="267" r:id="rId7"/>
    <p:sldId id="268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13/08/2012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302433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 Wide Academy</a:t>
            </a:r>
            <a:br>
              <a:rPr lang="en-GB" dirty="0" smtClean="0"/>
            </a:br>
            <a:r>
              <a:rPr lang="en-GB" dirty="0" smtClean="0"/>
              <a:t>“The Academy”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r>
              <a:rPr lang="en-GB" dirty="0" smtClean="0"/>
              <a:t>Presentation to VTS </a:t>
            </a:r>
            <a:r>
              <a:rPr lang="en-GB" dirty="0" smtClean="0"/>
              <a:t>35 </a:t>
            </a:r>
            <a:r>
              <a:rPr lang="en-GB" dirty="0" smtClean="0"/>
              <a:t>by Stephen Bennett</a:t>
            </a:r>
          </a:p>
          <a:p>
            <a:r>
              <a:rPr lang="en-GB" dirty="0" smtClean="0"/>
              <a:t>Programme Manager</a:t>
            </a:r>
          </a:p>
          <a:p>
            <a:r>
              <a:rPr lang="en-GB" dirty="0" smtClean="0"/>
              <a:t>6 September 2012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i="1" dirty="0" smtClean="0"/>
              <a:t>“</a:t>
            </a:r>
            <a:r>
              <a:rPr lang="en-GB" sz="2800" b="1" i="1" dirty="0"/>
              <a:t>The IALA World-Wide Academy (WWA) is the vehicle by which IALA delivers training and capacity </a:t>
            </a:r>
            <a:r>
              <a:rPr lang="en-GB" sz="2800" b="1" i="1" dirty="0" smtClean="0"/>
              <a:t>building”</a:t>
            </a:r>
          </a:p>
          <a:p>
            <a:pPr marL="0" indent="0">
              <a:buNone/>
            </a:pPr>
            <a:endParaRPr lang="en-GB" sz="2800" b="1" i="1" dirty="0"/>
          </a:p>
          <a:p>
            <a:r>
              <a:rPr lang="en-GB" dirty="0"/>
              <a:t>In June </a:t>
            </a:r>
            <a:r>
              <a:rPr lang="en-GB" dirty="0" smtClean="0"/>
              <a:t>2012 </a:t>
            </a:r>
            <a:r>
              <a:rPr lang="en-GB" b="1" dirty="0"/>
              <a:t>IMO commended IALA </a:t>
            </a:r>
            <a:r>
              <a:rPr lang="en-GB" dirty="0"/>
              <a:t>on the establishment of </a:t>
            </a:r>
            <a:r>
              <a:rPr lang="en-GB" dirty="0" smtClean="0"/>
              <a:t>The Academy</a:t>
            </a:r>
            <a:r>
              <a:rPr lang="en-GB" dirty="0"/>
              <a:t>, and requested that it be kept updated on the work carried out jointly between the </a:t>
            </a:r>
            <a:r>
              <a:rPr lang="en-GB" dirty="0" smtClean="0"/>
              <a:t>IHO, </a:t>
            </a:r>
            <a:r>
              <a:rPr lang="en-GB" dirty="0"/>
              <a:t>IALA and IMO in the area of capacity-building under the “</a:t>
            </a:r>
            <a:r>
              <a:rPr lang="en-GB" b="1" i="1" dirty="0"/>
              <a:t>Delivering as One</a:t>
            </a:r>
            <a:r>
              <a:rPr lang="en-GB" dirty="0"/>
              <a:t>” initiative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90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Academy Update </a:t>
            </a:r>
            <a:r>
              <a:rPr lang="en-GB" dirty="0" smtClean="0"/>
              <a:t>September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/>
          </a:bodyPr>
          <a:lstStyle/>
          <a:p>
            <a:r>
              <a:rPr lang="en-GB" dirty="0"/>
              <a:t>VTS included in Stage 1 awareness briefing in Cape town in late May 2012</a:t>
            </a:r>
          </a:p>
          <a:p>
            <a:r>
              <a:rPr lang="en-GB" dirty="0" smtClean="0"/>
              <a:t>Four </a:t>
            </a:r>
            <a:r>
              <a:rPr lang="en-GB" dirty="0" smtClean="0"/>
              <a:t>year Master Plan with annual Action </a:t>
            </a:r>
            <a:r>
              <a:rPr lang="en-GB" dirty="0" smtClean="0"/>
              <a:t>Plan approved at 53</a:t>
            </a:r>
            <a:r>
              <a:rPr lang="en-GB" baseline="30000" dirty="0" smtClean="0"/>
              <a:t>rd</a:t>
            </a:r>
            <a:r>
              <a:rPr lang="en-GB" dirty="0" smtClean="0"/>
              <a:t> IALA Council in June </a:t>
            </a:r>
          </a:p>
          <a:p>
            <a:r>
              <a:rPr lang="en-GB" dirty="0" smtClean="0"/>
              <a:t>Recommendations of VTS Training and Accreditation Meeting approved at Council 53</a:t>
            </a:r>
          </a:p>
          <a:p>
            <a:r>
              <a:rPr lang="en-GB" dirty="0" smtClean="0"/>
              <a:t>Final VTS T&amp;A meeting planned for 7 September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5361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VTS Training &amp; Accreditation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Greater information to be gathered on lead Ministries and VTS Competent Authorities – VTS Committee Members </a:t>
            </a:r>
            <a:r>
              <a:rPr lang="en-GB" b="1" dirty="0" smtClean="0"/>
              <a:t>assistance requested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Highlight ideal flow process to notify The Academy of ATOs in accordance with GL 1014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List of VTS (and AtoN) Competent Authorities and ATOs delivering V-103 (and E-141) model courses to be shown in new Academy website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78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Accreditation Process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732240" y="1748566"/>
            <a:ext cx="2088232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CA</a:t>
            </a:r>
            <a:endParaRPr lang="en-GB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6356616" y="4437112"/>
            <a:ext cx="2088232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Training Institute</a:t>
            </a:r>
            <a:endParaRPr lang="en-GB" sz="3200" dirty="0"/>
          </a:p>
        </p:txBody>
      </p:sp>
      <p:sp>
        <p:nvSpPr>
          <p:cNvPr id="8" name="Up-Down Arrow 7"/>
          <p:cNvSpPr/>
          <p:nvPr/>
        </p:nvSpPr>
        <p:spPr>
          <a:xfrm>
            <a:off x="7233070" y="3104964"/>
            <a:ext cx="366491" cy="792088"/>
          </a:xfrm>
          <a:prstGeom prst="up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547664" y="1660040"/>
            <a:ext cx="2448272" cy="108012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IALA WWA</a:t>
            </a:r>
            <a:endParaRPr lang="en-GB" sz="3200" dirty="0"/>
          </a:p>
        </p:txBody>
      </p:sp>
      <p:sp>
        <p:nvSpPr>
          <p:cNvPr id="10" name="Left Arrow 9"/>
          <p:cNvSpPr/>
          <p:nvPr/>
        </p:nvSpPr>
        <p:spPr>
          <a:xfrm>
            <a:off x="5364088" y="2109479"/>
            <a:ext cx="756084" cy="39604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Vertical Scroll 10"/>
          <p:cNvSpPr/>
          <p:nvPr/>
        </p:nvSpPr>
        <p:spPr>
          <a:xfrm>
            <a:off x="467544" y="3464543"/>
            <a:ext cx="2556284" cy="2556745"/>
          </a:xfrm>
          <a:prstGeom prst="vertic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LIST of </a:t>
            </a:r>
            <a:r>
              <a:rPr lang="en-GB" dirty="0" smtClean="0">
                <a:solidFill>
                  <a:schemeClr val="bg1"/>
                </a:solidFill>
              </a:rPr>
              <a:t>fully compliant States; training institutes and Industrial Members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3425458" y="2912932"/>
            <a:ext cx="432048" cy="984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Vertical Scroll 12"/>
          <p:cNvSpPr/>
          <p:nvPr/>
        </p:nvSpPr>
        <p:spPr>
          <a:xfrm>
            <a:off x="3095836" y="4023066"/>
            <a:ext cx="2088232" cy="1908212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IALA-endorsed VTS experts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943708" y="2904073"/>
            <a:ext cx="46805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9804239">
            <a:off x="4788024" y="3284062"/>
            <a:ext cx="1584176" cy="36096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Notched Right Arrow 1"/>
          <p:cNvSpPr/>
          <p:nvPr/>
        </p:nvSpPr>
        <p:spPr>
          <a:xfrm rot="10800000">
            <a:off x="4419943" y="2082476"/>
            <a:ext cx="756084" cy="4500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27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of VTS Experts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Potential experts to be nominated by National Members or by individual application</a:t>
            </a:r>
          </a:p>
          <a:p>
            <a:r>
              <a:rPr lang="en-GB" dirty="0" smtClean="0"/>
              <a:t>Form available on the website</a:t>
            </a:r>
          </a:p>
          <a:p>
            <a:r>
              <a:rPr lang="en-GB" dirty="0" smtClean="0"/>
              <a:t>Applications to be vetted by panel from VTS committee</a:t>
            </a:r>
          </a:p>
          <a:p>
            <a:r>
              <a:rPr lang="en-GB" dirty="0" smtClean="0"/>
              <a:t>Council to endorse VTS experts</a:t>
            </a:r>
          </a:p>
          <a:p>
            <a:r>
              <a:rPr lang="en-GB" dirty="0" smtClean="0"/>
              <a:t>Endorsement to be reviewed after specified time</a:t>
            </a:r>
          </a:p>
          <a:p>
            <a:r>
              <a:rPr lang="en-GB" dirty="0" smtClean="0"/>
              <a:t>Remuneration at UN day rates</a:t>
            </a:r>
          </a:p>
          <a:p>
            <a:pPr marL="0" indent="0">
              <a:buNone/>
            </a:pPr>
            <a:r>
              <a:rPr lang="en-GB" dirty="0" smtClean="0"/>
              <a:t>Note: same process to be used for AtoN experts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97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Outlook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Sydney stage </a:t>
            </a:r>
            <a:r>
              <a:rPr lang="en-GB" dirty="0"/>
              <a:t>1 </a:t>
            </a:r>
            <a:r>
              <a:rPr lang="en-GB" dirty="0" smtClean="0"/>
              <a:t>(awareness) seminar in November</a:t>
            </a:r>
          </a:p>
          <a:p>
            <a:r>
              <a:rPr lang="en-GB" dirty="0" smtClean="0"/>
              <a:t>Stage 2 (needs assessment) visits to 3 developing States</a:t>
            </a:r>
          </a:p>
          <a:p>
            <a:r>
              <a:rPr lang="en-GB" dirty="0" smtClean="0"/>
              <a:t>E-141 one month AtoN manager course in Paris in early 2014 – VTS input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20669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5229200"/>
            <a:ext cx="7772400" cy="122168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Stephen Bennett</a:t>
            </a:r>
          </a:p>
          <a:p>
            <a:r>
              <a:rPr lang="en-GB" dirty="0" smtClean="0"/>
              <a:t>Academy Programme Manager</a:t>
            </a:r>
          </a:p>
          <a:p>
            <a:r>
              <a:rPr lang="en-GB" dirty="0"/>
              <a:t>s</a:t>
            </a:r>
            <a:r>
              <a:rPr lang="en-GB" dirty="0" smtClean="0"/>
              <a:t>tephen.bennett@iala-aism.org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19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322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The IALA World- Wide Academy “The Academy”</vt:lpstr>
      <vt:lpstr>The Academy</vt:lpstr>
      <vt:lpstr>Academy Update September 2012</vt:lpstr>
      <vt:lpstr>VTS Training &amp; Accreditation</vt:lpstr>
      <vt:lpstr>Accreditation Process</vt:lpstr>
      <vt:lpstr>Register of VTS Experts</vt:lpstr>
      <vt:lpstr>Academy Outlook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stephen</cp:lastModifiedBy>
  <cp:revision>42</cp:revision>
  <dcterms:created xsi:type="dcterms:W3CDTF">2012-03-16T11:30:47Z</dcterms:created>
  <dcterms:modified xsi:type="dcterms:W3CDTF">2012-08-13T12:32:45Z</dcterms:modified>
</cp:coreProperties>
</file>