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6" r:id="rId3"/>
    <p:sldId id="267" r:id="rId4"/>
    <p:sldId id="268" r:id="rId5"/>
    <p:sldId id="270" r:id="rId6"/>
    <p:sldId id="275" r:id="rId7"/>
    <p:sldId id="271" r:id="rId8"/>
    <p:sldId id="272" r:id="rId9"/>
    <p:sldId id="27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2C7C9F"/>
    <a:srgbClr val="00008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1208" y="-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563D1-18FA-8C4B-A4AE-9B98B9E7003A}" type="datetimeFigureOut">
              <a:rPr lang="en-US" smtClean="0"/>
              <a:t>03/09/2012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8B7CA7-77F7-F44F-99EA-A7C98A072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3903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FF3882-A32B-D746-86C7-1CC84346392F}" type="datetimeFigureOut">
              <a:rPr lang="en-US" smtClean="0"/>
              <a:t>03/09/2012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0C890C-A472-7948-BD88-E407CB589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6766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BA2ED-DF9A-C24B-895B-B0E32F770B7C}" type="datetime1">
              <a:rPr lang="en-GB" smtClean="0"/>
              <a:t>03/09/2012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2A227-1C62-724F-9FEF-D142D349515B}" type="datetime1">
              <a:rPr lang="en-GB" smtClean="0"/>
              <a:t>03/09/2012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FFA5-1F70-E44D-B549-DB436E39E37E}" type="datetime1">
              <a:rPr lang="en-GB" smtClean="0"/>
              <a:t>03/09/2012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37FEF-530E-3A4C-94AD-BD5BBD3C5984}" type="datetime1">
              <a:rPr lang="en-GB" smtClean="0"/>
              <a:t>03/09/2012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858C6-69AB-1145-8EF4-A524A9202A50}" type="datetime1">
              <a:rPr lang="en-GB" smtClean="0"/>
              <a:t>03/09/2012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8FCB2-25F3-3945-AC13-08B8A2FDA2A4}" type="datetime1">
              <a:rPr lang="en-GB" smtClean="0"/>
              <a:t>03/09/2012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C6E1-3427-8944-9942-1FFB97295B14}" type="datetime1">
              <a:rPr lang="en-GB" smtClean="0"/>
              <a:t>03/09/2012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5B16-9D16-4249-8FA5-F000000160CB}" type="datetime1">
              <a:rPr lang="en-GB" smtClean="0"/>
              <a:t>03/09/2012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B5C6-0889-524D-A569-FBF0BB1F5160}" type="datetime1">
              <a:rPr lang="en-GB" smtClean="0"/>
              <a:t>03/09/2012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961BF-7332-9542-B8C9-1643117A0A45}" type="datetime1">
              <a:rPr lang="en-GB" smtClean="0"/>
              <a:t>03/09/2012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63BD-DA36-8047-BACF-7DA0D6B40E20}" type="datetime1">
              <a:rPr lang="en-GB" smtClean="0"/>
              <a:t>03/09/2012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459FD-2BCE-6242-B3CA-E6053C70B859}" type="datetime1">
              <a:rPr lang="en-GB" smtClean="0"/>
              <a:t>03/09/2012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7447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299038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D7CC913-58D1-234B-A90A-B8AC254180FB}" type="datetime1">
              <a:rPr lang="en-GB" smtClean="0"/>
              <a:t>03/09/2012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logo aism reg.jpg"/>
          <p:cNvPicPr>
            <a:picLocks noChangeAspect="1"/>
          </p:cNvPicPr>
          <p:nvPr userDrawn="1"/>
        </p:nvPicPr>
        <p:blipFill rotWithShape="1">
          <a:blip r:embed="rId14">
            <a:alphaModFix am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7" t="20305" r="15076" b="23518"/>
          <a:stretch/>
        </p:blipFill>
        <p:spPr>
          <a:xfrm>
            <a:off x="2362200" y="1117599"/>
            <a:ext cx="4263129" cy="470632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533400" indent="-53340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00000"/>
        <a:buFont typeface="Wingdings" charset="2"/>
        <a:buChar char=""/>
        <a:defRPr sz="2800" kern="1200">
          <a:solidFill>
            <a:srgbClr val="008080"/>
          </a:solidFill>
          <a:latin typeface="Arial"/>
          <a:ea typeface="+mn-ea"/>
          <a:cs typeface="Arial"/>
        </a:defRPr>
      </a:lvl1pPr>
      <a:lvl2pPr marL="901700" indent="-36830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" charset="2"/>
        <a:buChar char="§"/>
        <a:defRPr sz="2400" kern="1200">
          <a:solidFill>
            <a:srgbClr val="008080"/>
          </a:solidFill>
          <a:latin typeface="Arial"/>
          <a:ea typeface="+mn-ea"/>
          <a:cs typeface="Arial"/>
        </a:defRPr>
      </a:lvl2pPr>
      <a:lvl3pPr marL="1257300" indent="-3683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" charset="2"/>
        <a:buChar char="ü"/>
        <a:defRPr sz="2000" kern="1200">
          <a:solidFill>
            <a:srgbClr val="008080"/>
          </a:solidFill>
          <a:latin typeface="Arial"/>
          <a:ea typeface="+mn-ea"/>
          <a:cs typeface="Arial"/>
        </a:defRPr>
      </a:lvl3pPr>
      <a:lvl4pPr marL="1612900" indent="-39052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rgbClr val="008080"/>
          </a:solidFill>
          <a:latin typeface="Arial"/>
          <a:ea typeface="+mn-ea"/>
          <a:cs typeface="Arial"/>
        </a:defRPr>
      </a:lvl4pPr>
      <a:lvl5pPr marL="1968500" indent="-3746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Lucida Grande"/>
        <a:buChar char="-"/>
        <a:defRPr sz="1800" kern="1200">
          <a:solidFill>
            <a:srgbClr val="008080"/>
          </a:solidFill>
          <a:latin typeface="Arial"/>
          <a:ea typeface="+mn-ea"/>
          <a:cs typeface="Arial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ftp://212.234.38.41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ftp://212.234.38.41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contact@iala-aism.org" TargetMode="External"/><Relationship Id="rId4" Type="http://schemas.openxmlformats.org/officeDocument/2006/relationships/hyperlink" Target="mailto:Sec-Gen@iala-aism.org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firstname.lastname@iala-aism.org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 3" descr="essaipowerpoin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54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894485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>
                <a:solidFill>
                  <a:srgbClr val="000080"/>
                </a:solidFill>
                <a:latin typeface="Arial"/>
                <a:cs typeface="Arial"/>
              </a:rPr>
              <a:t>IT brief</a:t>
            </a:r>
            <a:endParaRPr lang="en-US" sz="4400" dirty="0">
              <a:solidFill>
                <a:srgbClr val="00008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54090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WiFi</a:t>
            </a:r>
            <a:r>
              <a:rPr lang="en-US" dirty="0" smtClean="0"/>
              <a:t> at VTS35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US" sz="4000" dirty="0" smtClean="0"/>
              <a:t>User name	dgcs2012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sz="4000" dirty="0" smtClean="0"/>
              <a:t>Password	dgcs2012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16775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FTP 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299037"/>
            <a:ext cx="8042276" cy="5068771"/>
          </a:xfrm>
        </p:spPr>
        <p:txBody>
          <a:bodyPr>
            <a:normAutofit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en-US" sz="3200" dirty="0" smtClean="0">
                <a:latin typeface="Arial" charset="0"/>
              </a:rPr>
              <a:t>Please, </a:t>
            </a:r>
            <a:r>
              <a:rPr lang="en-US" sz="3200" dirty="0">
                <a:latin typeface="Arial" charset="0"/>
              </a:rPr>
              <a:t>use: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3200" dirty="0">
                <a:solidFill>
                  <a:srgbClr val="FF0000"/>
                </a:solidFill>
                <a:latin typeface="Arial" charset="0"/>
                <a:hlinkClick r:id="rId2" action="ppaction://hlinkfile"/>
              </a:rPr>
              <a:t>ftp:/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  <a:hlinkClick r:id="rId2" action="ppaction://hlinkfile"/>
              </a:rPr>
              <a:t>/212.234.38.41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 </a:t>
            </a:r>
          </a:p>
          <a:p>
            <a:pPr marL="0" indent="0">
              <a:lnSpc>
                <a:spcPct val="150000"/>
              </a:lnSpc>
              <a:spcBef>
                <a:spcPct val="50000"/>
              </a:spcBef>
              <a:buNone/>
            </a:pPr>
            <a:r>
              <a:rPr lang="en-US" sz="3200" dirty="0" smtClean="0">
                <a:latin typeface="Arial" charset="0"/>
              </a:rPr>
              <a:t>Username</a:t>
            </a:r>
            <a:r>
              <a:rPr lang="en-US" sz="3200" dirty="0">
                <a:latin typeface="Arial" charset="0"/>
              </a:rPr>
              <a:t>:  </a:t>
            </a:r>
            <a:r>
              <a:rPr lang="en-US" sz="3200" dirty="0" err="1" smtClean="0">
                <a:solidFill>
                  <a:srgbClr val="000080"/>
                </a:solidFill>
                <a:latin typeface="Arial" charset="0"/>
              </a:rPr>
              <a:t>ftpuser</a:t>
            </a:r>
            <a:endParaRPr lang="en-US" sz="3200" dirty="0">
              <a:solidFill>
                <a:srgbClr val="000080"/>
              </a:solidFill>
              <a:latin typeface="Arial" charset="0"/>
            </a:endParaRPr>
          </a:p>
          <a:p>
            <a:pPr marL="0" indent="0">
              <a:lnSpc>
                <a:spcPct val="150000"/>
              </a:lnSpc>
              <a:spcBef>
                <a:spcPct val="50000"/>
              </a:spcBef>
              <a:buNone/>
            </a:pPr>
            <a:r>
              <a:rPr lang="en-US" sz="3200" dirty="0">
                <a:latin typeface="Arial" charset="0"/>
              </a:rPr>
              <a:t>Password:  </a:t>
            </a:r>
            <a:r>
              <a:rPr lang="en-US" sz="3200" dirty="0">
                <a:solidFill>
                  <a:srgbClr val="000080"/>
                </a:solidFill>
                <a:latin typeface="Arial" charset="0"/>
              </a:rPr>
              <a:t> </a:t>
            </a:r>
            <a:r>
              <a:rPr lang="en-US" sz="3200" dirty="0" smtClean="0">
                <a:solidFill>
                  <a:srgbClr val="000080"/>
                </a:solidFill>
                <a:latin typeface="Arial" charset="0"/>
              </a:rPr>
              <a:t>siren</a:t>
            </a:r>
            <a:endParaRPr lang="en-US" sz="3200" dirty="0">
              <a:solidFill>
                <a:srgbClr val="000080"/>
              </a:solidFill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88163" y="0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2C7C9F"/>
                </a:solidFill>
                <a:latin typeface="Arial"/>
                <a:cs typeface="Arial"/>
              </a:rPr>
              <a:t>1</a:t>
            </a:r>
            <a:endParaRPr lang="en-US" sz="2400" b="1" dirty="0">
              <a:solidFill>
                <a:srgbClr val="2C7C9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7153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FTP 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299038"/>
            <a:ext cx="8042276" cy="5031424"/>
          </a:xfrm>
        </p:spPr>
        <p:txBody>
          <a:bodyPr>
            <a:normAutofit fontScale="92500"/>
          </a:bodyPr>
          <a:lstStyle/>
          <a:p>
            <a:pPr marL="725488" indent="-552450">
              <a:lnSpc>
                <a:spcPct val="150000"/>
              </a:lnSpc>
              <a:tabLst>
                <a:tab pos="725488" algn="l"/>
              </a:tabLst>
            </a:pPr>
            <a:r>
              <a:rPr lang="en-GB" sz="3000" dirty="0"/>
              <a:t>D</a:t>
            </a:r>
            <a:r>
              <a:rPr lang="en-GB" sz="3000" dirty="0">
                <a:latin typeface="Arial" charset="0"/>
              </a:rPr>
              <a:t>ownload but </a:t>
            </a:r>
            <a:r>
              <a:rPr lang="en-GB" sz="3000" u="sng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not</a:t>
            </a:r>
            <a:r>
              <a:rPr lang="en-GB" sz="3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GB" sz="3000" dirty="0">
                <a:latin typeface="Arial" charset="0"/>
              </a:rPr>
              <a:t>upload files</a:t>
            </a:r>
            <a:endParaRPr lang="en-GB" sz="3000" dirty="0"/>
          </a:p>
          <a:p>
            <a:pPr marL="725488" indent="-552450">
              <a:lnSpc>
                <a:spcPct val="150000"/>
              </a:lnSpc>
              <a:tabLst>
                <a:tab pos="725488" algn="l"/>
              </a:tabLst>
            </a:pPr>
            <a:r>
              <a:rPr lang="en-GB" sz="3000" dirty="0"/>
              <a:t>D</a:t>
            </a:r>
            <a:r>
              <a:rPr lang="en-GB" sz="3000" dirty="0">
                <a:latin typeface="Arial" charset="0"/>
              </a:rPr>
              <a:t>istribution </a:t>
            </a:r>
            <a:r>
              <a:rPr lang="en-GB" sz="3000" dirty="0" smtClean="0">
                <a:latin typeface="Arial" charset="0"/>
              </a:rPr>
              <a:t>of:</a:t>
            </a:r>
          </a:p>
          <a:p>
            <a:pPr marL="1255713" lvl="1" indent="-536575">
              <a:lnSpc>
                <a:spcPct val="150000"/>
              </a:lnSpc>
              <a:tabLst>
                <a:tab pos="1255713" algn="l"/>
              </a:tabLst>
            </a:pPr>
            <a:r>
              <a:rPr lang="en-GB" sz="2600" dirty="0" smtClean="0">
                <a:latin typeface="Arial" charset="0"/>
              </a:rPr>
              <a:t>input documents</a:t>
            </a:r>
          </a:p>
          <a:p>
            <a:pPr marL="1255713" lvl="1" indent="-536575">
              <a:lnSpc>
                <a:spcPct val="150000"/>
              </a:lnSpc>
              <a:tabLst>
                <a:tab pos="1255713" algn="l"/>
              </a:tabLst>
            </a:pPr>
            <a:r>
              <a:rPr lang="en-GB" sz="2600" dirty="0">
                <a:latin typeface="Arial" charset="0"/>
              </a:rPr>
              <a:t>o</a:t>
            </a:r>
            <a:r>
              <a:rPr lang="en-GB" sz="2600" dirty="0" smtClean="0">
                <a:latin typeface="Arial" charset="0"/>
              </a:rPr>
              <a:t>utput document</a:t>
            </a:r>
          </a:p>
          <a:p>
            <a:pPr marL="1255713" lvl="1" indent="-536575">
              <a:lnSpc>
                <a:spcPct val="150000"/>
              </a:lnSpc>
              <a:tabLst>
                <a:tab pos="1255713" algn="l"/>
              </a:tabLst>
            </a:pPr>
            <a:r>
              <a:rPr lang="en-GB" sz="2600" dirty="0">
                <a:latin typeface="Arial" charset="0"/>
              </a:rPr>
              <a:t>w</a:t>
            </a:r>
            <a:r>
              <a:rPr lang="en-GB" sz="2600" dirty="0" smtClean="0">
                <a:latin typeface="Arial" charset="0"/>
              </a:rPr>
              <a:t>orking papers</a:t>
            </a:r>
          </a:p>
          <a:p>
            <a:pPr marL="1255713" lvl="1" indent="-536575">
              <a:lnSpc>
                <a:spcPct val="150000"/>
              </a:lnSpc>
              <a:tabLst>
                <a:tab pos="1255713" algn="l"/>
              </a:tabLst>
            </a:pPr>
            <a:r>
              <a:rPr lang="en-GB" sz="2600" dirty="0">
                <a:latin typeface="Arial" charset="0"/>
              </a:rPr>
              <a:t>p</a:t>
            </a:r>
            <a:r>
              <a:rPr lang="en-GB" sz="2600" dirty="0" smtClean="0">
                <a:latin typeface="Arial" charset="0"/>
              </a:rPr>
              <a:t>apers from previous meetings</a:t>
            </a:r>
            <a:endParaRPr lang="en-GB" sz="2600" dirty="0">
              <a:latin typeface="Arial" charset="0"/>
            </a:endParaRPr>
          </a:p>
          <a:p>
            <a:pPr marL="725488" indent="-552450">
              <a:lnSpc>
                <a:spcPct val="150000"/>
              </a:lnSpc>
              <a:tabLst>
                <a:tab pos="725488" algn="l"/>
              </a:tabLst>
            </a:pPr>
            <a:r>
              <a:rPr lang="en-GB" sz="3000" dirty="0" smtClean="0">
                <a:latin typeface="Arial" charset="0"/>
              </a:rPr>
              <a:t>All </a:t>
            </a:r>
            <a:r>
              <a:rPr lang="en-GB" sz="3000" dirty="0">
                <a:latin typeface="Arial" charset="0"/>
              </a:rPr>
              <a:t>post meeting information</a:t>
            </a:r>
            <a:endParaRPr lang="en-GB" sz="3000" dirty="0"/>
          </a:p>
        </p:txBody>
      </p:sp>
      <p:sp>
        <p:nvSpPr>
          <p:cNvPr id="4" name="TextBox 3"/>
          <p:cNvSpPr txBox="1"/>
          <p:nvPr/>
        </p:nvSpPr>
        <p:spPr>
          <a:xfrm>
            <a:off x="8788163" y="0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2C7C9F"/>
                </a:solidFill>
                <a:latin typeface="Arial"/>
                <a:cs typeface="Arial"/>
              </a:rPr>
              <a:t>2</a:t>
            </a:r>
            <a:endParaRPr lang="en-US" sz="2400" b="1" dirty="0">
              <a:solidFill>
                <a:srgbClr val="2C7C9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2428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IALA 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299038"/>
            <a:ext cx="8042276" cy="4975402"/>
          </a:xfrm>
        </p:spPr>
        <p:txBody>
          <a:bodyPr>
            <a:normAutofit/>
          </a:bodyPr>
          <a:lstStyle/>
          <a:p>
            <a:pPr marL="168275" indent="0">
              <a:buNone/>
            </a:pPr>
            <a:r>
              <a:rPr lang="en-US" sz="3200" dirty="0" smtClean="0"/>
              <a:t>Working </a:t>
            </a:r>
            <a:r>
              <a:rPr lang="en-US" sz="3200" dirty="0"/>
              <a:t>documents can be uploaded during meetings by using:</a:t>
            </a:r>
          </a:p>
          <a:p>
            <a:pPr marL="187325" indent="0">
              <a:spcBef>
                <a:spcPct val="50000"/>
              </a:spcBef>
              <a:buNone/>
            </a:pPr>
            <a:r>
              <a:rPr lang="en-US" sz="3200" dirty="0">
                <a:solidFill>
                  <a:srgbClr val="FF0000"/>
                </a:solidFill>
                <a:latin typeface="Arial" charset="0"/>
                <a:hlinkClick r:id="rId2" action="ppaction://hlinkfile"/>
              </a:rPr>
              <a:t>ftp://212.234.38.41</a:t>
            </a:r>
            <a:r>
              <a:rPr lang="en-US" sz="3200" dirty="0">
                <a:solidFill>
                  <a:srgbClr val="FF0000"/>
                </a:solidFill>
                <a:latin typeface="Arial" charset="0"/>
              </a:rPr>
              <a:t> </a:t>
            </a:r>
          </a:p>
          <a:p>
            <a:pPr marL="168275" indent="0">
              <a:buNone/>
              <a:tabLst>
                <a:tab pos="2782888" algn="l"/>
              </a:tabLst>
            </a:pPr>
            <a:r>
              <a:rPr lang="en-US" sz="3200" dirty="0" smtClean="0">
                <a:latin typeface="Arial" charset="0"/>
              </a:rPr>
              <a:t>User </a:t>
            </a:r>
            <a:r>
              <a:rPr lang="en-US" sz="3200" dirty="0">
                <a:latin typeface="Arial" charset="0"/>
              </a:rPr>
              <a:t>name	</a:t>
            </a:r>
            <a:r>
              <a:rPr lang="en-US" sz="3200" dirty="0" err="1">
                <a:solidFill>
                  <a:srgbClr val="000080"/>
                </a:solidFill>
                <a:latin typeface="Arial" charset="0"/>
              </a:rPr>
              <a:t>ialashare</a:t>
            </a:r>
            <a:endParaRPr lang="en-US" sz="3200" dirty="0">
              <a:solidFill>
                <a:srgbClr val="000080"/>
              </a:solidFill>
              <a:latin typeface="Arial" charset="0"/>
            </a:endParaRPr>
          </a:p>
          <a:p>
            <a:pPr marL="168275" indent="0">
              <a:buNone/>
              <a:tabLst>
                <a:tab pos="2782888" algn="l"/>
              </a:tabLst>
            </a:pPr>
            <a:r>
              <a:rPr lang="en-US" sz="3200" dirty="0">
                <a:latin typeface="Arial" charset="0"/>
              </a:rPr>
              <a:t>Password	</a:t>
            </a:r>
            <a:r>
              <a:rPr lang="en-US" sz="3200" dirty="0" smtClean="0">
                <a:solidFill>
                  <a:srgbClr val="000080"/>
                </a:solidFill>
                <a:latin typeface="Arial" charset="0"/>
              </a:rPr>
              <a:t>C0penhagen</a:t>
            </a:r>
          </a:p>
          <a:p>
            <a:pPr marL="168275" indent="0">
              <a:buNone/>
              <a:tabLst>
                <a:tab pos="2147888" algn="l"/>
              </a:tabLst>
            </a:pPr>
            <a:r>
              <a:rPr 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However, you need to use software such as </a:t>
            </a:r>
            <a:r>
              <a:rPr lang="en-US" sz="32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FileZilla</a:t>
            </a:r>
            <a:r>
              <a:rPr 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 to manage the upload</a:t>
            </a:r>
            <a:endParaRPr lang="en-US" sz="3200" dirty="0">
              <a:solidFill>
                <a:schemeClr val="accent6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444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IALA Committee website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2342444"/>
            <a:ext cx="8042276" cy="3945754"/>
          </a:xfrm>
        </p:spPr>
        <p:txBody>
          <a:bodyPr>
            <a:normAutofit/>
          </a:bodyPr>
          <a:lstStyle/>
          <a:p>
            <a:pPr marL="168275" indent="0">
              <a:lnSpc>
                <a:spcPct val="150000"/>
              </a:lnSpc>
              <a:buNone/>
            </a:pPr>
            <a:r>
              <a:rPr lang="en-GB" dirty="0" smtClean="0"/>
              <a:t>For all meetings</a:t>
            </a:r>
          </a:p>
          <a:p>
            <a:pPr marL="722313" indent="-554038">
              <a:lnSpc>
                <a:spcPct val="150000"/>
              </a:lnSpc>
            </a:pPr>
            <a:r>
              <a:rPr lang="en-GB" dirty="0" smtClean="0"/>
              <a:t>Input </a:t>
            </a:r>
            <a:r>
              <a:rPr lang="en-GB" dirty="0"/>
              <a:t>papers (except late papers)</a:t>
            </a:r>
          </a:p>
          <a:p>
            <a:pPr marL="722313" indent="-554038">
              <a:lnSpc>
                <a:spcPct val="150000"/>
              </a:lnSpc>
            </a:pPr>
            <a:r>
              <a:rPr lang="en-GB" dirty="0"/>
              <a:t>Output papers</a:t>
            </a:r>
          </a:p>
          <a:p>
            <a:pPr marL="722313" indent="-554038">
              <a:lnSpc>
                <a:spcPct val="150000"/>
              </a:lnSpc>
            </a:pPr>
            <a:r>
              <a:rPr lang="en-GB" dirty="0"/>
              <a:t>Working papers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29685" y="1252457"/>
            <a:ext cx="466025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>
                <a:solidFill>
                  <a:srgbClr val="2C7C9F"/>
                </a:solidFill>
                <a:latin typeface="Arial" pitchFamily="34" charset="0"/>
                <a:cs typeface="Arial" pitchFamily="34" charset="0"/>
              </a:rPr>
              <a:t>Personal login via</a:t>
            </a:r>
          </a:p>
          <a:p>
            <a:pPr algn="ctr"/>
            <a:r>
              <a:rPr lang="en-GB" sz="32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</a:rPr>
              <a:t>http://</a:t>
            </a:r>
            <a:r>
              <a:rPr lang="en-GB" sz="3200" dirty="0" err="1" smtClean="0">
                <a:solidFill>
                  <a:srgbClr val="000080"/>
                </a:solidFill>
                <a:latin typeface="Arial" pitchFamily="34" charset="0"/>
                <a:cs typeface="Arial" pitchFamily="34" charset="0"/>
              </a:rPr>
              <a:t>www.iala-aism.org</a:t>
            </a:r>
            <a:r>
              <a:rPr lang="en-GB" sz="32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</a:rPr>
              <a:t>/</a:t>
            </a:r>
            <a:endParaRPr lang="en-GB" sz="3200" dirty="0">
              <a:solidFill>
                <a:srgbClr val="00008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520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IALA e-mail addresses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778000"/>
            <a:ext cx="8042276" cy="4683178"/>
          </a:xfrm>
        </p:spPr>
        <p:txBody>
          <a:bodyPr/>
          <a:lstStyle/>
          <a:p>
            <a:pPr marL="173038" indent="0">
              <a:buNone/>
            </a:pPr>
            <a:r>
              <a:rPr lang="en-GB" dirty="0">
                <a:latin typeface="Arial" charset="0"/>
              </a:rPr>
              <a:t>The e-mail addresses at IALA now take the form:</a:t>
            </a:r>
          </a:p>
          <a:p>
            <a:pPr marL="177800" lvl="1" indent="0">
              <a:buNone/>
            </a:pPr>
            <a:r>
              <a:rPr lang="en-GB" sz="2800" dirty="0">
                <a:latin typeface="Arial" charset="0"/>
                <a:hlinkClick r:id="rId2"/>
              </a:rPr>
              <a:t>firstname.lastname@iala-aism.org</a:t>
            </a:r>
            <a:r>
              <a:rPr lang="en-GB" sz="2800" dirty="0">
                <a:latin typeface="Arial" charset="0"/>
              </a:rPr>
              <a:t> </a:t>
            </a:r>
          </a:p>
          <a:p>
            <a:pPr marL="173038" indent="0">
              <a:buNone/>
            </a:pPr>
            <a:r>
              <a:rPr lang="en-GB" dirty="0">
                <a:latin typeface="Arial" charset="0"/>
              </a:rPr>
              <a:t>The general e-mail address for IALA is:</a:t>
            </a:r>
          </a:p>
          <a:p>
            <a:pPr marL="173038" indent="0">
              <a:buNone/>
            </a:pPr>
            <a:r>
              <a:rPr lang="en-GB" dirty="0">
                <a:latin typeface="Arial" charset="0"/>
                <a:hlinkClick r:id="rId3"/>
              </a:rPr>
              <a:t>contact@iala-aism.org</a:t>
            </a:r>
            <a:r>
              <a:rPr lang="en-GB" dirty="0">
                <a:latin typeface="Arial" charset="0"/>
              </a:rPr>
              <a:t> </a:t>
            </a:r>
          </a:p>
          <a:p>
            <a:pPr marL="173038" indent="0">
              <a:buNone/>
            </a:pPr>
            <a:r>
              <a:rPr lang="en-GB" dirty="0">
                <a:latin typeface="Arial" charset="0"/>
              </a:rPr>
              <a:t>The e-mail address for the Secretary-General is:</a:t>
            </a:r>
          </a:p>
          <a:p>
            <a:pPr marL="173038" indent="0">
              <a:buNone/>
            </a:pPr>
            <a:r>
              <a:rPr lang="en-GB" dirty="0">
                <a:latin typeface="Arial" charset="0"/>
                <a:hlinkClick r:id="rId4"/>
              </a:rPr>
              <a:t>Sec-Gen@iala-aism.org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278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WiFi</a:t>
            </a:r>
            <a:r>
              <a:rPr lang="en-US" dirty="0" smtClean="0"/>
              <a:t> &amp; </a:t>
            </a:r>
            <a:r>
              <a:rPr lang="en-US" dirty="0" err="1" smtClean="0"/>
              <a:t>ethernet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There are five </a:t>
            </a:r>
            <a:r>
              <a:rPr lang="en-US" dirty="0"/>
              <a:t>‘secure’ hubs</a:t>
            </a:r>
          </a:p>
          <a:p>
            <a:r>
              <a:rPr lang="en-US" dirty="0" smtClean="0"/>
              <a:t>Look for </a:t>
            </a:r>
            <a:r>
              <a:rPr lang="en-US" dirty="0" smtClean="0">
                <a:solidFill>
                  <a:srgbClr val="000090"/>
                </a:solidFill>
              </a:rPr>
              <a:t>IALAWIFIGuest1 - 3</a:t>
            </a:r>
            <a:endParaRPr lang="en-US" dirty="0">
              <a:solidFill>
                <a:srgbClr val="000090"/>
              </a:solidFill>
            </a:endParaRPr>
          </a:p>
          <a:p>
            <a:r>
              <a:rPr lang="en-US" dirty="0" smtClean="0"/>
              <a:t>Password: </a:t>
            </a:r>
            <a:r>
              <a:rPr lang="en-US" dirty="0" smtClean="0">
                <a:solidFill>
                  <a:srgbClr val="000090"/>
                </a:solidFill>
              </a:rPr>
              <a:t>belair2011</a:t>
            </a:r>
          </a:p>
          <a:p>
            <a:pPr marL="0" indent="0">
              <a:buNone/>
            </a:pPr>
            <a:r>
              <a:rPr lang="en-US" dirty="0" smtClean="0"/>
              <a:t>Ethernet</a:t>
            </a:r>
            <a:endParaRPr lang="en-US" dirty="0"/>
          </a:p>
          <a:p>
            <a:r>
              <a:rPr lang="en-US" dirty="0" smtClean="0"/>
              <a:t>In plenary, please use the </a:t>
            </a:r>
            <a:r>
              <a:rPr lang="en-US" dirty="0" err="1" smtClean="0"/>
              <a:t>ethernet</a:t>
            </a:r>
            <a:r>
              <a:rPr lang="en-US" dirty="0" smtClean="0"/>
              <a:t> cables</a:t>
            </a:r>
            <a:endParaRPr lang="en-US" dirty="0"/>
          </a:p>
          <a:p>
            <a:r>
              <a:rPr lang="en-US" dirty="0" smtClean="0"/>
              <a:t>There is limited </a:t>
            </a:r>
            <a:r>
              <a:rPr lang="en-US" dirty="0" err="1"/>
              <a:t>ethernet</a:t>
            </a:r>
            <a:r>
              <a:rPr lang="en-US" dirty="0"/>
              <a:t> </a:t>
            </a:r>
            <a:r>
              <a:rPr lang="en-US" dirty="0" smtClean="0"/>
              <a:t>access in </a:t>
            </a:r>
            <a:r>
              <a:rPr lang="en-US" dirty="0"/>
              <a:t>WG </a:t>
            </a:r>
            <a:r>
              <a:rPr lang="en-US" dirty="0" smtClean="0"/>
              <a:t>rooms</a:t>
            </a:r>
          </a:p>
          <a:p>
            <a:pPr lvl="1"/>
            <a:r>
              <a:rPr lang="en-US" dirty="0" smtClean="0"/>
              <a:t>Use sockets marked ‘A’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914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2755604"/>
            <a:ext cx="8042276" cy="8111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/>
              <a:t>Are there any questions?</a:t>
            </a:r>
            <a:endParaRPr lang="en-US" sz="4400" dirty="0"/>
          </a:p>
        </p:txBody>
      </p:sp>
      <p:pic>
        <p:nvPicPr>
          <p:cNvPr id="4" name="Picture 3" descr="MC900078622.W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56" y="4463068"/>
            <a:ext cx="1062804" cy="229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080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382</TotalTime>
  <Words>199</Words>
  <Application>Microsoft Macintosh PowerPoint</Application>
  <PresentationFormat>On-screen Show (4:3)</PresentationFormat>
  <Paragraphs>48</Paragraphs>
  <Slides>9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Breeze</vt:lpstr>
      <vt:lpstr>PowerPoint Presentation</vt:lpstr>
      <vt:lpstr>WiFi at VTS35</vt:lpstr>
      <vt:lpstr>FTP server</vt:lpstr>
      <vt:lpstr>FTP server</vt:lpstr>
      <vt:lpstr>IALA Share</vt:lpstr>
      <vt:lpstr>IALA Committee website</vt:lpstr>
      <vt:lpstr>IALA e-mail addresses</vt:lpstr>
      <vt:lpstr>WiFi &amp; ethernet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Hadley</dc:creator>
  <cp:lastModifiedBy>Mike Hadley</cp:lastModifiedBy>
  <cp:revision>54</cp:revision>
  <dcterms:created xsi:type="dcterms:W3CDTF">2011-11-05T06:02:33Z</dcterms:created>
  <dcterms:modified xsi:type="dcterms:W3CDTF">2012-09-03T07:59:44Z</dcterms:modified>
</cp:coreProperties>
</file>