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93" r:id="rId3"/>
    <p:sldId id="272" r:id="rId4"/>
    <p:sldId id="274" r:id="rId5"/>
    <p:sldId id="286" r:id="rId6"/>
    <p:sldId id="288" r:id="rId7"/>
    <p:sldId id="290" r:id="rId8"/>
    <p:sldId id="289" r:id="rId9"/>
    <p:sldId id="291" r:id="rId10"/>
    <p:sldId id="292" r:id="rId11"/>
    <p:sldId id="27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69C4F6-E31B-4204-BEEC-733EEF459AF3}" type="datetimeFigureOut">
              <a:rPr lang="en-GB" smtClean="0"/>
              <a:t>13/03/2013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63EDBB-18AD-4062-9934-81B873A61D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543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13/03/2013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13/03/2013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13/03/2013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13/03/2013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13/03/2013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13/03/2013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13/03/2013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13/03/2013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13/03/2013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13/03/2013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13/03/2013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8DCD8B9-441C-4556-A93B-D142255AC0E9}" type="datetimeFigureOut">
              <a:rPr lang="en-GB" smtClean="0"/>
              <a:t>13/03/2013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764704"/>
            <a:ext cx="7851648" cy="2448272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The IALA World-Wide Academy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4581128"/>
            <a:ext cx="7854696" cy="1752600"/>
          </a:xfrm>
        </p:spPr>
        <p:txBody>
          <a:bodyPr/>
          <a:lstStyle/>
          <a:p>
            <a:r>
              <a:rPr lang="en-GB" dirty="0" smtClean="0"/>
              <a:t>Presentation to VTS-36</a:t>
            </a:r>
          </a:p>
          <a:p>
            <a:r>
              <a:rPr lang="en-GB" dirty="0" smtClean="0"/>
              <a:t>Stephen Bennett; Programme Manager</a:t>
            </a:r>
          </a:p>
          <a:p>
            <a:r>
              <a:rPr lang="en-GB" dirty="0" smtClean="0"/>
              <a:t>March 2013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2564904"/>
            <a:ext cx="1504181" cy="207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5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IALA Member States with ATOs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0716526"/>
              </p:ext>
            </p:extLst>
          </p:nvPr>
        </p:nvGraphicFramePr>
        <p:xfrm>
          <a:off x="457200" y="2060848"/>
          <a:ext cx="8229600" cy="407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245155">
                <a:tc gridSpan="2">
                  <a:txBody>
                    <a:bodyPr/>
                    <a:lstStyle/>
                    <a:p>
                      <a:r>
                        <a:rPr lang="en-GB" dirty="0" smtClean="0"/>
                        <a:t>Status as at March 2013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Australia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Japan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Belgium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Malaysia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Brazil (Pending)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Netherlands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smtClean="0"/>
                        <a:t>(Pending)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Canada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South Africa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Columbia (expectation)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Spain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Denmark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Turkey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Finland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UAE (Pending)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Hong Kong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United</a:t>
                      </a:r>
                      <a:r>
                        <a:rPr lang="en-GB" baseline="0" dirty="0" smtClean="0"/>
                        <a:t> Kingdom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Indonesia (Pending)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United States of America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Italy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2646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7772400" cy="1032144"/>
          </a:xfrm>
        </p:spPr>
        <p:txBody>
          <a:bodyPr/>
          <a:lstStyle/>
          <a:p>
            <a:r>
              <a:rPr lang="en-GB" dirty="0" smtClean="0"/>
              <a:t>Questions?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132856"/>
            <a:ext cx="5230081" cy="3762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69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The Academy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>
            <a:normAutofit/>
          </a:bodyPr>
          <a:lstStyle/>
          <a:p>
            <a:r>
              <a:rPr lang="en-GB" sz="2800" b="1" i="1" dirty="0" smtClean="0"/>
              <a:t>“</a:t>
            </a:r>
            <a:r>
              <a:rPr lang="en-GB" sz="2800" b="1" i="1" dirty="0"/>
              <a:t>The IALA World-Wide Academy (WWA) is the vehicle by which IALA delivers training and capacity </a:t>
            </a:r>
            <a:r>
              <a:rPr lang="en-GB" sz="2800" b="1" i="1" dirty="0" smtClean="0"/>
              <a:t>building”</a:t>
            </a:r>
          </a:p>
          <a:p>
            <a:endParaRPr lang="en-GB" sz="2800" b="1" i="1" dirty="0" smtClean="0"/>
          </a:p>
          <a:p>
            <a:r>
              <a:rPr lang="en-GB" dirty="0"/>
              <a:t>The Academy works closely with the IMO, IHO, WMO, IOC and FIG as part of the UN capacity-building “</a:t>
            </a:r>
            <a:r>
              <a:rPr lang="en-GB" b="1" i="1" dirty="0"/>
              <a:t>Delivering as One</a:t>
            </a:r>
            <a:r>
              <a:rPr lang="en-GB" dirty="0"/>
              <a:t>” </a:t>
            </a:r>
            <a:r>
              <a:rPr lang="en-GB" dirty="0" smtClean="0"/>
              <a:t>initiative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The Academy </a:t>
            </a:r>
            <a:r>
              <a:rPr lang="en-GB" dirty="0" smtClean="0"/>
              <a:t>is there to promote the work of the IALA Committees as an integral part of its deliverables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3046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/>
          <a:lstStyle/>
          <a:p>
            <a:r>
              <a:rPr lang="en-GB" dirty="0" smtClean="0"/>
              <a:t>Academy Deliverables - Training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Training and Model Courses</a:t>
            </a:r>
          </a:p>
          <a:p>
            <a:pPr lvl="1"/>
            <a:r>
              <a:rPr lang="en-GB" dirty="0" smtClean="0"/>
              <a:t>VTS courses – V-103 series – delivered by ATOs</a:t>
            </a:r>
          </a:p>
          <a:p>
            <a:pPr lvl="1"/>
            <a:r>
              <a:rPr lang="en-GB" dirty="0" smtClean="0"/>
              <a:t>Risk Management Workshops (New Model Course)</a:t>
            </a:r>
          </a:p>
          <a:p>
            <a:pPr lvl="1"/>
            <a:r>
              <a:rPr lang="en-GB" dirty="0" smtClean="0"/>
              <a:t>AtoN courses – E-141 Ed 2 </a:t>
            </a:r>
          </a:p>
          <a:p>
            <a:pPr lvl="1"/>
            <a:r>
              <a:rPr lang="en-GB" dirty="0" smtClean="0"/>
              <a:t>AtoN Manager – E-141/1 – </a:t>
            </a:r>
            <a:r>
              <a:rPr lang="en-GB" dirty="0" smtClean="0">
                <a:solidFill>
                  <a:srgbClr val="FF0000"/>
                </a:solidFill>
              </a:rPr>
              <a:t>with VTS element</a:t>
            </a:r>
          </a:p>
          <a:p>
            <a:pPr lvl="2"/>
            <a:r>
              <a:rPr lang="en-GB" dirty="0" smtClean="0"/>
              <a:t>One </a:t>
            </a:r>
            <a:r>
              <a:rPr lang="en-GB" dirty="0"/>
              <a:t>month AtoN Level 1 Manager course at IALA </a:t>
            </a:r>
            <a:r>
              <a:rPr lang="en-GB" dirty="0" smtClean="0">
                <a:solidFill>
                  <a:srgbClr val="FF0000"/>
                </a:solidFill>
              </a:rPr>
              <a:t>17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</a:rPr>
              <a:t>March </a:t>
            </a:r>
            <a:r>
              <a:rPr lang="en-GB" dirty="0" smtClean="0">
                <a:solidFill>
                  <a:srgbClr val="FF0000"/>
                </a:solidFill>
              </a:rPr>
              <a:t>to 11 April 2014</a:t>
            </a:r>
            <a:r>
              <a:rPr lang="en-GB" dirty="0" smtClean="0"/>
              <a:t>; </a:t>
            </a:r>
            <a:r>
              <a:rPr lang="en-GB" dirty="0" smtClean="0"/>
              <a:t>French </a:t>
            </a:r>
            <a:r>
              <a:rPr lang="en-GB" dirty="0" smtClean="0"/>
              <a:t>in </a:t>
            </a:r>
            <a:r>
              <a:rPr lang="en-GB" dirty="0" smtClean="0"/>
              <a:t>2014</a:t>
            </a:r>
            <a:r>
              <a:rPr lang="en-GB" dirty="0" smtClean="0"/>
              <a:t>; PNG – modular course Nov 2013</a:t>
            </a:r>
          </a:p>
          <a:p>
            <a:pPr lvl="1"/>
            <a:r>
              <a:rPr lang="en-GB" dirty="0" smtClean="0"/>
              <a:t>AtoN Technician – IALA WWA L2.0</a:t>
            </a:r>
          </a:p>
          <a:p>
            <a:pPr lvl="2"/>
            <a:r>
              <a:rPr lang="en-GB" dirty="0" smtClean="0"/>
              <a:t>30 specialised model courses – L2.1.1 to L2.11.5</a:t>
            </a:r>
            <a:endParaRPr lang="en-GB" dirty="0"/>
          </a:p>
          <a:p>
            <a:pPr lvl="1"/>
            <a:r>
              <a:rPr lang="en-GB" dirty="0" smtClean="0"/>
              <a:t>Awareness seminars for Senior Managers – E-141/2</a:t>
            </a:r>
          </a:p>
        </p:txBody>
      </p:sp>
    </p:spTree>
    <p:extLst>
      <p:ext uri="{BB962C8B-B14F-4D97-AF65-F5344CB8AC3E}">
        <p14:creationId xmlns:p14="http://schemas.microsoft.com/office/powerpoint/2010/main" val="887008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Capacity Building Regions</a:t>
            </a:r>
            <a:endParaRPr lang="en-GB" dirty="0"/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971982109"/>
              </p:ext>
            </p:extLst>
          </p:nvPr>
        </p:nvGraphicFramePr>
        <p:xfrm>
          <a:off x="467544" y="2204864"/>
          <a:ext cx="3898776" cy="3774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0664"/>
                <a:gridCol w="100811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Region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Target</a:t>
                      </a:r>
                      <a:r>
                        <a:rPr lang="en-GB" baseline="0" dirty="0" smtClean="0"/>
                        <a:t> States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East Asia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Eastern</a:t>
                      </a:r>
                      <a:r>
                        <a:rPr lang="en-GB" baseline="0" dirty="0" smtClean="0"/>
                        <a:t> Atlantic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Meso-America and Caribbean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North Indian Ocean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ROPME Sea Area Region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Southern Africa and Islands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South-west Pacific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11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2420888"/>
            <a:ext cx="4320480" cy="3240360"/>
          </a:xfrm>
        </p:spPr>
      </p:pic>
    </p:spTree>
    <p:extLst>
      <p:ext uri="{BB962C8B-B14F-4D97-AF65-F5344CB8AC3E}">
        <p14:creationId xmlns:p14="http://schemas.microsoft.com/office/powerpoint/2010/main" val="3982438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/>
          </a:bodyPr>
          <a:lstStyle/>
          <a:p>
            <a:r>
              <a:rPr lang="en-GB" sz="3200" dirty="0" smtClean="0"/>
              <a:t>Academy Capacity Building Events</a:t>
            </a:r>
            <a:endParaRPr lang="en-GB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2857482"/>
              </p:ext>
            </p:extLst>
          </p:nvPr>
        </p:nvGraphicFramePr>
        <p:xfrm>
          <a:off x="467544" y="1700808"/>
          <a:ext cx="7920880" cy="4172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1512168"/>
                <a:gridCol w="1656184"/>
                <a:gridCol w="432048"/>
                <a:gridCol w="1944216"/>
                <a:gridCol w="1584176"/>
              </a:tblGrid>
              <a:tr h="360040">
                <a:tc>
                  <a:txBody>
                    <a:bodyPr/>
                    <a:lstStyle/>
                    <a:p>
                      <a:r>
                        <a:rPr lang="en-GB" dirty="0" smtClean="0"/>
                        <a:t>Stage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Category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dirty="0" smtClean="0"/>
                        <a:t>2012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2014</a:t>
                      </a:r>
                      <a:endParaRPr lang="en-GB" dirty="0"/>
                    </a:p>
                  </a:txBody>
                  <a:tcPr/>
                </a:tc>
              </a:tr>
              <a:tr h="1218416"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Awareness</a:t>
                      </a:r>
                    </a:p>
                    <a:p>
                      <a:r>
                        <a:rPr lang="en-GB" dirty="0" smtClean="0"/>
                        <a:t>(Level 1+)</a:t>
                      </a:r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dirty="0" smtClean="0"/>
                        <a:t>ROPME Sea Area</a:t>
                      </a:r>
                    </a:p>
                    <a:p>
                      <a:r>
                        <a:rPr lang="en-GB" dirty="0" smtClean="0"/>
                        <a:t>South Africa and Islands</a:t>
                      </a:r>
                    </a:p>
                    <a:p>
                      <a:r>
                        <a:rPr lang="en-GB" dirty="0" smtClean="0"/>
                        <a:t>SW</a:t>
                      </a:r>
                      <a:r>
                        <a:rPr lang="en-GB" baseline="0" dirty="0" smtClean="0"/>
                        <a:t> Pacific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East</a:t>
                      </a:r>
                      <a:r>
                        <a:rPr lang="en-GB" baseline="0" dirty="0" smtClean="0"/>
                        <a:t> Asia</a:t>
                      </a:r>
                    </a:p>
                    <a:p>
                      <a:r>
                        <a:rPr lang="en-GB" baseline="0" dirty="0" smtClean="0"/>
                        <a:t>VTS – East Asia</a:t>
                      </a:r>
                    </a:p>
                    <a:p>
                      <a:r>
                        <a:rPr lang="en-GB" baseline="0" dirty="0" smtClean="0"/>
                        <a:t>Africa (French)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VTS India</a:t>
                      </a:r>
                    </a:p>
                    <a:p>
                      <a:r>
                        <a:rPr lang="en-GB" dirty="0" smtClean="0"/>
                        <a:t>Africa (English)</a:t>
                      </a:r>
                    </a:p>
                    <a:p>
                      <a:r>
                        <a:rPr lang="en-GB" dirty="0" smtClean="0"/>
                        <a:t>Meso-Am/</a:t>
                      </a:r>
                    </a:p>
                    <a:p>
                      <a:r>
                        <a:rPr lang="en-GB" dirty="0" smtClean="0"/>
                        <a:t>Caribbean</a:t>
                      </a:r>
                      <a:endParaRPr lang="en-GB" dirty="0"/>
                    </a:p>
                  </a:txBody>
                  <a:tcPr/>
                </a:tc>
              </a:tr>
              <a:tr h="418336">
                <a:tc gridSpan="6"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ALL TARGET STATES MADE AWARE</a:t>
                      </a:r>
                      <a:r>
                        <a:rPr lang="en-GB" baseline="0" dirty="0" smtClean="0">
                          <a:solidFill>
                            <a:srgbClr val="FF0000"/>
                          </a:solidFill>
                        </a:rPr>
                        <a:t> BY THE NEXT CONFERENCE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Assessment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Mauritius</a:t>
                      </a:r>
                    </a:p>
                    <a:p>
                      <a:r>
                        <a:rPr lang="en-GB" dirty="0" smtClean="0"/>
                        <a:t>Cameroon</a:t>
                      </a:r>
                    </a:p>
                    <a:p>
                      <a:r>
                        <a:rPr lang="en-GB" dirty="0" smtClean="0"/>
                        <a:t>Madagascar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East Asia</a:t>
                      </a:r>
                    </a:p>
                    <a:p>
                      <a:r>
                        <a:rPr lang="en-GB" dirty="0" smtClean="0"/>
                        <a:t>SW Pacific</a:t>
                      </a:r>
                    </a:p>
                    <a:p>
                      <a:r>
                        <a:rPr lang="en-GB" dirty="0" smtClean="0"/>
                        <a:t>N.</a:t>
                      </a:r>
                      <a:r>
                        <a:rPr lang="en-GB" baseline="0" dirty="0" smtClean="0"/>
                        <a:t> India</a:t>
                      </a:r>
                      <a:endParaRPr lang="en-GB" dirty="0" smtClean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GB" dirty="0" smtClean="0"/>
                        <a:t>Level 1 AtoN manager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Papua New </a:t>
                      </a:r>
                      <a:r>
                        <a:rPr lang="en-GB" dirty="0" smtClean="0"/>
                        <a:t>Guinea</a:t>
                      </a:r>
                      <a:endParaRPr lang="en-GB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IALA HQ</a:t>
                      </a:r>
                    </a:p>
                    <a:p>
                      <a:r>
                        <a:rPr lang="en-GB" dirty="0" smtClean="0"/>
                        <a:t>France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GB" dirty="0" smtClean="0"/>
                        <a:t>Risk Workshops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Sydney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dirty="0" smtClean="0"/>
                        <a:t>Madrid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East</a:t>
                      </a:r>
                      <a:r>
                        <a:rPr lang="en-GB" baseline="0" dirty="0" smtClean="0"/>
                        <a:t> Asia?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092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Training and Accreditation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4000" dirty="0" smtClean="0"/>
              <a:t>IALA </a:t>
            </a:r>
            <a:r>
              <a:rPr lang="en-GB" sz="4000" dirty="0" smtClean="0">
                <a:solidFill>
                  <a:srgbClr val="FF0000"/>
                </a:solidFill>
              </a:rPr>
              <a:t>does not </a:t>
            </a:r>
            <a:r>
              <a:rPr lang="en-GB" sz="4000" dirty="0" smtClean="0"/>
              <a:t>accredit training organisations or courses conducted by other authorities or academies</a:t>
            </a:r>
          </a:p>
          <a:p>
            <a:r>
              <a:rPr lang="en-GB" sz="4000" dirty="0" smtClean="0">
                <a:solidFill>
                  <a:srgbClr val="FF0000"/>
                </a:solidFill>
              </a:rPr>
              <a:t>Only</a:t>
            </a:r>
            <a:r>
              <a:rPr lang="en-GB" sz="4000" dirty="0" smtClean="0"/>
              <a:t> Competent Authorities of IALA Member States can accredit Training Organisations to deliver approved IALA Model Courses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67992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 of IALA Logo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834880" cy="4434840"/>
          </a:xfrm>
        </p:spPr>
        <p:txBody>
          <a:bodyPr/>
          <a:lstStyle/>
          <a:p>
            <a:r>
              <a:rPr lang="en-GB" dirty="0" smtClean="0"/>
              <a:t>Certificates of attendance or competency to participants on Model Courses or workshops delivered by IALA will carry the logo</a:t>
            </a:r>
          </a:p>
          <a:p>
            <a:r>
              <a:rPr lang="en-GB" dirty="0" smtClean="0"/>
              <a:t>VTS courses delivered by ATOs can carry IALA logo</a:t>
            </a:r>
          </a:p>
          <a:p>
            <a:r>
              <a:rPr lang="en-GB" dirty="0" smtClean="0"/>
              <a:t>Not </a:t>
            </a:r>
            <a:r>
              <a:rPr lang="en-GB" dirty="0"/>
              <a:t>on the list of ATOs –IALA logo cannot be </a:t>
            </a:r>
            <a:r>
              <a:rPr lang="en-GB" dirty="0" smtClean="0"/>
              <a:t>used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7375" y="2761456"/>
            <a:ext cx="2000250" cy="2752725"/>
          </a:xfrm>
        </p:spPr>
      </p:pic>
    </p:spTree>
    <p:extLst>
      <p:ext uri="{BB962C8B-B14F-4D97-AF65-F5344CB8AC3E}">
        <p14:creationId xmlns:p14="http://schemas.microsoft.com/office/powerpoint/2010/main" val="1311228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70868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Accreditation Process</a:t>
            </a:r>
            <a:endParaRPr lang="en-GB" dirty="0"/>
          </a:p>
        </p:txBody>
      </p:sp>
      <p:sp>
        <p:nvSpPr>
          <p:cNvPr id="6" name="Rounded Rectangle 5"/>
          <p:cNvSpPr/>
          <p:nvPr/>
        </p:nvSpPr>
        <p:spPr>
          <a:xfrm>
            <a:off x="6732240" y="1748566"/>
            <a:ext cx="2088232" cy="108012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/>
              <a:t>CA</a:t>
            </a:r>
            <a:endParaRPr lang="en-GB" sz="3200" dirty="0"/>
          </a:p>
        </p:txBody>
      </p:sp>
      <p:sp>
        <p:nvSpPr>
          <p:cNvPr id="7" name="Rounded Rectangle 6"/>
          <p:cNvSpPr/>
          <p:nvPr/>
        </p:nvSpPr>
        <p:spPr>
          <a:xfrm>
            <a:off x="6356616" y="4437112"/>
            <a:ext cx="2088232" cy="108012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/>
              <a:t>Training Institute</a:t>
            </a:r>
            <a:endParaRPr lang="en-GB" sz="3200" dirty="0"/>
          </a:p>
        </p:txBody>
      </p:sp>
      <p:sp>
        <p:nvSpPr>
          <p:cNvPr id="8" name="Up-Down Arrow 7"/>
          <p:cNvSpPr/>
          <p:nvPr/>
        </p:nvSpPr>
        <p:spPr>
          <a:xfrm>
            <a:off x="7233070" y="3104964"/>
            <a:ext cx="366491" cy="792088"/>
          </a:xfrm>
          <a:prstGeom prst="up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/>
          <p:cNvSpPr/>
          <p:nvPr/>
        </p:nvSpPr>
        <p:spPr>
          <a:xfrm>
            <a:off x="1547664" y="1660040"/>
            <a:ext cx="2448272" cy="1080120"/>
          </a:xfrm>
          <a:prstGeom prst="round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/>
              <a:t>IALA WWA</a:t>
            </a:r>
            <a:endParaRPr lang="en-GB" sz="3200" dirty="0"/>
          </a:p>
        </p:txBody>
      </p:sp>
      <p:sp>
        <p:nvSpPr>
          <p:cNvPr id="10" name="Left Arrow 9"/>
          <p:cNvSpPr/>
          <p:nvPr/>
        </p:nvSpPr>
        <p:spPr>
          <a:xfrm>
            <a:off x="5364088" y="2109479"/>
            <a:ext cx="756084" cy="396044"/>
          </a:xfrm>
          <a:prstGeom prst="lef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Vertical Scroll 10"/>
          <p:cNvSpPr/>
          <p:nvPr/>
        </p:nvSpPr>
        <p:spPr>
          <a:xfrm>
            <a:off x="467544" y="3464543"/>
            <a:ext cx="2628292" cy="2556745"/>
          </a:xfrm>
          <a:prstGeom prst="vertic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LIST of fully compliant States; training institutes and Industrial Members delivering V-103 and E-141 training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3425458" y="2912932"/>
            <a:ext cx="432048" cy="9841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Vertical Scroll 12"/>
          <p:cNvSpPr/>
          <p:nvPr/>
        </p:nvSpPr>
        <p:spPr>
          <a:xfrm>
            <a:off x="3095836" y="4023066"/>
            <a:ext cx="2088232" cy="1908212"/>
          </a:xfrm>
          <a:prstGeom prst="verticalScroll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IALA-endorsed experts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4" name="Down Arrow 13"/>
          <p:cNvSpPr/>
          <p:nvPr/>
        </p:nvSpPr>
        <p:spPr>
          <a:xfrm>
            <a:off x="1943708" y="2904073"/>
            <a:ext cx="46805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ight Arrow 14"/>
          <p:cNvSpPr/>
          <p:nvPr/>
        </p:nvSpPr>
        <p:spPr>
          <a:xfrm rot="19804239">
            <a:off x="4788024" y="3284062"/>
            <a:ext cx="1584176" cy="360962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Notched Right Arrow 1"/>
          <p:cNvSpPr/>
          <p:nvPr/>
        </p:nvSpPr>
        <p:spPr>
          <a:xfrm rot="10800000">
            <a:off x="4419943" y="2082476"/>
            <a:ext cx="756084" cy="45005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424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Register of IALA Experts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Potential experts to be nominated by National Members or by individual application</a:t>
            </a:r>
          </a:p>
          <a:p>
            <a:r>
              <a:rPr lang="en-GB" dirty="0" smtClean="0"/>
              <a:t>Forms available soon on the Academy website</a:t>
            </a:r>
          </a:p>
          <a:p>
            <a:r>
              <a:rPr lang="en-GB" dirty="0" smtClean="0"/>
              <a:t>Applications to be vetted by panel from appropriate committee</a:t>
            </a:r>
          </a:p>
          <a:p>
            <a:r>
              <a:rPr lang="en-GB" dirty="0" smtClean="0"/>
              <a:t>IALA Council to endorse experts</a:t>
            </a:r>
          </a:p>
          <a:p>
            <a:r>
              <a:rPr lang="en-GB" dirty="0" smtClean="0"/>
              <a:t>Endorsement to be reviewed after specified time</a:t>
            </a:r>
          </a:p>
          <a:p>
            <a:r>
              <a:rPr lang="en-GB" dirty="0" smtClean="0"/>
              <a:t>Remuneration at UN day </a:t>
            </a:r>
            <a:r>
              <a:rPr lang="en-GB" dirty="0" smtClean="0"/>
              <a:t>rates</a:t>
            </a:r>
          </a:p>
          <a:p>
            <a:r>
              <a:rPr lang="en-GB" dirty="0" smtClean="0"/>
              <a:t>Four IALA VTS experts now approved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1159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602</TotalTime>
  <Words>488</Words>
  <Application>Microsoft Office PowerPoint</Application>
  <PresentationFormat>On-screen Show (4:3)</PresentationFormat>
  <Paragraphs>117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  The IALA World-Wide Academy </vt:lpstr>
      <vt:lpstr>The Academy</vt:lpstr>
      <vt:lpstr>Academy Deliverables - Training</vt:lpstr>
      <vt:lpstr>Capacity Building Regions</vt:lpstr>
      <vt:lpstr>Academy Capacity Building Events</vt:lpstr>
      <vt:lpstr>Training and Accreditation</vt:lpstr>
      <vt:lpstr>Use of IALA Logo</vt:lpstr>
      <vt:lpstr>Accreditation Process</vt:lpstr>
      <vt:lpstr>Register of IALA Experts</vt:lpstr>
      <vt:lpstr>IALA Member States with ATOs</vt:lpstr>
      <vt:lpstr>Questions?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IALA Worldwide Academy</dc:title>
  <dc:creator>stephen</dc:creator>
  <cp:lastModifiedBy>stephen</cp:lastModifiedBy>
  <cp:revision>139</cp:revision>
  <dcterms:created xsi:type="dcterms:W3CDTF">2012-03-16T11:30:47Z</dcterms:created>
  <dcterms:modified xsi:type="dcterms:W3CDTF">2013-03-13T14:35:48Z</dcterms:modified>
</cp:coreProperties>
</file>