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7" r:id="rId3"/>
    <p:sldMasterId id="2147483709" r:id="rId4"/>
  </p:sldMasterIdLst>
  <p:notesMasterIdLst>
    <p:notesMasterId r:id="rId14"/>
  </p:notesMasterIdLst>
  <p:handoutMasterIdLst>
    <p:handoutMasterId r:id="rId15"/>
  </p:handoutMasterIdLst>
  <p:sldIdLst>
    <p:sldId id="282" r:id="rId5"/>
    <p:sldId id="324" r:id="rId6"/>
    <p:sldId id="314" r:id="rId7"/>
    <p:sldId id="320" r:id="rId8"/>
    <p:sldId id="317" r:id="rId9"/>
    <p:sldId id="313" r:id="rId10"/>
    <p:sldId id="308" r:id="rId11"/>
    <p:sldId id="321" r:id="rId12"/>
    <p:sldId id="322" r:id="rId13"/>
  </p:sldIdLst>
  <p:sldSz cx="9144000" cy="6858000" type="screen4x3"/>
  <p:notesSz cx="6881813" cy="10002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DF81C150-0C25-4BE8-AF23-F58B6523BF54}" type="datetimeFigureOut">
              <a:rPr lang="en-GB" smtClean="0"/>
              <a:t>26/03/2015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DCB40FEB-51FB-466F-9547-70CDAC9DAC7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79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0ABB1C9B-78FF-4639-8571-D076D3CBD0C1}" type="datetimeFigureOut">
              <a:rPr lang="en-US" smtClean="0"/>
              <a:pPr/>
              <a:t>3/26/2015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7"/>
          </a:xfrm>
          <a:prstGeom prst="rect">
            <a:avLst/>
          </a:prstGeom>
        </p:spPr>
        <p:txBody>
          <a:bodyPr vert="horz" lIns="96478" tIns="48239" rIns="96478" bIns="482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9500960"/>
            <a:ext cx="2982119" cy="500142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F9C69CE1-47DD-44FA-9C25-ECF1E2E4A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552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2BA87-32EF-42BA-B4FA-14FA71BB0977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BC4D5-5A9C-4D84-9E99-D553A444314A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65F4F-AFFB-4793-BF7D-B44A2F6697BF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53689-FF97-425D-853D-7D921D951772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817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B5D85-F7C3-4363-9C24-28872E0A9C31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784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595ED-C2AB-4517-86CD-CC37ACDFFD3A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2134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F33B9-E98A-432D-8F95-29CACD86AE6E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5240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5E786-A3CA-442D-9ABC-73E09009E499}" type="datetime1">
              <a:rPr lang="en-GB" smtClean="0"/>
              <a:t>26/03/2015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0425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A1822-6151-41F9-B741-613BA9960C98}" type="datetime1">
              <a:rPr lang="en-GB" smtClean="0"/>
              <a:t>26/03/2015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869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64BDD-B436-4132-92A5-2CBD90BC9385}" type="datetime1">
              <a:rPr lang="en-GB" smtClean="0"/>
              <a:t>26/03/2015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403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26B15-00CE-4AAC-BC95-CCC58FF9012A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842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550E-667C-41FE-8EE0-C93F52DBC5F2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53EE17-CA3F-47A4-80D2-8345C8AD24B8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0660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E37E4-758A-40C6-960D-68718DE20A67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405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AC049-F892-423A-A723-1133FAE602D0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8479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EA9C8-9276-4B74-9A16-9F90504292B9}" type="datetime1">
              <a:rPr lang="en-GB" smtClean="0"/>
              <a:t>26/03/2015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693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83582-24D1-4A92-8556-4CEAF7E3DD22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2654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A79E9-9087-47A6-8383-1BD86465DA09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982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134C1-9E60-4E71-A5A0-31F01565DF23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46867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14B7-9FD8-4DE0-AD20-DD5645F7A4B9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3256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503CB-44F9-414A-A948-07826B39CC41}" type="datetime1">
              <a:rPr lang="en-GB" smtClean="0"/>
              <a:t>26/03/2015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0948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1FED5-C4F4-4052-8944-163C8B53692D}" type="datetime1">
              <a:rPr lang="en-GB" smtClean="0"/>
              <a:t>26/03/2015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22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B6089-8275-44BB-8D33-A92B26BC760A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BFEB7-16B7-493E-95B5-3F755DA72B62}" type="datetime1">
              <a:rPr lang="en-GB" smtClean="0"/>
              <a:t>26/03/2015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096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FE1BA-33A7-4153-A2E4-CCCDD02B1F9E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7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AB5D8-4521-4CDE-83BA-1D524CCE9567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26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BFA6F-017B-4B29-908B-B202456C7EC5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99625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51DEA-A854-4DFE-B17F-E1BDFE8E9799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746971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B74FD-A0FC-4C6D-92A4-D3FBA5FE69F1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3707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DB430-08B0-44F7-A93F-A6A958F75C8E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830168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30049C-A890-48D4-915E-04D1FEE1D21B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45736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3A736-E692-4CA9-8E6C-06AD2864D3BE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5137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6E975-1233-4044-8F8F-80C6A8639E4A}" type="datetime1">
              <a:rPr lang="en-GB" smtClean="0"/>
              <a:t>26/03/2015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4827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84CA5-56F8-49A8-91C9-17C3E9759052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74316-8713-4DC8-82C7-848D8D8C850D}" type="datetime1">
              <a:rPr lang="en-GB" smtClean="0"/>
              <a:t>26/03/2015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65303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45A26-61EB-4CED-9AB9-7AC0191DB2F2}" type="datetime1">
              <a:rPr lang="en-GB" smtClean="0"/>
              <a:t>26/03/2015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798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3C159-E2ED-4DED-AA7B-8A4A1FF982EC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34048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F16B6-019D-47FF-88F4-F28D1B38CE4C}" type="datetime1">
              <a:rPr lang="en-GB" smtClean="0"/>
              <a:t>26/03/2015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50291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0F13D-C740-4676-90D2-2FDAC899158E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5648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8C455-58C6-4D40-8ED5-43C3AFE9C3E9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75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95704-8114-442B-A10E-F13C90CBA571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1511B-05F7-46E9-9F68-732DA3482EC6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5BE6C-6262-4C96-9566-FB68578FB875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8057D-C816-4310-94D6-C33E72E4C39A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4BD37-35C3-4111-BEB6-697F0377F43A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252DBC7-42EF-45E9-AC73-1C3D79BE1C37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8A18EDB-7950-48C8-8830-B44F92E019B5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550331"/>
            <a:ext cx="755452" cy="1039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8A9A5-7B80-4C64-B27D-18004DB477F7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C44B24-5B72-4A4B-AECC-1510258A2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55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0EF64-B472-42E1-AE52-48A2DBDAC96E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F4BE-2429-46FB-A9E5-A96A73D857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33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95E9E-045A-40A3-86CB-CCEDF4540664}" type="datetime1">
              <a:rPr lang="en-GB" smtClean="0"/>
              <a:t>26/03/2015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IALA WWA brief to VTS-39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AD7ED3-4758-4462-8C81-DF2EF0FD7151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1844825"/>
            <a:ext cx="704106" cy="96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47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849488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The IALA World-Wide Academy</a:t>
            </a:r>
            <a:endParaRPr lang="en-GB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539552" y="4509120"/>
            <a:ext cx="7854696" cy="1176536"/>
          </a:xfrm>
        </p:spPr>
        <p:txBody>
          <a:bodyPr/>
          <a:lstStyle/>
          <a:p>
            <a:r>
              <a:rPr lang="en-GB" dirty="0" smtClean="0"/>
              <a:t>Gerardine Delanoye</a:t>
            </a:r>
          </a:p>
          <a:p>
            <a:r>
              <a:rPr lang="en-GB" dirty="0" smtClean="0"/>
              <a:t>Programme </a:t>
            </a:r>
            <a:r>
              <a:rPr lang="en-GB" dirty="0"/>
              <a:t>Manager IALA </a:t>
            </a:r>
            <a:r>
              <a:rPr lang="en-GB" dirty="0" smtClean="0"/>
              <a:t>WWA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17C9B-D1EE-4500-8293-4113437DA7C8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356350"/>
            <a:ext cx="5616624" cy="365125"/>
          </a:xfrm>
        </p:spPr>
        <p:txBody>
          <a:bodyPr/>
          <a:lstStyle/>
          <a:p>
            <a:r>
              <a:rPr lang="en-GB" dirty="0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7557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Programme Manager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402832" cy="44348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Started 1 March 2015</a:t>
            </a:r>
          </a:p>
          <a:p>
            <a:r>
              <a:rPr lang="en-GB" dirty="0" smtClean="0"/>
              <a:t>Day to day management</a:t>
            </a:r>
          </a:p>
          <a:p>
            <a:r>
              <a:rPr lang="en-GB" dirty="0" smtClean="0"/>
              <a:t>Planning and coordination</a:t>
            </a:r>
          </a:p>
          <a:p>
            <a:r>
              <a:rPr lang="en-GB" dirty="0" smtClean="0"/>
              <a:t>Seamless </a:t>
            </a:r>
            <a:r>
              <a:rPr lang="en-GB" dirty="0" smtClean="0"/>
              <a:t>delivery</a:t>
            </a:r>
            <a:endParaRPr lang="en-GB" dirty="0" smtClean="0"/>
          </a:p>
          <a:p>
            <a:r>
              <a:rPr lang="en-GB" b="1" dirty="0" smtClean="0"/>
              <a:t>Liaise with VTS Committee Rapporteur</a:t>
            </a:r>
          </a:p>
          <a:p>
            <a:r>
              <a:rPr lang="en-GB" b="1" dirty="0" smtClean="0"/>
              <a:t>Work with WG3 as requested</a:t>
            </a:r>
          </a:p>
          <a:p>
            <a:r>
              <a:rPr lang="en-GB" b="1" dirty="0" smtClean="0"/>
              <a:t>Facilitate VTS training in target States</a:t>
            </a:r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786" y="1920875"/>
            <a:ext cx="3711253" cy="41004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C550E-667C-41FE-8EE0-C93F52DBC5F2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5007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042276" cy="1435100"/>
          </a:xfrm>
        </p:spPr>
        <p:txBody>
          <a:bodyPr>
            <a:normAutofit fontScale="90000"/>
          </a:bodyPr>
          <a:lstStyle/>
          <a:p>
            <a:r>
              <a:rPr lang="en-US" dirty="0"/>
              <a:t>The IALA World-Wide Academy “The Academy”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132856"/>
            <a:ext cx="8042276" cy="424341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</a:t>
            </a:r>
            <a:r>
              <a:rPr lang="en-US" sz="2800" i="1" dirty="0"/>
              <a:t>The IALA World-Wide Academy is the vehicle by which IALA delivers training and capacity </a:t>
            </a:r>
            <a:r>
              <a:rPr lang="en-US" sz="2800" i="1" dirty="0" smtClean="0"/>
              <a:t>building”</a:t>
            </a:r>
          </a:p>
          <a:p>
            <a:r>
              <a:rPr lang="en-AU" sz="2800" dirty="0" smtClean="0"/>
              <a:t>Guaranteed and increased sponsorship to 2017 from IFAN</a:t>
            </a:r>
          </a:p>
          <a:p>
            <a:pPr marL="0" indent="0">
              <a:buNone/>
            </a:pPr>
            <a:endParaRPr lang="en-AU" sz="2800" dirty="0" smtClean="0"/>
          </a:p>
          <a:p>
            <a:r>
              <a:rPr lang="en-AU" sz="2800" dirty="0" smtClean="0"/>
              <a:t>New sponsorship from Republic of Korea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C51FC-686A-42A1-8082-C26A26E31D7B}" type="datetime1">
              <a:rPr lang="en-GB" smtClean="0"/>
              <a:t>26/03/2015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077072"/>
            <a:ext cx="1475655" cy="7479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894" y="5517232"/>
            <a:ext cx="1676986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9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36104"/>
          </a:xfrm>
        </p:spPr>
        <p:txBody>
          <a:bodyPr/>
          <a:lstStyle/>
          <a:p>
            <a:r>
              <a:rPr lang="en-GB" dirty="0" smtClean="0"/>
              <a:t>Target States 2015</a:t>
            </a:r>
            <a:endParaRPr lang="en-GB" dirty="0"/>
          </a:p>
        </p:txBody>
      </p:sp>
      <p:graphicFrame>
        <p:nvGraphicFramePr>
          <p:cNvPr id="13" name="Content Placeholder 1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99712973"/>
              </p:ext>
            </p:extLst>
          </p:nvPr>
        </p:nvGraphicFramePr>
        <p:xfrm>
          <a:off x="323528" y="1772816"/>
          <a:ext cx="3395661" cy="3506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12"/>
                <a:gridCol w="125664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Region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</a:t>
                      </a:r>
                      <a:r>
                        <a:rPr lang="en-GB" baseline="0" dirty="0" smtClean="0"/>
                        <a:t> States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Anglophone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Africa Francophone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Near East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 East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1889">
                <a:tc>
                  <a:txBody>
                    <a:bodyPr/>
                    <a:lstStyle/>
                    <a:p>
                      <a:r>
                        <a:rPr lang="en-GB" dirty="0" smtClean="0"/>
                        <a:t>Pacific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Meso America and Caribbean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/>
                        <a:t>Total States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69</a:t>
                      </a:r>
                      <a:endParaRPr lang="en-GB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3BFC0-299C-489B-8B5E-275249BF104D}" type="datetime1">
              <a:rPr lang="en-GB" smtClean="0"/>
              <a:t>26/03/2015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4</a:t>
            </a:fld>
            <a:endParaRPr lang="en-US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81686" y="1115058"/>
            <a:ext cx="3425494" cy="4741010"/>
          </a:xfr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95536" y="5445224"/>
            <a:ext cx="8280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Master Plan under “MISSION” tab on Academy Page of IALA website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330228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7560840" cy="771500"/>
          </a:xfrm>
        </p:spPr>
        <p:txBody>
          <a:bodyPr>
            <a:normAutofit/>
          </a:bodyPr>
          <a:lstStyle/>
          <a:p>
            <a:r>
              <a:rPr lang="en-GB" sz="3200" dirty="0" smtClean="0"/>
              <a:t>VTS-related Academy Activity since VTS-38</a:t>
            </a:r>
            <a:endParaRPr lang="en-GB" sz="32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4C87B-14F9-4DAF-B8ED-44FA3145AB0C}" type="datetime1">
              <a:rPr lang="en-GB" smtClean="0"/>
              <a:t>26/03/2015</a:t>
            </a:fld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6199315"/>
              </p:ext>
            </p:extLst>
          </p:nvPr>
        </p:nvGraphicFramePr>
        <p:xfrm>
          <a:off x="457200" y="1935163"/>
          <a:ext cx="8229600" cy="411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Remarks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23-31 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Vietnam South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2: Assessment 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27-29 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Japan VTS Seminar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Tokyo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1:</a:t>
                      </a:r>
                    </a:p>
                    <a:p>
                      <a:r>
                        <a:rPr lang="en-GB" dirty="0" smtClean="0"/>
                        <a:t>Awareness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04-06</a:t>
                      </a:r>
                      <a:r>
                        <a:rPr lang="en-GB" baseline="0" dirty="0" smtClean="0"/>
                        <a:t> Feb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Indonesia VTS </a:t>
                      </a:r>
                      <a:r>
                        <a:rPr lang="en-GB" dirty="0" err="1" smtClean="0"/>
                        <a:t>Dumai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Dumai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1:</a:t>
                      </a:r>
                    </a:p>
                    <a:p>
                      <a:r>
                        <a:rPr lang="en-GB" dirty="0" smtClean="0"/>
                        <a:t>Awareness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09-10 Mar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Panama  Seminar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1:</a:t>
                      </a:r>
                    </a:p>
                    <a:p>
                      <a:r>
                        <a:rPr lang="en-GB" dirty="0" smtClean="0"/>
                        <a:t>Awareness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17-23 Mar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Vietnam Nord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2: Assessment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43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824232"/>
          </a:xfrm>
        </p:spPr>
        <p:txBody>
          <a:bodyPr/>
          <a:lstStyle/>
          <a:p>
            <a:pPr algn="ctr"/>
            <a:r>
              <a:rPr lang="en-GB" dirty="0" smtClean="0"/>
              <a:t>VTS Training and Accreditation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9552" y="4077072"/>
            <a:ext cx="7772400" cy="1509712"/>
          </a:xfrm>
        </p:spPr>
        <p:txBody>
          <a:bodyPr>
            <a:normAutofit/>
          </a:bodyPr>
          <a:lstStyle/>
          <a:p>
            <a:r>
              <a:rPr lang="en-GB" sz="4800" dirty="0" smtClean="0"/>
              <a:t>IALA Guideline 1014 - update</a:t>
            </a:r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9A176-3771-450C-85C6-165469094087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51315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7571184" cy="78069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IALA Member States with ATOs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7315078"/>
              </p:ext>
            </p:extLst>
          </p:nvPr>
        </p:nvGraphicFramePr>
        <p:xfrm>
          <a:off x="467544" y="1556792"/>
          <a:ext cx="8229600" cy="444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5155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Status as at October 2014 – 21 States (+2); 27 ATOs (+3)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Algeria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Italy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Australia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Japan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Belgium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Malaysia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Brazil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Netherlands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Canada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South Africa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Denmark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Spain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Finland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Turkey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France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UAE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chemeClr val="tx1"/>
                          </a:solidFill>
                        </a:rPr>
                        <a:t>Hong Kong</a:t>
                      </a:r>
                      <a:endParaRPr lang="en-GB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</a:t>
                      </a:r>
                      <a:r>
                        <a:rPr lang="en-GB" baseline="0" dirty="0" smtClean="0"/>
                        <a:t> Kingdom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Indonesia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United States of America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India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77BB1F-D5D3-47BF-8B25-F2AE25E2A231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3158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3590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VTS Academy-related Planned Activity until VTS-40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723932"/>
              </p:ext>
            </p:extLst>
          </p:nvPr>
        </p:nvGraphicFramePr>
        <p:xfrm>
          <a:off x="549275" y="2276475"/>
          <a:ext cx="8042276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0569"/>
                <a:gridCol w="2010569"/>
                <a:gridCol w="2010569"/>
                <a:gridCol w="201056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Event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Location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Remarks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20-28 Apr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Cote d’Ivoire technical visit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Abidjan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2: Assessment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India seminar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Kandla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Stage 1:</a:t>
                      </a:r>
                    </a:p>
                    <a:p>
                      <a:r>
                        <a:rPr lang="en-GB" dirty="0" smtClean="0"/>
                        <a:t>Awareness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05-09 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Risk workshop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Singapore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Risk Management</a:t>
                      </a:r>
                      <a:r>
                        <a:rPr lang="en-GB" baseline="0" dirty="0" smtClean="0"/>
                        <a:t> Toolbox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AED60-F100-468A-AD5D-5B2A16998F48}" type="datetime1">
              <a:rPr lang="en-GB" smtClean="0"/>
              <a:t>26/03/2015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216-CAFE-F04D-8201-583F398275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02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Thank you</a:t>
            </a:r>
            <a:endParaRPr lang="en-GB" sz="36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Questions?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1FEC3-C594-40C1-81CC-F9BE1E2C4B57}" type="datetime1">
              <a:rPr lang="en-GB" smtClean="0"/>
              <a:t>26/03/2015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IALA WWA brief to VTS-39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20000">
            <a:off x="3485793" y="1433832"/>
            <a:ext cx="4617720" cy="3463290"/>
          </a:xfrm>
        </p:spPr>
      </p:pic>
    </p:spTree>
    <p:extLst>
      <p:ext uri="{BB962C8B-B14F-4D97-AF65-F5344CB8AC3E}">
        <p14:creationId xmlns:p14="http://schemas.microsoft.com/office/powerpoint/2010/main" val="14722569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1522</TotalTime>
  <Words>346</Words>
  <Application>Microsoft Office PowerPoint</Application>
  <PresentationFormat>On-screen Show (4:3)</PresentationFormat>
  <Paragraphs>131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Wingdings 2</vt:lpstr>
      <vt:lpstr>Flow</vt:lpstr>
      <vt:lpstr>Custom Design</vt:lpstr>
      <vt:lpstr>1_Custom Design</vt:lpstr>
      <vt:lpstr>2_Custom Design</vt:lpstr>
      <vt:lpstr>The IALA World-Wide Academy</vt:lpstr>
      <vt:lpstr>New Programme Manager</vt:lpstr>
      <vt:lpstr>The IALA World-Wide Academy “The Academy”</vt:lpstr>
      <vt:lpstr>Target States 2015</vt:lpstr>
      <vt:lpstr>VTS-related Academy Activity since VTS-38</vt:lpstr>
      <vt:lpstr>VTS Training and Accreditation</vt:lpstr>
      <vt:lpstr>IALA Member States with ATOs</vt:lpstr>
      <vt:lpstr>VTS Academy-related Planned Activity until VTS-40</vt:lpstr>
      <vt:lpstr>Thank you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IALA Training Level 1</dc:title>
  <dc:creator>stephen</dc:creator>
  <cp:lastModifiedBy>Gerardine</cp:lastModifiedBy>
  <cp:revision>316</cp:revision>
  <cp:lastPrinted>2013-08-12T13:04:02Z</cp:lastPrinted>
  <dcterms:created xsi:type="dcterms:W3CDTF">2010-10-18T11:26:06Z</dcterms:created>
  <dcterms:modified xsi:type="dcterms:W3CDTF">2015-03-26T15:20:43Z</dcterms:modified>
</cp:coreProperties>
</file>