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6"/>
  </p:notesMasterIdLst>
  <p:handoutMasterIdLst>
    <p:handoutMasterId r:id="rId17"/>
  </p:handoutMasterIdLst>
  <p:sldIdLst>
    <p:sldId id="891" r:id="rId5"/>
    <p:sldId id="890" r:id="rId6"/>
    <p:sldId id="901" r:id="rId7"/>
    <p:sldId id="897" r:id="rId8"/>
    <p:sldId id="903" r:id="rId9"/>
    <p:sldId id="904" r:id="rId10"/>
    <p:sldId id="906" r:id="rId11"/>
    <p:sldId id="907" r:id="rId12"/>
    <p:sldId id="909" r:id="rId13"/>
    <p:sldId id="908" r:id="rId14"/>
    <p:sldId id="905" r:id="rId15"/>
  </p:sldIdLst>
  <p:sldSz cx="12192000" cy="6858000"/>
  <p:notesSz cx="6858000" cy="9945688"/>
  <p:custDataLst>
    <p:tags r:id="rId18"/>
  </p:custData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754" userDrawn="1">
          <p15:clr>
            <a:srgbClr val="A4A3A4"/>
          </p15:clr>
        </p15:guide>
        <p15:guide id="3" orient="horz" pos="822" userDrawn="1">
          <p15:clr>
            <a:srgbClr val="A4A3A4"/>
          </p15:clr>
        </p15:guide>
        <p15:guide id="4" orient="horz" pos="3929" userDrawn="1">
          <p15:clr>
            <a:srgbClr val="A4A3A4"/>
          </p15:clr>
        </p15:guide>
        <p15:guide id="5" orient="horz" pos="164" userDrawn="1">
          <p15:clr>
            <a:srgbClr val="A4A3A4"/>
          </p15:clr>
        </p15:guide>
        <p15:guide id="6" orient="horz" pos="4020" userDrawn="1">
          <p15:clr>
            <a:srgbClr val="A4A3A4"/>
          </p15:clr>
        </p15:guide>
        <p15:guide id="7" orient="horz" pos="2682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9" pos="575" userDrawn="1">
          <p15:clr>
            <a:srgbClr val="A4A3A4"/>
          </p15:clr>
        </p15:guide>
        <p15:guide id="10" pos="7105" userDrawn="1">
          <p15:clr>
            <a:srgbClr val="A4A3A4"/>
          </p15:clr>
        </p15:guide>
        <p15:guide id="11" pos="74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on MinSu" initials="JM" lastIdx="3" clrIdx="0">
    <p:extLst>
      <p:ext uri="{19B8F6BF-5375-455C-9EA6-DF929625EA0E}">
        <p15:presenceInfo xmlns:p15="http://schemas.microsoft.com/office/powerpoint/2012/main" userId="99649344055da0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8C"/>
    <a:srgbClr val="000066"/>
    <a:srgbClr val="CCFFFF"/>
    <a:srgbClr val="9999FF"/>
    <a:srgbClr val="0F0913"/>
    <a:srgbClr val="FFFFCC"/>
    <a:srgbClr val="993366"/>
    <a:srgbClr val="1C9170"/>
    <a:srgbClr val="FFDC00"/>
    <a:srgbClr val="216E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0DFCBB-3EB4-45BD-A3CE-3B23230A5B97}" v="6" dt="2023-01-23T09:51:34.2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4" y="108"/>
      </p:cViewPr>
      <p:guideLst>
        <p:guide orient="horz" pos="2160"/>
        <p:guide orient="horz" pos="754"/>
        <p:guide orient="horz" pos="822"/>
        <p:guide orient="horz" pos="3929"/>
        <p:guide orient="horz" pos="164"/>
        <p:guide orient="horz" pos="4020"/>
        <p:guide orient="horz" pos="2682"/>
        <p:guide pos="3840"/>
        <p:guide pos="575"/>
        <p:guide pos="7105"/>
        <p:guide pos="740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25" d="100"/>
          <a:sy n="125" d="100"/>
        </p:scale>
        <p:origin x="1858" y="-34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mar Eriksson" userId="4872477b-ae19-4721-9a1a-506a678ed030" providerId="ADAL" clId="{D30749D7-FE9A-4B0B-9B78-4CED2A01601E}"/>
    <pc:docChg chg="custSel addSld modSld modMainMaster replTag delTag">
      <pc:chgData name="Omar Eriksson" userId="4872477b-ae19-4721-9a1a-506a678ed030" providerId="ADAL" clId="{D30749D7-FE9A-4B0B-9B78-4CED2A01601E}" dt="2023-01-23T09:48:15.486" v="77"/>
      <pc:docMkLst>
        <pc:docMk/>
      </pc:docMkLst>
      <pc:sldChg chg="replTag delTag">
        <pc:chgData name="Omar Eriksson" userId="4872477b-ae19-4721-9a1a-506a678ed030" providerId="ADAL" clId="{D30749D7-FE9A-4B0B-9B78-4CED2A01601E}" dt="2023-01-23T09:46:51.694" v="37"/>
        <pc:sldMkLst>
          <pc:docMk/>
          <pc:sldMk cId="3498642184" sldId="890"/>
        </pc:sldMkLst>
      </pc:sldChg>
      <pc:sldChg chg="replTag delTag">
        <pc:chgData name="Omar Eriksson" userId="4872477b-ae19-4721-9a1a-506a678ed030" providerId="ADAL" clId="{D30749D7-FE9A-4B0B-9B78-4CED2A01601E}" dt="2023-01-23T09:47:53.465" v="67"/>
        <pc:sldMkLst>
          <pc:docMk/>
          <pc:sldMk cId="2353196379" sldId="891"/>
        </pc:sldMkLst>
      </pc:sldChg>
      <pc:sldChg chg="replTag delTag">
        <pc:chgData name="Omar Eriksson" userId="4872477b-ae19-4721-9a1a-506a678ed030" providerId="ADAL" clId="{D30749D7-FE9A-4B0B-9B78-4CED2A01601E}" dt="2023-01-23T09:48:11.282" v="75"/>
        <pc:sldMkLst>
          <pc:docMk/>
          <pc:sldMk cId="1563270264" sldId="893"/>
        </pc:sldMkLst>
      </pc:sldChg>
      <pc:sldChg chg="replTag delTag">
        <pc:chgData name="Omar Eriksson" userId="4872477b-ae19-4721-9a1a-506a678ed030" providerId="ADAL" clId="{D30749D7-FE9A-4B0B-9B78-4CED2A01601E}" dt="2023-01-23T09:46:43.206" v="27"/>
        <pc:sldMkLst>
          <pc:docMk/>
          <pc:sldMk cId="2593636959" sldId="894"/>
        </pc:sldMkLst>
      </pc:sldChg>
      <pc:sldChg chg="new replTag">
        <pc:chgData name="Omar Eriksson" userId="4872477b-ae19-4721-9a1a-506a678ed030" providerId="ADAL" clId="{D30749D7-FE9A-4B0B-9B78-4CED2A01601E}" dt="2023-01-23T09:46:44.652" v="29"/>
        <pc:sldMkLst>
          <pc:docMk/>
          <pc:sldMk cId="454930021" sldId="895"/>
        </pc:sldMkLst>
      </pc:sldChg>
      <pc:sldChg chg="new replTag delTag">
        <pc:chgData name="Omar Eriksson" userId="4872477b-ae19-4721-9a1a-506a678ed030" providerId="ADAL" clId="{D30749D7-FE9A-4B0B-9B78-4CED2A01601E}" dt="2023-01-23T09:48:15.486" v="77"/>
        <pc:sldMkLst>
          <pc:docMk/>
          <pc:sldMk cId="2274745801" sldId="896"/>
        </pc:sldMkLst>
      </pc:sldChg>
      <pc:sldMasterChg chg="replTag modSldLayout">
        <pc:chgData name="Omar Eriksson" userId="4872477b-ae19-4721-9a1a-506a678ed030" providerId="ADAL" clId="{D30749D7-FE9A-4B0B-9B78-4CED2A01601E}" dt="2023-01-23T09:47:43.001" v="61"/>
        <pc:sldMasterMkLst>
          <pc:docMk/>
          <pc:sldMasterMk cId="0" sldId="2147483660"/>
        </pc:sldMasterMkLst>
        <pc:sldLayoutChg chg="replTag delTag">
          <pc:chgData name="Omar Eriksson" userId="4872477b-ae19-4721-9a1a-506a678ed030" providerId="ADAL" clId="{D30749D7-FE9A-4B0B-9B78-4CED2A01601E}" dt="2023-01-23T09:47:43.001" v="61"/>
          <pc:sldLayoutMkLst>
            <pc:docMk/>
            <pc:sldMasterMk cId="0" sldId="2147483660"/>
            <pc:sldLayoutMk cId="1633035120" sldId="2147483666"/>
          </pc:sldLayoutMkLst>
        </pc:sldLayoutChg>
        <pc:sldLayoutChg chg="replTag">
          <pc:chgData name="Omar Eriksson" userId="4872477b-ae19-4721-9a1a-506a678ed030" providerId="ADAL" clId="{D30749D7-FE9A-4B0B-9B78-4CED2A01601E}" dt="2023-01-23T09:46:13.690" v="15"/>
          <pc:sldLayoutMkLst>
            <pc:docMk/>
            <pc:sldMasterMk cId="0" sldId="2147483660"/>
            <pc:sldLayoutMk cId="1951311414" sldId="2147483671"/>
          </pc:sldLayoutMkLst>
        </pc:sldLayoutChg>
        <pc:sldLayoutChg chg="replTag">
          <pc:chgData name="Omar Eriksson" userId="4872477b-ae19-4721-9a1a-506a678ed030" providerId="ADAL" clId="{D30749D7-FE9A-4B0B-9B78-4CED2A01601E}" dt="2023-01-23T09:46:10.436" v="14"/>
          <pc:sldLayoutMkLst>
            <pc:docMk/>
            <pc:sldMasterMk cId="0" sldId="2147483660"/>
            <pc:sldLayoutMk cId="2430948303" sldId="2147483672"/>
          </pc:sldLayoutMkLst>
        </pc:sldLayoutChg>
        <pc:sldLayoutChg chg="replTag delTag">
          <pc:chgData name="Omar Eriksson" userId="4872477b-ae19-4721-9a1a-506a678ed030" providerId="ADAL" clId="{D30749D7-FE9A-4B0B-9B78-4CED2A01601E}" dt="2023-01-23T09:47:39.951" v="57"/>
          <pc:sldLayoutMkLst>
            <pc:docMk/>
            <pc:sldMasterMk cId="0" sldId="2147483660"/>
            <pc:sldLayoutMk cId="1268211248" sldId="2147483675"/>
          </pc:sldLayoutMkLst>
        </pc:sldLayoutChg>
      </pc:sldMasterChg>
    </pc:docChg>
  </pc:docChgLst>
  <pc:docChgLst>
    <pc:chgData name="Minsu Jeon" userId="c699a6d0-835e-419b-ac4a-d0226fb20423" providerId="ADAL" clId="{C20DFCBB-3EB4-45BD-A3CE-3B23230A5B97}"/>
    <pc:docChg chg="custSel delSld modSld modMainMaster">
      <pc:chgData name="Minsu Jeon" userId="c699a6d0-835e-419b-ac4a-d0226fb20423" providerId="ADAL" clId="{C20DFCBB-3EB4-45BD-A3CE-3B23230A5B97}" dt="2023-01-23T09:51:34.240" v="3" actId="47"/>
      <pc:docMkLst>
        <pc:docMk/>
      </pc:docMkLst>
      <pc:sldChg chg="addSp modSp">
        <pc:chgData name="Minsu Jeon" userId="c699a6d0-835e-419b-ac4a-d0226fb20423" providerId="ADAL" clId="{C20DFCBB-3EB4-45BD-A3CE-3B23230A5B97}" dt="2023-01-23T09:51:22.479" v="1"/>
        <pc:sldMkLst>
          <pc:docMk/>
          <pc:sldMk cId="2353196379" sldId="891"/>
        </pc:sldMkLst>
        <pc:spChg chg="add mod">
          <ac:chgData name="Minsu Jeon" userId="c699a6d0-835e-419b-ac4a-d0226fb20423" providerId="ADAL" clId="{C20DFCBB-3EB4-45BD-A3CE-3B23230A5B97}" dt="2023-01-23T09:51:22.479" v="1"/>
          <ac:spMkLst>
            <pc:docMk/>
            <pc:sldMk cId="2353196379" sldId="891"/>
            <ac:spMk id="3" creationId="{08E58158-DE22-B4B2-547A-E35FBB270BDE}"/>
          </ac:spMkLst>
        </pc:spChg>
        <pc:spChg chg="add mod">
          <ac:chgData name="Minsu Jeon" userId="c699a6d0-835e-419b-ac4a-d0226fb20423" providerId="ADAL" clId="{C20DFCBB-3EB4-45BD-A3CE-3B23230A5B97}" dt="2023-01-23T09:51:22.479" v="1"/>
          <ac:spMkLst>
            <pc:docMk/>
            <pc:sldMk cId="2353196379" sldId="891"/>
            <ac:spMk id="4" creationId="{E390743B-816E-A4CD-91C9-4E6C4CC441A9}"/>
          </ac:spMkLst>
        </pc:spChg>
      </pc:sldChg>
      <pc:sldChg chg="addSp modSp del">
        <pc:chgData name="Minsu Jeon" userId="c699a6d0-835e-419b-ac4a-d0226fb20423" providerId="ADAL" clId="{C20DFCBB-3EB4-45BD-A3CE-3B23230A5B97}" dt="2023-01-23T09:51:34.240" v="3" actId="47"/>
        <pc:sldMkLst>
          <pc:docMk/>
          <pc:sldMk cId="2274745801" sldId="896"/>
        </pc:sldMkLst>
        <pc:spChg chg="add mod">
          <ac:chgData name="Minsu Jeon" userId="c699a6d0-835e-419b-ac4a-d0226fb20423" providerId="ADAL" clId="{C20DFCBB-3EB4-45BD-A3CE-3B23230A5B97}" dt="2023-01-23T09:51:24.163" v="2"/>
          <ac:spMkLst>
            <pc:docMk/>
            <pc:sldMk cId="2274745801" sldId="896"/>
            <ac:spMk id="3" creationId="{A48BA8E6-33E9-9F22-F820-83BED2012480}"/>
          </ac:spMkLst>
        </pc:spChg>
        <pc:spChg chg="add mod">
          <ac:chgData name="Minsu Jeon" userId="c699a6d0-835e-419b-ac4a-d0226fb20423" providerId="ADAL" clId="{C20DFCBB-3EB4-45BD-A3CE-3B23230A5B97}" dt="2023-01-23T09:51:24.163" v="2"/>
          <ac:spMkLst>
            <pc:docMk/>
            <pc:sldMk cId="2274745801" sldId="896"/>
            <ac:spMk id="4" creationId="{94154F88-A3D4-882A-8621-E05CC2D63488}"/>
          </ac:spMkLst>
        </pc:spChg>
      </pc:sldChg>
      <pc:sldMasterChg chg="modSldLayout">
        <pc:chgData name="Minsu Jeon" userId="c699a6d0-835e-419b-ac4a-d0226fb20423" providerId="ADAL" clId="{C20DFCBB-3EB4-45BD-A3CE-3B23230A5B97}" dt="2023-01-23T09:51:17.418" v="0" actId="21"/>
        <pc:sldMasterMkLst>
          <pc:docMk/>
          <pc:sldMasterMk cId="0" sldId="2147483660"/>
        </pc:sldMasterMkLst>
        <pc:sldLayoutChg chg="delSp mod">
          <pc:chgData name="Minsu Jeon" userId="c699a6d0-835e-419b-ac4a-d0226fb20423" providerId="ADAL" clId="{C20DFCBB-3EB4-45BD-A3CE-3B23230A5B97}" dt="2023-01-23T09:51:17.418" v="0" actId="21"/>
          <pc:sldLayoutMkLst>
            <pc:docMk/>
            <pc:sldMasterMk cId="0" sldId="2147483660"/>
            <pc:sldLayoutMk cId="1633035120" sldId="2147483666"/>
          </pc:sldLayoutMkLst>
          <pc:spChg chg="del">
            <ac:chgData name="Minsu Jeon" userId="c699a6d0-835e-419b-ac4a-d0226fb20423" providerId="ADAL" clId="{C20DFCBB-3EB4-45BD-A3CE-3B23230A5B97}" dt="2023-01-23T09:51:17.418" v="0" actId="21"/>
            <ac:spMkLst>
              <pc:docMk/>
              <pc:sldMasterMk cId="0" sldId="2147483660"/>
              <pc:sldLayoutMk cId="1633035120" sldId="2147483666"/>
              <ac:spMk id="15" creationId="{1CDA8A95-3D9A-791E-48AF-FAF2A7B07981}"/>
            </ac:spMkLst>
          </pc:spChg>
          <pc:spChg chg="del">
            <ac:chgData name="Minsu Jeon" userId="c699a6d0-835e-419b-ac4a-d0226fb20423" providerId="ADAL" clId="{C20DFCBB-3EB4-45BD-A3CE-3B23230A5B97}" dt="2023-01-23T09:51:17.418" v="0" actId="21"/>
            <ac:spMkLst>
              <pc:docMk/>
              <pc:sldMasterMk cId="0" sldId="2147483660"/>
              <pc:sldLayoutMk cId="1633035120" sldId="2147483666"/>
              <ac:spMk id="16" creationId="{3004B23E-C1D4-1C07-74C1-7796367935C1}"/>
            </ac:spMkLst>
          </pc:spChg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31C00D-F2E2-49B4-909E-2797427F6FAC}" type="doc">
      <dgm:prSet loTypeId="urn:microsoft.com/office/officeart/2005/8/layout/radial5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9A530EF-8583-46DB-86ED-BBED0EE33850}">
      <dgm:prSet phldrT="[Text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en-US" dirty="0"/>
            <a:t>MQTT Broker</a:t>
          </a:r>
        </a:p>
      </dgm:t>
    </dgm:pt>
    <dgm:pt modelId="{266FE090-40A6-448F-95B5-68402E97DA52}" type="parTrans" cxnId="{0B8C5C57-A04B-4CA8-B40D-71D8710C7740}">
      <dgm:prSet/>
      <dgm:spPr/>
      <dgm:t>
        <a:bodyPr/>
        <a:lstStyle/>
        <a:p>
          <a:endParaRPr lang="en-US"/>
        </a:p>
      </dgm:t>
    </dgm:pt>
    <dgm:pt modelId="{F3463A5D-1D54-47FE-BADD-F8C656DC218A}" type="sibTrans" cxnId="{0B8C5C57-A04B-4CA8-B40D-71D8710C7740}">
      <dgm:prSet/>
      <dgm:spPr/>
      <dgm:t>
        <a:bodyPr/>
        <a:lstStyle/>
        <a:p>
          <a:endParaRPr lang="en-US"/>
        </a:p>
      </dgm:t>
    </dgm:pt>
    <dgm:pt modelId="{4EE53113-1EE8-4269-A67F-3AD22E126A26}">
      <dgm:prSet phldrT="[Text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en-US"/>
            <a:t>Computer</a:t>
          </a:r>
        </a:p>
      </dgm:t>
    </dgm:pt>
    <dgm:pt modelId="{AE9B0508-4426-4935-A23F-391A60FDD400}" type="parTrans" cxnId="{E1AB48AE-AB28-49CC-B9C7-B812F7263C91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endParaRPr lang="en-US"/>
        </a:p>
      </dgm:t>
    </dgm:pt>
    <dgm:pt modelId="{63C23483-2B1A-43D0-87C8-A7AA03F98AF9}" type="sibTrans" cxnId="{E1AB48AE-AB28-49CC-B9C7-B812F7263C91}">
      <dgm:prSet/>
      <dgm:spPr/>
      <dgm:t>
        <a:bodyPr/>
        <a:lstStyle/>
        <a:p>
          <a:endParaRPr lang="en-US"/>
        </a:p>
      </dgm:t>
    </dgm:pt>
    <dgm:pt modelId="{7251E005-0D68-497D-B075-BD9862896505}">
      <dgm:prSet phldrT="[Text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en-US"/>
            <a:t>Mobile Device</a:t>
          </a:r>
        </a:p>
      </dgm:t>
    </dgm:pt>
    <dgm:pt modelId="{88F49392-7851-42CD-8D03-D66A28EAC788}" type="parTrans" cxnId="{FE80A800-9B9B-4CD2-A2C7-8290DFCA3811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endParaRPr lang="en-US"/>
        </a:p>
      </dgm:t>
    </dgm:pt>
    <dgm:pt modelId="{E9E4DC08-2998-4743-85A1-91D2AA3D1522}" type="sibTrans" cxnId="{FE80A800-9B9B-4CD2-A2C7-8290DFCA3811}">
      <dgm:prSet/>
      <dgm:spPr/>
      <dgm:t>
        <a:bodyPr/>
        <a:lstStyle/>
        <a:p>
          <a:endParaRPr lang="en-US"/>
        </a:p>
      </dgm:t>
    </dgm:pt>
    <dgm:pt modelId="{87E2EE14-1EAE-4525-84C5-86241355C74B}">
      <dgm:prSet phldrT="[Text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en-US"/>
            <a:t>Sensor</a:t>
          </a:r>
        </a:p>
      </dgm:t>
    </dgm:pt>
    <dgm:pt modelId="{EA8FC7F9-00C7-40A1-89D7-3294E65C9F38}" type="parTrans" cxnId="{AC903FCC-E618-4A61-B182-CF01DA6016C0}">
      <dgm:prSet/>
      <dgm:spPr>
        <a:solidFill>
          <a:schemeClr val="bg2">
            <a:lumMod val="90000"/>
          </a:schemeClr>
        </a:solidFill>
      </dgm:spPr>
      <dgm:t>
        <a:bodyPr/>
        <a:lstStyle/>
        <a:p>
          <a:endParaRPr lang="en-US"/>
        </a:p>
      </dgm:t>
    </dgm:pt>
    <dgm:pt modelId="{B2D9B31F-176B-4562-835B-1A5C76728298}" type="sibTrans" cxnId="{AC903FCC-E618-4A61-B182-CF01DA6016C0}">
      <dgm:prSet/>
      <dgm:spPr/>
      <dgm:t>
        <a:bodyPr/>
        <a:lstStyle/>
        <a:p>
          <a:endParaRPr lang="en-US"/>
        </a:p>
      </dgm:t>
    </dgm:pt>
    <dgm:pt modelId="{FEE944F8-F383-4A78-9F11-168C8643703B}" type="pres">
      <dgm:prSet presAssocID="{1C31C00D-F2E2-49B4-909E-2797427F6FA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9807FAB-D400-4222-B040-FABB5363022D}" type="pres">
      <dgm:prSet presAssocID="{49A530EF-8583-46DB-86ED-BBED0EE33850}" presName="centerShape" presStyleLbl="node0" presStyleIdx="0" presStyleCnt="1"/>
      <dgm:spPr/>
      <dgm:t>
        <a:bodyPr/>
        <a:lstStyle/>
        <a:p>
          <a:endParaRPr lang="en-US"/>
        </a:p>
      </dgm:t>
    </dgm:pt>
    <dgm:pt modelId="{1FACB66B-4D83-4042-A118-A9B9B51387BE}" type="pres">
      <dgm:prSet presAssocID="{AE9B0508-4426-4935-A23F-391A60FDD400}" presName="parTrans" presStyleLbl="sibTrans2D1" presStyleIdx="0" presStyleCnt="3" custScaleX="142329" custScaleY="57673"/>
      <dgm:spPr>
        <a:prstGeom prst="leftRightArrow">
          <a:avLst/>
        </a:prstGeom>
      </dgm:spPr>
      <dgm:t>
        <a:bodyPr/>
        <a:lstStyle/>
        <a:p>
          <a:endParaRPr lang="en-US"/>
        </a:p>
      </dgm:t>
    </dgm:pt>
    <dgm:pt modelId="{7DDBE07F-4902-40CA-8269-58DF731E8436}" type="pres">
      <dgm:prSet presAssocID="{AE9B0508-4426-4935-A23F-391A60FDD400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481D4FCF-1C67-40E9-8B9B-8DA4740BE441}" type="pres">
      <dgm:prSet presAssocID="{4EE53113-1EE8-4269-A67F-3AD22E126A26}" presName="node" presStyleLbl="node1" presStyleIdx="0" presStyleCnt="3" custRadScaleRad="165163" custRadScaleInc="900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B4FAEB-0D99-435A-8744-FF0A237155FD}" type="pres">
      <dgm:prSet presAssocID="{88F49392-7851-42CD-8D03-D66A28EAC788}" presName="parTrans" presStyleLbl="sibTrans2D1" presStyleIdx="1" presStyleCnt="3" custScaleX="156683" custScaleY="56618"/>
      <dgm:spPr>
        <a:prstGeom prst="leftRightArrow">
          <a:avLst/>
        </a:prstGeom>
      </dgm:spPr>
      <dgm:t>
        <a:bodyPr/>
        <a:lstStyle/>
        <a:p>
          <a:endParaRPr lang="en-US"/>
        </a:p>
      </dgm:t>
    </dgm:pt>
    <dgm:pt modelId="{CB00D5D8-3D83-4BF3-A11F-D73ED01BFF34}" type="pres">
      <dgm:prSet presAssocID="{88F49392-7851-42CD-8D03-D66A28EAC788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7EE88DA9-EFCE-46C9-A380-944511D5B670}" type="pres">
      <dgm:prSet presAssocID="{7251E005-0D68-497D-B075-BD9862896505}" presName="node" presStyleLbl="node1" presStyleIdx="1" presStyleCnt="3" custRadScaleRad="192123" custRadScaleInc="-242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6CD04E-3990-4B02-AB77-FF564D6FC6B8}" type="pres">
      <dgm:prSet presAssocID="{EA8FC7F9-00C7-40A1-89D7-3294E65C9F38}" presName="parTrans" presStyleLbl="sibTrans2D1" presStyleIdx="2" presStyleCnt="3" custAng="10737900" custScaleX="145493" custScaleY="65370"/>
      <dgm:spPr/>
      <dgm:t>
        <a:bodyPr/>
        <a:lstStyle/>
        <a:p>
          <a:endParaRPr lang="en-US"/>
        </a:p>
      </dgm:t>
    </dgm:pt>
    <dgm:pt modelId="{FCD663C3-360E-49A8-8CED-DB6542D325FF}" type="pres">
      <dgm:prSet presAssocID="{EA8FC7F9-00C7-40A1-89D7-3294E65C9F38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BD9EB436-C604-49F0-AF45-DE84D60AF1EA}" type="pres">
      <dgm:prSet presAssocID="{87E2EE14-1EAE-4525-84C5-86241355C74B}" presName="node" presStyleLbl="node1" presStyleIdx="2" presStyleCnt="3" custRadScaleRad="176049" custRadScaleInc="514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C903FCC-E618-4A61-B182-CF01DA6016C0}" srcId="{49A530EF-8583-46DB-86ED-BBED0EE33850}" destId="{87E2EE14-1EAE-4525-84C5-86241355C74B}" srcOrd="2" destOrd="0" parTransId="{EA8FC7F9-00C7-40A1-89D7-3294E65C9F38}" sibTransId="{B2D9B31F-176B-4562-835B-1A5C76728298}"/>
    <dgm:cxn modelId="{68BE0DC5-D140-4571-9A13-CBE3B18C97DC}" type="presOf" srcId="{87E2EE14-1EAE-4525-84C5-86241355C74B}" destId="{BD9EB436-C604-49F0-AF45-DE84D60AF1EA}" srcOrd="0" destOrd="0" presId="urn:microsoft.com/office/officeart/2005/8/layout/radial5"/>
    <dgm:cxn modelId="{12B2D3FF-1C99-453A-9778-E6FE1BB0FDED}" type="presOf" srcId="{49A530EF-8583-46DB-86ED-BBED0EE33850}" destId="{09807FAB-D400-4222-B040-FABB5363022D}" srcOrd="0" destOrd="0" presId="urn:microsoft.com/office/officeart/2005/8/layout/radial5"/>
    <dgm:cxn modelId="{EF9A6F47-90D9-4E8B-8C2A-1DA88A38A220}" type="presOf" srcId="{88F49392-7851-42CD-8D03-D66A28EAC788}" destId="{F3B4FAEB-0D99-435A-8744-FF0A237155FD}" srcOrd="0" destOrd="0" presId="urn:microsoft.com/office/officeart/2005/8/layout/radial5"/>
    <dgm:cxn modelId="{4CDAA427-087B-488A-8172-066952F97E68}" type="presOf" srcId="{EA8FC7F9-00C7-40A1-89D7-3294E65C9F38}" destId="{FCD663C3-360E-49A8-8CED-DB6542D325FF}" srcOrd="1" destOrd="0" presId="urn:microsoft.com/office/officeart/2005/8/layout/radial5"/>
    <dgm:cxn modelId="{C3471712-3970-414E-BAAE-9BC29C01A60E}" type="presOf" srcId="{88F49392-7851-42CD-8D03-D66A28EAC788}" destId="{CB00D5D8-3D83-4BF3-A11F-D73ED01BFF34}" srcOrd="1" destOrd="0" presId="urn:microsoft.com/office/officeart/2005/8/layout/radial5"/>
    <dgm:cxn modelId="{54589127-C5A8-4FB3-ADEA-75599EC680F4}" type="presOf" srcId="{EA8FC7F9-00C7-40A1-89D7-3294E65C9F38}" destId="{106CD04E-3990-4B02-AB77-FF564D6FC6B8}" srcOrd="0" destOrd="0" presId="urn:microsoft.com/office/officeart/2005/8/layout/radial5"/>
    <dgm:cxn modelId="{0B8C5C57-A04B-4CA8-B40D-71D8710C7740}" srcId="{1C31C00D-F2E2-49B4-909E-2797427F6FAC}" destId="{49A530EF-8583-46DB-86ED-BBED0EE33850}" srcOrd="0" destOrd="0" parTransId="{266FE090-40A6-448F-95B5-68402E97DA52}" sibTransId="{F3463A5D-1D54-47FE-BADD-F8C656DC218A}"/>
    <dgm:cxn modelId="{E1AB48AE-AB28-49CC-B9C7-B812F7263C91}" srcId="{49A530EF-8583-46DB-86ED-BBED0EE33850}" destId="{4EE53113-1EE8-4269-A67F-3AD22E126A26}" srcOrd="0" destOrd="0" parTransId="{AE9B0508-4426-4935-A23F-391A60FDD400}" sibTransId="{63C23483-2B1A-43D0-87C8-A7AA03F98AF9}"/>
    <dgm:cxn modelId="{B3B58740-2F91-4702-9529-AF8E57FFCA7A}" type="presOf" srcId="{AE9B0508-4426-4935-A23F-391A60FDD400}" destId="{7DDBE07F-4902-40CA-8269-58DF731E8436}" srcOrd="1" destOrd="0" presId="urn:microsoft.com/office/officeart/2005/8/layout/radial5"/>
    <dgm:cxn modelId="{E0C3C99D-7DC8-46F7-A89E-00501FF8E9AE}" type="presOf" srcId="{4EE53113-1EE8-4269-A67F-3AD22E126A26}" destId="{481D4FCF-1C67-40E9-8B9B-8DA4740BE441}" srcOrd="0" destOrd="0" presId="urn:microsoft.com/office/officeart/2005/8/layout/radial5"/>
    <dgm:cxn modelId="{FE80A800-9B9B-4CD2-A2C7-8290DFCA3811}" srcId="{49A530EF-8583-46DB-86ED-BBED0EE33850}" destId="{7251E005-0D68-497D-B075-BD9862896505}" srcOrd="1" destOrd="0" parTransId="{88F49392-7851-42CD-8D03-D66A28EAC788}" sibTransId="{E9E4DC08-2998-4743-85A1-91D2AA3D1522}"/>
    <dgm:cxn modelId="{65547638-5319-4BAA-8AFB-61C540132142}" type="presOf" srcId="{AE9B0508-4426-4935-A23F-391A60FDD400}" destId="{1FACB66B-4D83-4042-A118-A9B9B51387BE}" srcOrd="0" destOrd="0" presId="urn:microsoft.com/office/officeart/2005/8/layout/radial5"/>
    <dgm:cxn modelId="{BCB959A5-BC6A-4E41-8D43-DC2E7C6DE966}" type="presOf" srcId="{1C31C00D-F2E2-49B4-909E-2797427F6FAC}" destId="{FEE944F8-F383-4A78-9F11-168C8643703B}" srcOrd="0" destOrd="0" presId="urn:microsoft.com/office/officeart/2005/8/layout/radial5"/>
    <dgm:cxn modelId="{6615C459-2A5F-4E9D-B900-59544CC415C7}" type="presOf" srcId="{7251E005-0D68-497D-B075-BD9862896505}" destId="{7EE88DA9-EFCE-46C9-A380-944511D5B670}" srcOrd="0" destOrd="0" presId="urn:microsoft.com/office/officeart/2005/8/layout/radial5"/>
    <dgm:cxn modelId="{5B210069-E376-41A2-92B5-40F238824F1C}" type="presParOf" srcId="{FEE944F8-F383-4A78-9F11-168C8643703B}" destId="{09807FAB-D400-4222-B040-FABB5363022D}" srcOrd="0" destOrd="0" presId="urn:microsoft.com/office/officeart/2005/8/layout/radial5"/>
    <dgm:cxn modelId="{CCCF170F-C7DF-45EE-BF0C-14D5AB513670}" type="presParOf" srcId="{FEE944F8-F383-4A78-9F11-168C8643703B}" destId="{1FACB66B-4D83-4042-A118-A9B9B51387BE}" srcOrd="1" destOrd="0" presId="urn:microsoft.com/office/officeart/2005/8/layout/radial5"/>
    <dgm:cxn modelId="{B913FB2F-6B59-4ECE-97BE-A6B261256DA4}" type="presParOf" srcId="{1FACB66B-4D83-4042-A118-A9B9B51387BE}" destId="{7DDBE07F-4902-40CA-8269-58DF731E8436}" srcOrd="0" destOrd="0" presId="urn:microsoft.com/office/officeart/2005/8/layout/radial5"/>
    <dgm:cxn modelId="{79F14D5B-C1CB-4D6E-8D67-58904F676680}" type="presParOf" srcId="{FEE944F8-F383-4A78-9F11-168C8643703B}" destId="{481D4FCF-1C67-40E9-8B9B-8DA4740BE441}" srcOrd="2" destOrd="0" presId="urn:microsoft.com/office/officeart/2005/8/layout/radial5"/>
    <dgm:cxn modelId="{8A8F505D-6C1F-49C1-9B56-C2B63C25A701}" type="presParOf" srcId="{FEE944F8-F383-4A78-9F11-168C8643703B}" destId="{F3B4FAEB-0D99-435A-8744-FF0A237155FD}" srcOrd="3" destOrd="0" presId="urn:microsoft.com/office/officeart/2005/8/layout/radial5"/>
    <dgm:cxn modelId="{9C858092-F4BB-4F67-AD66-08D4A0361BE0}" type="presParOf" srcId="{F3B4FAEB-0D99-435A-8744-FF0A237155FD}" destId="{CB00D5D8-3D83-4BF3-A11F-D73ED01BFF34}" srcOrd="0" destOrd="0" presId="urn:microsoft.com/office/officeart/2005/8/layout/radial5"/>
    <dgm:cxn modelId="{11F49796-C196-4386-BDED-C7E764CA84CB}" type="presParOf" srcId="{FEE944F8-F383-4A78-9F11-168C8643703B}" destId="{7EE88DA9-EFCE-46C9-A380-944511D5B670}" srcOrd="4" destOrd="0" presId="urn:microsoft.com/office/officeart/2005/8/layout/radial5"/>
    <dgm:cxn modelId="{82BBDC5B-3AF4-4102-92CC-3B8599E502E0}" type="presParOf" srcId="{FEE944F8-F383-4A78-9F11-168C8643703B}" destId="{106CD04E-3990-4B02-AB77-FF564D6FC6B8}" srcOrd="5" destOrd="0" presId="urn:microsoft.com/office/officeart/2005/8/layout/radial5"/>
    <dgm:cxn modelId="{80BDBAF0-A79D-4BD5-9454-0CDD5C49A703}" type="presParOf" srcId="{106CD04E-3990-4B02-AB77-FF564D6FC6B8}" destId="{FCD663C3-360E-49A8-8CED-DB6542D325FF}" srcOrd="0" destOrd="0" presId="urn:microsoft.com/office/officeart/2005/8/layout/radial5"/>
    <dgm:cxn modelId="{852F1356-CCA6-4A52-8B2A-24DE26EA9A7B}" type="presParOf" srcId="{FEE944F8-F383-4A78-9F11-168C8643703B}" destId="{BD9EB436-C604-49F0-AF45-DE84D60AF1EA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807FAB-D400-4222-B040-FABB5363022D}">
      <dsp:nvSpPr>
        <dsp:cNvPr id="0" name=""/>
        <dsp:cNvSpPr/>
      </dsp:nvSpPr>
      <dsp:spPr>
        <a:xfrm>
          <a:off x="2525464" y="1442009"/>
          <a:ext cx="1028590" cy="1028590"/>
        </a:xfrm>
        <a:prstGeom prst="ellipse">
          <a:avLst/>
        </a:prstGeom>
        <a:noFill/>
        <a:ln>
          <a:solidFill>
            <a:schemeClr val="tx1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/>
            <a:t>MQTT Broker</a:t>
          </a:r>
        </a:p>
      </dsp:txBody>
      <dsp:txXfrm>
        <a:off x="2676098" y="1592643"/>
        <a:ext cx="727322" cy="727322"/>
      </dsp:txXfrm>
    </dsp:sp>
    <dsp:sp modelId="{1FACB66B-4D83-4042-A118-A9B9B51387BE}">
      <dsp:nvSpPr>
        <dsp:cNvPr id="0" name=""/>
        <dsp:cNvSpPr/>
      </dsp:nvSpPr>
      <dsp:spPr>
        <a:xfrm rot="19443060">
          <a:off x="3476966" y="1169151"/>
          <a:ext cx="1018364" cy="201694"/>
        </a:xfrm>
        <a:prstGeom prst="leftRightArrow">
          <a:avLst/>
        </a:prstGeom>
        <a:solidFill>
          <a:schemeClr val="bg2">
            <a:lumMod val="9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3482728" y="1227251"/>
        <a:ext cx="957856" cy="121016"/>
      </dsp:txXfrm>
    </dsp:sp>
    <dsp:sp modelId="{481D4FCF-1C67-40E9-8B9B-8DA4740BE441}">
      <dsp:nvSpPr>
        <dsp:cNvPr id="0" name=""/>
        <dsp:cNvSpPr/>
      </dsp:nvSpPr>
      <dsp:spPr>
        <a:xfrm>
          <a:off x="4451029" y="45622"/>
          <a:ext cx="1028590" cy="1028590"/>
        </a:xfrm>
        <a:prstGeom prst="ellipse">
          <a:avLst/>
        </a:prstGeom>
        <a:noFill/>
        <a:ln>
          <a:solidFill>
            <a:schemeClr val="tx1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Computer</a:t>
          </a:r>
        </a:p>
      </dsp:txBody>
      <dsp:txXfrm>
        <a:off x="4601663" y="196256"/>
        <a:ext cx="727322" cy="727322"/>
      </dsp:txXfrm>
    </dsp:sp>
    <dsp:sp modelId="{F3B4FAEB-0D99-435A-8744-FF0A237155FD}">
      <dsp:nvSpPr>
        <dsp:cNvPr id="0" name=""/>
        <dsp:cNvSpPr/>
      </dsp:nvSpPr>
      <dsp:spPr>
        <a:xfrm rot="957195">
          <a:off x="3615924" y="2211682"/>
          <a:ext cx="1327039" cy="198004"/>
        </a:xfrm>
        <a:prstGeom prst="leftRightArrow">
          <a:avLst/>
        </a:prstGeom>
        <a:solidFill>
          <a:schemeClr val="bg2">
            <a:lumMod val="9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3617068" y="2243120"/>
        <a:ext cx="1267638" cy="118802"/>
      </dsp:txXfrm>
    </dsp:sp>
    <dsp:sp modelId="{7EE88DA9-EFCE-46C9-A380-944511D5B670}">
      <dsp:nvSpPr>
        <dsp:cNvPr id="0" name=""/>
        <dsp:cNvSpPr/>
      </dsp:nvSpPr>
      <dsp:spPr>
        <a:xfrm>
          <a:off x="5050928" y="2163945"/>
          <a:ext cx="1028590" cy="1028590"/>
        </a:xfrm>
        <a:prstGeom prst="ellipse">
          <a:avLst/>
        </a:prstGeom>
        <a:noFill/>
        <a:ln>
          <a:solidFill>
            <a:schemeClr val="tx1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Mobile Device</a:t>
          </a:r>
        </a:p>
      </dsp:txBody>
      <dsp:txXfrm>
        <a:off x="5201562" y="2314579"/>
        <a:ext cx="727322" cy="727322"/>
      </dsp:txXfrm>
    </dsp:sp>
    <dsp:sp modelId="{106CD04E-3990-4B02-AB77-FF564D6FC6B8}">
      <dsp:nvSpPr>
        <dsp:cNvPr id="0" name=""/>
        <dsp:cNvSpPr/>
      </dsp:nvSpPr>
      <dsp:spPr>
        <a:xfrm rot="21590262">
          <a:off x="1222239" y="1823105"/>
          <a:ext cx="1154484" cy="228612"/>
        </a:xfrm>
        <a:prstGeom prst="rightArrow">
          <a:avLst>
            <a:gd name="adj1" fmla="val 60000"/>
            <a:gd name="adj2" fmla="val 50000"/>
          </a:avLst>
        </a:prstGeom>
        <a:solidFill>
          <a:schemeClr val="bg2">
            <a:lumMod val="9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 rot="10800000">
        <a:off x="1222239" y="1868924"/>
        <a:ext cx="1085900" cy="137168"/>
      </dsp:txXfrm>
    </dsp:sp>
    <dsp:sp modelId="{BD9EB436-C604-49F0-AF45-DE84D60AF1EA}">
      <dsp:nvSpPr>
        <dsp:cNvPr id="0" name=""/>
        <dsp:cNvSpPr/>
      </dsp:nvSpPr>
      <dsp:spPr>
        <a:xfrm>
          <a:off x="0" y="1403539"/>
          <a:ext cx="1028590" cy="1028590"/>
        </a:xfrm>
        <a:prstGeom prst="ellipse">
          <a:avLst/>
        </a:prstGeom>
        <a:noFill/>
        <a:ln>
          <a:solidFill>
            <a:schemeClr val="tx1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/>
            <a:t>Sensor</a:t>
          </a:r>
        </a:p>
      </dsp:txBody>
      <dsp:txXfrm>
        <a:off x="150634" y="1554173"/>
        <a:ext cx="727322" cy="7273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360B430-1ED9-4C46-A348-FF3A5D7FF4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901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124C94-8B2F-4C8E-A02B-9474D7E755C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9901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FE45979-B860-4908-90CE-03ED6FADC91B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C1A926-7561-4D0B-9330-C4A696D0004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71800" cy="49901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632250-3E42-480B-96C7-369DD907BA4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9446678"/>
            <a:ext cx="2971800" cy="49901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EB259E12-883B-47C7-985F-1DCE350A7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1328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F9FA62A-CE70-485D-88C9-D5281E6FD8B3}" type="datetimeFigureOut">
              <a:rPr lang="fr-FR" smtClean="0"/>
              <a:t>25/05/2023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30988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26B52FE5-1AD8-4D12-BBD3-45164A135A3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5015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FI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52FE5-1AD8-4D12-BBD3-45164A135A3E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9298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912285" y="6381751"/>
            <a:ext cx="10847916" cy="476251"/>
          </a:xfrm>
        </p:spPr>
        <p:txBody>
          <a:bodyPr/>
          <a:lstStyle/>
          <a:p>
            <a:pPr algn="r"/>
            <a:endParaRPr lang="en-GB" noProof="0">
              <a:solidFill>
                <a:schemeClr val="bg1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1" y="6381751"/>
            <a:ext cx="912284" cy="476251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GB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1" y="6381750"/>
            <a:ext cx="912283" cy="476250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en-GB" noProof="0" smtClean="0"/>
              <a:pPr/>
              <a:t>‹#›</a:t>
            </a:fld>
            <a:endParaRPr lang="en-GB" noProof="0"/>
          </a:p>
        </p:txBody>
      </p:sp>
      <p:pic>
        <p:nvPicPr>
          <p:cNvPr id="2" name="Image 7" descr="Logo_50x50_RVB.pdf">
            <a:extLst>
              <a:ext uri="{FF2B5EF4-FFF2-40B4-BE49-F238E27FC236}">
                <a16:creationId xmlns:a16="http://schemas.microsoft.com/office/drawing/2014/main" id="{0FC48094-3219-D683-6B8D-D62FDF4CA63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159171" y="0"/>
            <a:ext cx="1863350" cy="1803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EE5BA9-42B3-5CB2-6C62-324271A8991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64492" y="356452"/>
            <a:ext cx="2177641" cy="12547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1330072-E156-FD39-BB1E-9688D14AC60C}"/>
              </a:ext>
            </a:extLst>
          </p:cNvPr>
          <p:cNvSpPr txBox="1"/>
          <p:nvPr userDrawn="1"/>
        </p:nvSpPr>
        <p:spPr>
          <a:xfrm>
            <a:off x="9753974" y="6489070"/>
            <a:ext cx="158007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/>
              <a:t>20</a:t>
            </a:r>
            <a:r>
              <a:rPr lang="en-GB" sz="1100" baseline="30000"/>
              <a:t>th</a:t>
            </a:r>
            <a:r>
              <a:rPr lang="en-GB" sz="1100"/>
              <a:t> IALA Conference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351889-4BF7-2282-0732-52206D465D2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-3710"/>
            <a:ext cx="12192000" cy="68617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33035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0E966-1BD1-4C85-866E-DF3AF3395196}" type="slidenum">
              <a:rPr lang="fr-FR" smtClean="0"/>
              <a:t>‹#›</a:t>
            </a:fld>
            <a:endParaRPr lang="fr-FR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912285" y="277296"/>
            <a:ext cx="10312867" cy="883167"/>
          </a:xfrm>
        </p:spPr>
        <p:txBody>
          <a:bodyPr>
            <a:normAutofit/>
          </a:bodyPr>
          <a:lstStyle>
            <a:lvl1pPr>
              <a:defRPr lang="fr-FR" sz="26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978844-493F-6D6B-E94F-2456DA37C793}"/>
              </a:ext>
            </a:extLst>
          </p:cNvPr>
          <p:cNvSpPr txBox="1"/>
          <p:nvPr userDrawn="1"/>
        </p:nvSpPr>
        <p:spPr>
          <a:xfrm>
            <a:off x="9753974" y="6489070"/>
            <a:ext cx="158007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/>
              <a:t>20</a:t>
            </a:r>
            <a:r>
              <a:rPr lang="en-GB" sz="1100" baseline="30000"/>
              <a:t>th</a:t>
            </a:r>
            <a:r>
              <a:rPr lang="en-GB" sz="1100"/>
              <a:t> IALA Conference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8211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12285" y="871593"/>
            <a:ext cx="10367433" cy="828000"/>
          </a:xfrm>
        </p:spPr>
        <p:txBody>
          <a:bodyPr/>
          <a:lstStyle>
            <a:lvl1pPr>
              <a:defRPr sz="3500" b="1" cap="all" baseline="0"/>
            </a:lvl1pPr>
          </a:lstStyle>
          <a:p>
            <a:r>
              <a:rPr lang="en-GB" noProof="0"/>
              <a:t>Contents</a:t>
            </a:r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fld id="{10C140CD-8AED-46FF-A9A2-77308F3F39AE}" type="slidenum">
              <a:rPr lang="en-GB" noProof="0" smtClean="0"/>
              <a:t>‹#›</a:t>
            </a:fld>
            <a:endParaRPr lang="en-GB" noProof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912285" y="1962571"/>
            <a:ext cx="10367433" cy="3203575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tabLst>
                <a:tab pos="7776000" algn="r"/>
              </a:tabLst>
              <a:defRPr sz="2400">
                <a:solidFill>
                  <a:schemeClr val="accent1"/>
                </a:solidFill>
              </a:defRPr>
            </a:lvl1pPr>
            <a:lvl2pPr>
              <a:tabLst>
                <a:tab pos="7776000" algn="r"/>
              </a:tabLst>
              <a:defRPr/>
            </a:lvl2pPr>
            <a:lvl3pPr>
              <a:tabLst>
                <a:tab pos="7776000" algn="r"/>
              </a:tabLst>
              <a:defRPr/>
            </a:lvl3pPr>
            <a:lvl4pPr>
              <a:tabLst>
                <a:tab pos="7776000" algn="r"/>
              </a:tabLst>
              <a:defRPr/>
            </a:lvl4pPr>
            <a:lvl5pPr>
              <a:tabLst>
                <a:tab pos="7776000" algn="r"/>
              </a:tabLst>
              <a:defRPr/>
            </a:lvl5pPr>
          </a:lstStyle>
          <a:p>
            <a:pPr lvl="0"/>
            <a:r>
              <a:rPr lang="en-GB" noProof="0"/>
              <a:t>Chapter title</a:t>
            </a:r>
          </a:p>
        </p:txBody>
      </p:sp>
      <p:sp>
        <p:nvSpPr>
          <p:cNvPr id="3" name="Rectangle 2"/>
          <p:cNvSpPr/>
          <p:nvPr userDrawn="1"/>
        </p:nvSpPr>
        <p:spPr bwMode="gray">
          <a:xfrm>
            <a:off x="10416480" y="-2727"/>
            <a:ext cx="1775520" cy="11997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/>
          </a:p>
        </p:txBody>
      </p:sp>
      <p:sp>
        <p:nvSpPr>
          <p:cNvPr id="4" name="Rectangle 3"/>
          <p:cNvSpPr/>
          <p:nvPr userDrawn="1"/>
        </p:nvSpPr>
        <p:spPr bwMode="gray">
          <a:xfrm>
            <a:off x="10800523" y="1"/>
            <a:ext cx="1391477" cy="8989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/>
          </a:p>
        </p:txBody>
      </p:sp>
      <p:pic>
        <p:nvPicPr>
          <p:cNvPr id="6" name="Image 8" descr="suite_15x15_RVB.pdf">
            <a:extLst>
              <a:ext uri="{FF2B5EF4-FFF2-40B4-BE49-F238E27FC236}">
                <a16:creationId xmlns:a16="http://schemas.microsoft.com/office/drawing/2014/main" id="{2B35AF6F-643B-D4E7-12F9-64F7CFEF82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1346024" y="152636"/>
            <a:ext cx="566674" cy="5461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A657AC-B83F-1CA2-525E-01E19223885A}"/>
              </a:ext>
            </a:extLst>
          </p:cNvPr>
          <p:cNvSpPr txBox="1"/>
          <p:nvPr userDrawn="1"/>
        </p:nvSpPr>
        <p:spPr>
          <a:xfrm>
            <a:off x="9753974" y="6489070"/>
            <a:ext cx="158007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/>
              <a:t>20</a:t>
            </a:r>
            <a:r>
              <a:rPr lang="en-GB" sz="1100" baseline="30000"/>
              <a:t>th</a:t>
            </a:r>
            <a:r>
              <a:rPr lang="en-GB" sz="1100"/>
              <a:t> IALA Conference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1311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912285" y="2520275"/>
            <a:ext cx="10367433" cy="842507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accent1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912285" y="1520789"/>
            <a:ext cx="10367433" cy="989359"/>
          </a:xfrm>
        </p:spPr>
        <p:txBody>
          <a:bodyPr/>
          <a:lstStyle>
            <a:lvl1pPr>
              <a:defRPr sz="3500" b="1" cap="none" baseline="0">
                <a:solidFill>
                  <a:schemeClr val="accent1"/>
                </a:solidFill>
              </a:defRPr>
            </a:lvl1pPr>
          </a:lstStyle>
          <a:p>
            <a:r>
              <a:rPr lang="en-GB" noProof="0"/>
              <a:t>Chapter title</a:t>
            </a:r>
          </a:p>
        </p:txBody>
      </p:sp>
      <p:sp>
        <p:nvSpPr>
          <p:cNvPr id="15" name="Espace réservé du texte 6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1" y="3437395"/>
            <a:ext cx="12192000" cy="2944357"/>
          </a:xfrm>
          <a:solidFill>
            <a:schemeClr val="accent1"/>
          </a:solidFill>
        </p:spPr>
        <p:txBody>
          <a:bodyPr/>
          <a:lstStyle>
            <a:lvl1pPr>
              <a:defRPr sz="100">
                <a:solidFill>
                  <a:srgbClr val="9D9D9C">
                    <a:alpha val="0"/>
                  </a:srgbClr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16" name="Espace réservé de la date 10"/>
          <p:cNvSpPr>
            <a:spLocks noGrp="1"/>
          </p:cNvSpPr>
          <p:nvPr>
            <p:ph type="dt" sz="half" idx="10"/>
          </p:nvPr>
        </p:nvSpPr>
        <p:spPr bwMode="gray">
          <a:xfrm>
            <a:off x="912285" y="6381751"/>
            <a:ext cx="2831455" cy="476251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17" name="Espace réservé du numéro de diapositive 11"/>
          <p:cNvSpPr>
            <a:spLocks noGrp="1"/>
          </p:cNvSpPr>
          <p:nvPr>
            <p:ph type="sldNum" sz="quarter" idx="11"/>
          </p:nvPr>
        </p:nvSpPr>
        <p:spPr bwMode="gray">
          <a:xfrm>
            <a:off x="11279717" y="6381750"/>
            <a:ext cx="912284" cy="476250"/>
          </a:xfrm>
        </p:spPr>
        <p:txBody>
          <a:bodyPr/>
          <a:lstStyle/>
          <a:p>
            <a:fld id="{10C140CD-8AED-46FF-A9A2-77308F3F39AE}" type="slidenum">
              <a:rPr lang="en-GB" noProof="0" smtClean="0"/>
              <a:t>‹#›</a:t>
            </a:fld>
            <a:endParaRPr lang="en-GB" noProof="0"/>
          </a:p>
        </p:txBody>
      </p:sp>
      <p:sp>
        <p:nvSpPr>
          <p:cNvPr id="18" name="Espace réservé du pied de page 12"/>
          <p:cNvSpPr>
            <a:spLocks noGrp="1"/>
          </p:cNvSpPr>
          <p:nvPr>
            <p:ph type="ftr" sz="quarter" idx="12"/>
          </p:nvPr>
        </p:nvSpPr>
        <p:spPr bwMode="gray">
          <a:xfrm>
            <a:off x="3791744" y="6381751"/>
            <a:ext cx="7487973" cy="476251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10" name="Freeform 5"/>
          <p:cNvSpPr>
            <a:spLocks/>
          </p:cNvSpPr>
          <p:nvPr userDrawn="1"/>
        </p:nvSpPr>
        <p:spPr bwMode="gray">
          <a:xfrm>
            <a:off x="1" y="3394800"/>
            <a:ext cx="12204700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1800" noProof="0"/>
          </a:p>
        </p:txBody>
      </p:sp>
      <p:pic>
        <p:nvPicPr>
          <p:cNvPr id="12" name="Image 7" descr="Logo_50x50_RVB.pdf">
            <a:extLst>
              <a:ext uri="{FF2B5EF4-FFF2-40B4-BE49-F238E27FC236}">
                <a16:creationId xmlns:a16="http://schemas.microsoft.com/office/drawing/2014/main" id="{B2D930C2-B99F-46FB-BB3F-E25276D7FB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5129631" y="-34259"/>
            <a:ext cx="1932737" cy="1803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405BFF-2BED-B37F-A13A-8776906FEB02}"/>
              </a:ext>
            </a:extLst>
          </p:cNvPr>
          <p:cNvSpPr txBox="1"/>
          <p:nvPr userDrawn="1"/>
        </p:nvSpPr>
        <p:spPr>
          <a:xfrm>
            <a:off x="9753974" y="6489070"/>
            <a:ext cx="158007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/>
              <a:t>20</a:t>
            </a:r>
            <a:r>
              <a:rPr lang="en-GB" sz="1100" baseline="30000"/>
              <a:t>th</a:t>
            </a:r>
            <a:r>
              <a:rPr lang="en-GB" sz="1100"/>
              <a:t> IALA Conference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094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 smtClean="0"/>
              <a:t> </a:t>
            </a: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idx="11"/>
          </p:nvPr>
        </p:nvSpPr>
        <p:spPr>
          <a:xfrm>
            <a:off x="7929829" y="6491803"/>
            <a:ext cx="3857280" cy="303871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a carmanah company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242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912285" y="260649"/>
            <a:ext cx="10367433" cy="93632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912285" y="1304925"/>
            <a:ext cx="10367433" cy="49323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1"/>
            <a:r>
              <a:rPr lang="en-GB" noProof="0"/>
              <a:t>Text level 2</a:t>
            </a:r>
          </a:p>
          <a:p>
            <a:pPr lvl="2"/>
            <a:r>
              <a:rPr lang="en-GB" noProof="0"/>
              <a:t>Text level 3</a:t>
            </a:r>
          </a:p>
          <a:p>
            <a:pPr lvl="3"/>
            <a:r>
              <a:rPr lang="en-GB" noProof="0"/>
              <a:t>Text level 4</a:t>
            </a:r>
          </a:p>
          <a:p>
            <a:pPr lvl="4"/>
            <a:r>
              <a:rPr lang="en-GB" noProof="0"/>
              <a:t>Text level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912285" y="6381751"/>
            <a:ext cx="2831455" cy="47625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GB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791744" y="6381751"/>
            <a:ext cx="7487973" cy="47625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GB"/>
              <a:t>20</a:t>
            </a:r>
            <a:r>
              <a:rPr lang="en-GB" baseline="30000"/>
              <a:t>th</a:t>
            </a:r>
            <a:r>
              <a:rPr lang="en-GB"/>
              <a:t> IALA Conference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11279717" y="6381750"/>
            <a:ext cx="912284" cy="47625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100" b="1">
                <a:solidFill>
                  <a:schemeClr val="tx1"/>
                </a:solidFill>
              </a:defRPr>
            </a:lvl1pPr>
          </a:lstStyle>
          <a:p>
            <a:fld id="{10C140CD-8AED-46FF-A9A2-77308F3F39AE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8" name="Freeform 5"/>
          <p:cNvSpPr>
            <a:spLocks/>
          </p:cNvSpPr>
          <p:nvPr/>
        </p:nvSpPr>
        <p:spPr bwMode="gray">
          <a:xfrm>
            <a:off x="1" y="6339600"/>
            <a:ext cx="12204700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1800" noProof="0"/>
          </a:p>
        </p:txBody>
      </p:sp>
      <p:pic>
        <p:nvPicPr>
          <p:cNvPr id="9" name="Image 8" descr="suite_15x15_RVB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1346024" y="152636"/>
            <a:ext cx="566674" cy="5461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B7CD9EA-8480-1A69-0B6B-CFB95ABEB4D5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31552" y="232404"/>
            <a:ext cx="670881" cy="386563"/>
          </a:xfrm>
          <a:prstGeom prst="rect">
            <a:avLst/>
          </a:prstGeom>
        </p:spPr>
      </p:pic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75" r:id="rId2"/>
    <p:sldLayoutId id="2147483671" r:id="rId3"/>
    <p:sldLayoutId id="2147483672" r:id="rId4"/>
    <p:sldLayoutId id="2147483676" r:id="rId5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None/>
        <a:defRPr sz="2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3000"/>
        </a:spcAft>
        <a:buSzPct val="25000"/>
        <a:buFontTx/>
        <a:buBlip>
          <a:blip r:embed="rId10"/>
        </a:buBlip>
        <a:defRPr sz="1700" kern="1200">
          <a:solidFill>
            <a:srgbClr val="9D9D9C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50000"/>
        </a:lnSpc>
        <a:spcBef>
          <a:spcPts val="0"/>
        </a:spcBef>
        <a:spcAft>
          <a:spcPts val="0"/>
        </a:spcAft>
        <a:buSzPct val="25000"/>
        <a:buFontTx/>
        <a:buBlip>
          <a:blip r:embed="rId10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50000"/>
        </a:lnSpc>
        <a:spcBef>
          <a:spcPts val="0"/>
        </a:spcBef>
        <a:spcAft>
          <a:spcPts val="0"/>
        </a:spcAft>
        <a:buClr>
          <a:schemeClr val="accent1"/>
        </a:buClr>
        <a:buSzPct val="100000"/>
        <a:buFont typeface="Calibri" panose="020F050202020403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288000" algn="l" defTabSz="914400" rtl="0" eaLnBrk="1" latinLnBrk="0" hangingPunct="1">
        <a:lnSpc>
          <a:spcPct val="150000"/>
        </a:lnSpc>
        <a:spcBef>
          <a:spcPts val="0"/>
        </a:spcBef>
        <a:spcAft>
          <a:spcPts val="0"/>
        </a:spcAft>
        <a:buClr>
          <a:schemeClr val="accent2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288000" algn="l" defTabSz="914400" rtl="0" eaLnBrk="1" latinLnBrk="0" hangingPunct="1">
        <a:lnSpc>
          <a:spcPct val="150000"/>
        </a:lnSpc>
        <a:spcBef>
          <a:spcPts val="0"/>
        </a:spcBef>
        <a:spcAft>
          <a:spcPts val="0"/>
        </a:spcAft>
        <a:buClr>
          <a:schemeClr val="accent5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emf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emf"/><Relationship Id="rId7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1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1BE1AA2-A7F2-A61A-0C0B-6479587AC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40CD-8AED-46FF-A9A2-77308F3F39AE}" type="slidenum">
              <a:rPr lang="en-GB" noProof="0" smtClean="0"/>
              <a:pPr/>
              <a:t>1</a:t>
            </a:fld>
            <a:endParaRPr lang="en-GB" noProof="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E58158-DE22-B4B2-547A-E35FBB270BDE}"/>
              </a:ext>
            </a:extLst>
          </p:cNvPr>
          <p:cNvSpPr txBox="1"/>
          <p:nvPr/>
        </p:nvSpPr>
        <p:spPr>
          <a:xfrm>
            <a:off x="2120281" y="2074113"/>
            <a:ext cx="81066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>
                <a:solidFill>
                  <a:srgbClr val="003F98"/>
                </a:solidFill>
                <a:latin typeface="Arial Black" panose="020B0A04020102020204" pitchFamily="34" charset="0"/>
                <a:ea typeface="KoPub돋움체 Bold" pitchFamily="18" charset="-127"/>
              </a:rPr>
              <a:t>Harmonized </a:t>
            </a:r>
            <a:r>
              <a:rPr lang="en-US" altLang="ko-KR" sz="4000" dirty="0" smtClean="0">
                <a:solidFill>
                  <a:srgbClr val="003F98"/>
                </a:solidFill>
                <a:latin typeface="Arial Black" panose="020B0A04020102020204" pitchFamily="34" charset="0"/>
                <a:ea typeface="KoPub돋움체 Bold" pitchFamily="18" charset="-127"/>
              </a:rPr>
              <a:t>Visual </a:t>
            </a:r>
            <a:r>
              <a:rPr lang="en-US" altLang="ko-KR" sz="4000" dirty="0">
                <a:solidFill>
                  <a:srgbClr val="003F98"/>
                </a:solidFill>
                <a:latin typeface="Arial Black" panose="020B0A04020102020204" pitchFamily="34" charset="0"/>
                <a:ea typeface="KoPub돋움체 Bold" pitchFamily="18" charset="-127"/>
              </a:rPr>
              <a:t>AtoN </a:t>
            </a:r>
            <a:r>
              <a:rPr lang="en-US" altLang="ko-KR" sz="4000" dirty="0" smtClean="0">
                <a:solidFill>
                  <a:srgbClr val="003F98"/>
                </a:solidFill>
                <a:latin typeface="Arial Black" panose="020B0A04020102020204" pitchFamily="34" charset="0"/>
                <a:ea typeface="KoPub돋움체 Bold" pitchFamily="18" charset="-127"/>
              </a:rPr>
              <a:t>IoT</a:t>
            </a:r>
            <a:endParaRPr lang="ko-KR" altLang="en-US" sz="4000" dirty="0">
              <a:solidFill>
                <a:srgbClr val="003F98"/>
              </a:solidFill>
              <a:latin typeface="Arial Black" panose="020B0A04020102020204" pitchFamily="34" charset="0"/>
              <a:ea typeface="KoPub돋움체 Bold" pitchFamily="18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90743B-816E-A4CD-91C9-4E6C4CC441A9}"/>
              </a:ext>
            </a:extLst>
          </p:cNvPr>
          <p:cNvSpPr txBox="1"/>
          <p:nvPr/>
        </p:nvSpPr>
        <p:spPr>
          <a:xfrm>
            <a:off x="3168456" y="5128141"/>
            <a:ext cx="53394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altLang="ko-KR" sz="3200" dirty="0" smtClean="0">
                <a:solidFill>
                  <a:srgbClr val="003F98"/>
                </a:solidFill>
                <a:latin typeface="Arial Black" panose="020B0A04020102020204" pitchFamily="34" charset="0"/>
                <a:ea typeface="KoPub돋움체 Bold" pitchFamily="18" charset="-127"/>
              </a:rPr>
              <a:t>Jonas Lindberg, SABIK</a:t>
            </a:r>
            <a:endParaRPr lang="ko-KR" altLang="en-US" sz="3200" dirty="0">
              <a:solidFill>
                <a:srgbClr val="003F98"/>
              </a:solidFill>
              <a:latin typeface="Arial Black" panose="020B0A04020102020204" pitchFamily="34" charset="0"/>
              <a:ea typeface="KoPub돋움체 Bold" pitchFamily="18" charset="-127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319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271" y="1104135"/>
            <a:ext cx="10367433" cy="4932363"/>
          </a:xfrm>
        </p:spPr>
        <p:txBody>
          <a:bodyPr/>
          <a:lstStyle/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Font typeface="+mj-lt"/>
              <a:buAutoNum type="arabicParenR" startAt="4"/>
            </a:pPr>
            <a:r>
              <a:rPr lang="sv-FI" sz="2300" b="1" dirty="0" err="1">
                <a:solidFill>
                  <a:schemeClr val="accent1"/>
                </a:solidFill>
              </a:rPr>
              <a:t>Message</a:t>
            </a:r>
            <a:r>
              <a:rPr lang="sv-FI" sz="2300" b="1" dirty="0">
                <a:solidFill>
                  <a:schemeClr val="accent1"/>
                </a:solidFill>
              </a:rPr>
              <a:t> </a:t>
            </a:r>
            <a:r>
              <a:rPr lang="sv-FI" sz="2300" b="1" dirty="0" err="1">
                <a:solidFill>
                  <a:schemeClr val="accent1"/>
                </a:solidFill>
              </a:rPr>
              <a:t>structure</a:t>
            </a:r>
            <a:r>
              <a:rPr lang="sv-FI" sz="2300" b="1" dirty="0">
                <a:solidFill>
                  <a:schemeClr val="accent1"/>
                </a:solidFill>
              </a:rPr>
              <a:t> in </a:t>
            </a:r>
            <a:r>
              <a:rPr lang="sv-FI" sz="2300" b="1" dirty="0" err="1">
                <a:solidFill>
                  <a:schemeClr val="accent1"/>
                </a:solidFill>
              </a:rPr>
              <a:t>payload</a:t>
            </a:r>
            <a:r>
              <a:rPr lang="sv-FI" sz="2300" b="1" dirty="0" smtClean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sv-FI" sz="2300" b="1" dirty="0" smtClean="0">
                <a:solidFill>
                  <a:schemeClr val="accent1"/>
                </a:solidFill>
                <a:latin typeface="+mn-lt"/>
                <a:cs typeface="+mn-cs"/>
              </a:rPr>
            </a:br>
            <a:endParaRPr lang="sv-FI" sz="2300" b="1" dirty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None/>
            </a:pP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JSON, (JavaScript Object Notation)</a:t>
            </a:r>
            <a:endParaRPr lang="en-US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FontTx/>
              <a:buChar char="-"/>
            </a:pPr>
            <a:r>
              <a:rPr lang="en-US" sz="2300" i="1" dirty="0">
                <a:solidFill>
                  <a:schemeClr val="accent1"/>
                </a:solidFill>
                <a:latin typeface="+mn-lt"/>
                <a:cs typeface="+mn-cs"/>
              </a:rPr>
              <a:t>Human Readability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: JSON is easy for humans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to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read and understand</a:t>
            </a:r>
            <a:endParaRPr lang="sv-FI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FontTx/>
              <a:buChar char="-"/>
            </a:pPr>
            <a:r>
              <a:rPr lang="en-US" sz="2300" i="1" dirty="0">
                <a:solidFill>
                  <a:schemeClr val="accent1"/>
                </a:solidFill>
                <a:latin typeface="+mn-lt"/>
                <a:cs typeface="+mn-cs"/>
              </a:rPr>
              <a:t>Data Interoperability: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JSON is a widely adopted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data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interchange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format</a:t>
            </a:r>
          </a:p>
          <a:p>
            <a:pPr lvl="4">
              <a:lnSpc>
                <a:spcPct val="100000"/>
              </a:lnSpc>
              <a:buFontTx/>
              <a:buChar char="-"/>
            </a:pPr>
            <a:r>
              <a:rPr lang="en-US" sz="2300" i="1" dirty="0">
                <a:solidFill>
                  <a:schemeClr val="accent1"/>
                </a:solidFill>
                <a:latin typeface="+mn-lt"/>
                <a:cs typeface="+mn-cs"/>
              </a:rPr>
              <a:t>Lightweight Format: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JSON has a lightweight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structure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, meaning it requires less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overhead </a:t>
            </a:r>
            <a:b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compared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to other complex data formats like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XML</a:t>
            </a:r>
          </a:p>
          <a:p>
            <a:pPr lvl="4">
              <a:lnSpc>
                <a:spcPct val="100000"/>
              </a:lnSpc>
              <a:buFontTx/>
              <a:buChar char="-"/>
            </a:pPr>
            <a:endParaRPr lang="en-US" sz="2300" dirty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FontTx/>
              <a:buChar char="-"/>
            </a:pPr>
            <a:endParaRPr lang="sv-FI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FontTx/>
              <a:buChar char="-"/>
            </a:pPr>
            <a:endParaRPr lang="en-US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None/>
            </a:pPr>
            <a:endParaRPr lang="sv-FI" sz="20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13455B-BDC7-9928-FA5A-53C21FFD2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0E966-1BD1-4C85-866E-DF3AF3395196}" type="slidenum">
              <a:rPr lang="fr-FR" smtClean="0"/>
              <a:t>10</a:t>
            </a:fld>
            <a:endParaRPr lang="fr-FR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0C792CEB-1B44-DC90-4FD2-3E6B6B657E07}"/>
              </a:ext>
            </a:extLst>
          </p:cNvPr>
          <p:cNvSpPr txBox="1">
            <a:spLocks/>
          </p:cNvSpPr>
          <p:nvPr/>
        </p:nvSpPr>
        <p:spPr>
          <a:xfrm>
            <a:off x="912285" y="277296"/>
            <a:ext cx="10312867" cy="61585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SzPct val="100000"/>
            </a:pPr>
            <a:r>
              <a:rPr lang="en-US" sz="2800" dirty="0"/>
              <a:t>Harmonized Visual AtoN IoT </a:t>
            </a:r>
            <a:r>
              <a:rPr lang="en-US" sz="2800" dirty="0" smtClean="0"/>
              <a:t>Protocol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9064" y="1104135"/>
            <a:ext cx="4086795" cy="46583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1126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r>
              <a:rPr lang="en-US" sz="2300" b="1" dirty="0" smtClean="0">
                <a:solidFill>
                  <a:schemeClr val="accent1"/>
                </a:solidFill>
              </a:rPr>
              <a:t>Conclusion</a:t>
            </a: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endParaRPr lang="sv-FI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r>
              <a:rPr lang="en-US" sz="2000" dirty="0">
                <a:solidFill>
                  <a:schemeClr val="accent1"/>
                </a:solidFill>
                <a:latin typeface="+mn-lt"/>
                <a:cs typeface="+mn-cs"/>
              </a:rPr>
              <a:t>MQTT is a lightweight publish/subscribe messaging protocol that enables efficient and frequent communication between devices in low-bandwidth, high-latency, or unreliable network environments. It supports SSL/TLS encryption enabling secure and authenticated communication. Used in conjunction with JSON, which is a platform-independent data format, it can be used with any programming language or platform.</a:t>
            </a: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r>
              <a:rPr lang="en-US" sz="2000" dirty="0">
                <a:solidFill>
                  <a:schemeClr val="accent1"/>
                </a:solidFill>
                <a:latin typeface="+mn-lt"/>
                <a:cs typeface="+mn-cs"/>
              </a:rPr>
              <a:t>Both MQTT and JSON are non-propriety and royalty free. Many open source platforms and libraries are available to support easy integration/adaptation. </a:t>
            </a: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r>
              <a:rPr lang="en-US" sz="2000" dirty="0">
                <a:solidFill>
                  <a:schemeClr val="accent1"/>
                </a:solidFill>
                <a:latin typeface="+mn-lt"/>
                <a:cs typeface="+mn-cs"/>
              </a:rPr>
              <a:t>IALA is invited to adopt this protocol and message structure as the standard </a:t>
            </a:r>
            <a:r>
              <a:rPr lang="en-US" sz="2000" b="1" dirty="0">
                <a:solidFill>
                  <a:schemeClr val="accent1"/>
                </a:solidFill>
                <a:latin typeface="+mn-lt"/>
                <a:cs typeface="+mn-cs"/>
              </a:rPr>
              <a:t>IALA Visual AtoN Protocol (IVAP)</a:t>
            </a:r>
            <a:r>
              <a:rPr lang="en-US" sz="2000" dirty="0">
                <a:solidFill>
                  <a:schemeClr val="accent1"/>
                </a:solidFill>
                <a:latin typeface="+mn-lt"/>
                <a:cs typeface="+mn-cs"/>
              </a:rPr>
              <a:t> to use so that members with a mixed network from various Industrial Members have the ability to monitor them in a single platform. </a:t>
            </a: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endParaRPr lang="sv-FI" sz="20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endParaRPr lang="sv-FI" sz="20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13455B-BDC7-9928-FA5A-53C21FFD2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0E966-1BD1-4C85-866E-DF3AF3395196}" type="slidenum">
              <a:rPr lang="fr-FR" smtClean="0"/>
              <a:t>11</a:t>
            </a:fld>
            <a:endParaRPr lang="fr-FR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C792CEB-1B44-DC90-4FD2-3E6B6B657E07}"/>
              </a:ext>
            </a:extLst>
          </p:cNvPr>
          <p:cNvSpPr txBox="1">
            <a:spLocks/>
          </p:cNvSpPr>
          <p:nvPr/>
        </p:nvSpPr>
        <p:spPr>
          <a:xfrm>
            <a:off x="912285" y="277296"/>
            <a:ext cx="10312867" cy="61585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SzPct val="100000"/>
            </a:pPr>
            <a:r>
              <a:rPr lang="en-US" sz="2800" dirty="0"/>
              <a:t>Harmonized Visual AtoN IoT </a:t>
            </a:r>
            <a:r>
              <a:rPr lang="en-US" sz="2800" dirty="0" smtClean="0"/>
              <a:t>Protocol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90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2285" y="1848678"/>
            <a:ext cx="10367433" cy="4388610"/>
          </a:xfrm>
        </p:spPr>
        <p:txBody>
          <a:bodyPr/>
          <a:lstStyle/>
          <a:p>
            <a:pPr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1"/>
                </a:solidFill>
                <a:latin typeface="+mn-lt"/>
                <a:cs typeface="+mn-cs"/>
              </a:rPr>
              <a:t>Who </a:t>
            </a:r>
            <a:r>
              <a:rPr lang="en-US" sz="2000" dirty="0">
                <a:solidFill>
                  <a:schemeClr val="accent1"/>
                </a:solidFill>
                <a:latin typeface="+mn-lt"/>
                <a:cs typeface="+mn-cs"/>
              </a:rPr>
              <a:t>is this for?</a:t>
            </a:r>
          </a:p>
          <a:p>
            <a:pPr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1"/>
                </a:solidFill>
                <a:latin typeface="+mn-lt"/>
                <a:cs typeface="+mn-cs"/>
              </a:rPr>
              <a:t>What </a:t>
            </a:r>
            <a:r>
              <a:rPr lang="en-US" sz="2000" dirty="0">
                <a:solidFill>
                  <a:schemeClr val="accent1"/>
                </a:solidFill>
                <a:latin typeface="+mn-lt"/>
                <a:cs typeface="+mn-cs"/>
              </a:rPr>
              <a:t>is the scope</a:t>
            </a:r>
            <a:r>
              <a:rPr lang="en-US" sz="2000" dirty="0" smtClean="0">
                <a:solidFill>
                  <a:schemeClr val="accent1"/>
                </a:solidFill>
                <a:latin typeface="+mn-lt"/>
                <a:cs typeface="+mn-cs"/>
              </a:rPr>
              <a:t>?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sv-FI" sz="2000" dirty="0" smtClean="0">
                <a:solidFill>
                  <a:schemeClr val="accent1"/>
                </a:solidFill>
                <a:latin typeface="+mn-lt"/>
                <a:cs typeface="+mn-cs"/>
              </a:rPr>
              <a:t>The </a:t>
            </a:r>
            <a:r>
              <a:rPr lang="en-US" sz="2000" dirty="0" smtClean="0">
                <a:solidFill>
                  <a:schemeClr val="accent1"/>
                </a:solidFill>
                <a:latin typeface="+mn-lt"/>
                <a:cs typeface="+mn-cs"/>
              </a:rPr>
              <a:t>proposed</a:t>
            </a:r>
            <a:r>
              <a:rPr lang="sv-FI" sz="20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en-US" sz="2000" dirty="0" smtClean="0">
                <a:solidFill>
                  <a:schemeClr val="accent1"/>
                </a:solidFill>
                <a:latin typeface="+mn-lt"/>
                <a:cs typeface="+mn-cs"/>
              </a:rPr>
              <a:t>protocol</a:t>
            </a:r>
          </a:p>
          <a:p>
            <a:pPr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1"/>
                </a:solidFill>
                <a:latin typeface="+mn-lt"/>
                <a:cs typeface="+mn-cs"/>
              </a:rPr>
              <a:t>Conclusions</a:t>
            </a:r>
          </a:p>
          <a:p>
            <a:pPr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 marL="342900"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13455B-BDC7-9928-FA5A-53C21FFD2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0E966-1BD1-4C85-866E-DF3AF3395196}" type="slidenum">
              <a:rPr lang="fr-FR" smtClean="0"/>
              <a:t>2</a:t>
            </a:fld>
            <a:endParaRPr lang="fr-FR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854B40-B5F9-8391-BC06-29E4CB46804E}"/>
              </a:ext>
            </a:extLst>
          </p:cNvPr>
          <p:cNvSpPr txBox="1">
            <a:spLocks/>
          </p:cNvSpPr>
          <p:nvPr/>
        </p:nvSpPr>
        <p:spPr bwMode="gray">
          <a:xfrm>
            <a:off x="912285" y="871593"/>
            <a:ext cx="10367433" cy="82800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fr-FR" sz="26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/>
              <a:t>List of contents</a:t>
            </a:r>
            <a:endParaRPr lang="en-US" sz="2800" dirty="0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0C792CEB-1B44-DC90-4FD2-3E6B6B657E07}"/>
              </a:ext>
            </a:extLst>
          </p:cNvPr>
          <p:cNvSpPr txBox="1">
            <a:spLocks/>
          </p:cNvSpPr>
          <p:nvPr/>
        </p:nvSpPr>
        <p:spPr>
          <a:xfrm>
            <a:off x="912285" y="277296"/>
            <a:ext cx="10312867" cy="61585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SzPct val="100000"/>
            </a:pPr>
            <a:r>
              <a:rPr lang="en-US" sz="2800" dirty="0"/>
              <a:t>Harmonized Visual AtoN </a:t>
            </a:r>
            <a:r>
              <a:rPr lang="en-US" sz="2800" dirty="0" smtClean="0"/>
              <a:t>IoT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864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949" y="1304925"/>
            <a:ext cx="5195455" cy="4932363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1"/>
                </a:solidFill>
                <a:latin typeface="+mn-lt"/>
                <a:cs typeface="+mn-cs"/>
              </a:rPr>
              <a:t>There are ongoing harmonization on e-Navigation but the </a:t>
            </a:r>
            <a:r>
              <a:rPr lang="en-US" sz="2000" u="sng" dirty="0" smtClean="0">
                <a:solidFill>
                  <a:schemeClr val="accent1"/>
                </a:solidFill>
                <a:latin typeface="+mn-lt"/>
                <a:cs typeface="+mn-cs"/>
              </a:rPr>
              <a:t>visual </a:t>
            </a:r>
            <a:r>
              <a:rPr lang="en-US" sz="2000" u="sng" dirty="0" err="1" smtClean="0">
                <a:solidFill>
                  <a:schemeClr val="accent1"/>
                </a:solidFill>
                <a:latin typeface="+mn-lt"/>
                <a:cs typeface="+mn-cs"/>
              </a:rPr>
              <a:t>AtoNs</a:t>
            </a:r>
            <a:r>
              <a:rPr lang="en-US" sz="2000" u="sng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en-US" sz="2000" dirty="0" smtClean="0">
                <a:solidFill>
                  <a:schemeClr val="accent1"/>
                </a:solidFill>
                <a:latin typeface="+mn-lt"/>
                <a:cs typeface="+mn-cs"/>
              </a:rPr>
              <a:t>are mostly unconnected or in closed systems</a:t>
            </a:r>
          </a:p>
          <a:p>
            <a:pPr marL="342900"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1"/>
                </a:solidFill>
                <a:latin typeface="+mn-lt"/>
                <a:cs typeface="+mn-cs"/>
              </a:rPr>
              <a:t>The rapid technology development in IoT offers secure, low power and low cost solutions, but there is not a single ready standard to utilize </a:t>
            </a:r>
          </a:p>
          <a:p>
            <a:pPr marL="342900"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1"/>
                </a:solidFill>
                <a:latin typeface="+mn-lt"/>
                <a:cs typeface="+mn-cs"/>
              </a:rPr>
              <a:t>We believe the time is right to introduce a  Harmonized IoT Protocol for Visual </a:t>
            </a:r>
            <a:r>
              <a:rPr lang="en-US" sz="2000" b="1" dirty="0" err="1" smtClean="0">
                <a:solidFill>
                  <a:schemeClr val="accent1"/>
                </a:solidFill>
                <a:latin typeface="+mn-lt"/>
                <a:cs typeface="+mn-cs"/>
              </a:rPr>
              <a:t>AtoNs</a:t>
            </a:r>
            <a:r>
              <a:rPr lang="en-US" sz="2000" b="1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</a:p>
          <a:p>
            <a:pPr marL="918900" lvl="3" indent="-342900">
              <a:lnSpc>
                <a:spcPct val="100000"/>
              </a:lnSpc>
            </a:pPr>
            <a:r>
              <a:rPr lang="sv-FI" sz="2300" dirty="0" err="1" smtClean="0">
                <a:solidFill>
                  <a:schemeClr val="accent1"/>
                </a:solidFill>
                <a:latin typeface="+mn-lt"/>
                <a:cs typeface="+mn-cs"/>
              </a:rPr>
              <a:t>Lantern</a:t>
            </a: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 data and </a:t>
            </a:r>
            <a:r>
              <a:rPr lang="sv-FI" sz="2300" dirty="0" err="1" smtClean="0">
                <a:solidFill>
                  <a:schemeClr val="accent1"/>
                </a:solidFill>
                <a:latin typeface="+mn-lt"/>
                <a:cs typeface="+mn-cs"/>
              </a:rPr>
              <a:t>health</a:t>
            </a: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sv-FI" sz="2300" dirty="0" err="1" smtClean="0">
                <a:solidFill>
                  <a:schemeClr val="accent1"/>
                </a:solidFill>
                <a:latin typeface="+mn-lt"/>
                <a:cs typeface="+mn-cs"/>
              </a:rPr>
              <a:t>state</a:t>
            </a:r>
            <a:endParaRPr lang="sv-FI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marL="918900" lvl="3" indent="-342900">
              <a:lnSpc>
                <a:spcPct val="100000"/>
              </a:lnSpc>
            </a:pP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Power system data and </a:t>
            </a:r>
            <a:r>
              <a:rPr lang="sv-FI" sz="2300" dirty="0" err="1" smtClean="0">
                <a:solidFill>
                  <a:schemeClr val="accent1"/>
                </a:solidFill>
                <a:latin typeface="+mn-lt"/>
                <a:cs typeface="+mn-cs"/>
              </a:rPr>
              <a:t>health</a:t>
            </a: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sv-FI" sz="2300" dirty="0" err="1" smtClean="0">
                <a:solidFill>
                  <a:schemeClr val="accent1"/>
                </a:solidFill>
                <a:latin typeface="+mn-lt"/>
                <a:cs typeface="+mn-cs"/>
              </a:rPr>
              <a:t>state</a:t>
            </a:r>
            <a:endParaRPr lang="sv-FI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marL="918900" lvl="3" indent="-342900">
              <a:lnSpc>
                <a:spcPct val="100000"/>
              </a:lnSpc>
            </a:pPr>
            <a:r>
              <a:rPr lang="sv-FI" sz="2300" dirty="0" err="1" smtClean="0">
                <a:solidFill>
                  <a:schemeClr val="accent1"/>
                </a:solidFill>
                <a:latin typeface="+mn-lt"/>
                <a:cs typeface="+mn-cs"/>
              </a:rPr>
              <a:t>High</a:t>
            </a: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sv-FI" sz="2300" dirty="0" err="1" smtClean="0">
                <a:solidFill>
                  <a:schemeClr val="accent1"/>
                </a:solidFill>
                <a:latin typeface="+mn-lt"/>
                <a:cs typeface="+mn-cs"/>
              </a:rPr>
              <a:t>Accuracy</a:t>
            </a: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 GNSS Position</a:t>
            </a:r>
          </a:p>
          <a:p>
            <a:pPr marL="1206900" lvl="4" indent="-342900">
              <a:lnSpc>
                <a:spcPct val="100000"/>
              </a:lnSpc>
            </a:pPr>
            <a:r>
              <a:rPr lang="sv-FI" sz="2300" dirty="0" err="1" smtClean="0">
                <a:solidFill>
                  <a:schemeClr val="accent1"/>
                </a:solidFill>
                <a:latin typeface="+mn-lt"/>
                <a:cs typeface="+mn-cs"/>
              </a:rPr>
              <a:t>Collision</a:t>
            </a: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sv-FI" sz="2300" dirty="0" err="1" smtClean="0">
                <a:solidFill>
                  <a:schemeClr val="accent1"/>
                </a:solidFill>
                <a:latin typeface="+mn-lt"/>
                <a:cs typeface="+mn-cs"/>
              </a:rPr>
              <a:t>detection</a:t>
            </a:r>
            <a:endParaRPr lang="sv-FI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marL="1206900" lvl="4" indent="-342900">
              <a:lnSpc>
                <a:spcPct val="100000"/>
              </a:lnSpc>
            </a:pP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Sea </a:t>
            </a:r>
            <a:r>
              <a:rPr lang="sv-FI" sz="2300" dirty="0" err="1" smtClean="0">
                <a:solidFill>
                  <a:schemeClr val="accent1"/>
                </a:solidFill>
                <a:latin typeface="+mn-lt"/>
                <a:cs typeface="+mn-cs"/>
              </a:rPr>
              <a:t>state</a:t>
            </a: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sv-FI" sz="2300" dirty="0" err="1" smtClean="0">
                <a:solidFill>
                  <a:schemeClr val="accent1"/>
                </a:solidFill>
                <a:latin typeface="+mn-lt"/>
                <a:cs typeface="+mn-cs"/>
              </a:rPr>
              <a:t>estimation</a:t>
            </a:r>
            <a:endParaRPr lang="sv-FI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marL="1206900" lvl="4" indent="-342900">
              <a:lnSpc>
                <a:spcPct val="100000"/>
              </a:lnSpc>
            </a:pP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Big data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analyses </a:t>
            </a: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... etc.</a:t>
            </a:r>
            <a:endParaRPr lang="en-US" sz="2300" dirty="0" smtClean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13455B-BDC7-9928-FA5A-53C21FFD2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0E966-1BD1-4C85-866E-DF3AF3395196}" type="slidenum">
              <a:rPr lang="fr-FR" smtClean="0"/>
              <a:t>3</a:t>
            </a:fld>
            <a:endParaRPr lang="fr-F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0484" r="12079"/>
          <a:stretch/>
        </p:blipFill>
        <p:spPr>
          <a:xfrm>
            <a:off x="5743621" y="1160463"/>
            <a:ext cx="5536096" cy="3838724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0C792CEB-1B44-DC90-4FD2-3E6B6B657E07}"/>
              </a:ext>
            </a:extLst>
          </p:cNvPr>
          <p:cNvSpPr txBox="1">
            <a:spLocks/>
          </p:cNvSpPr>
          <p:nvPr/>
        </p:nvSpPr>
        <p:spPr>
          <a:xfrm>
            <a:off x="912285" y="277296"/>
            <a:ext cx="10312867" cy="8831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Harmonized protocol for what?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3621" y="1160462"/>
            <a:ext cx="5536096" cy="468562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743621" y="1207229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FI" dirty="0" smtClean="0"/>
              <a:t>1997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2" t="15616" r="24855" b="21201"/>
          <a:stretch/>
        </p:blipFill>
        <p:spPr>
          <a:xfrm rot="841859">
            <a:off x="6435332" y="3403829"/>
            <a:ext cx="1110715" cy="148283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 rot="905824">
            <a:off x="7078274" y="3494533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FI" dirty="0" smtClean="0"/>
              <a:t>2021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430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rafik 3"/>
          <p:cNvPicPr>
            <a:picLocks noChangeAspect="1"/>
          </p:cNvPicPr>
          <p:nvPr/>
        </p:nvPicPr>
        <p:blipFill rotWithShape="1">
          <a:blip r:embed="rId2"/>
          <a:srcRect l="140" t="8557" r="31845" b="22603"/>
          <a:stretch/>
        </p:blipFill>
        <p:spPr>
          <a:xfrm>
            <a:off x="10427498" y="4350799"/>
            <a:ext cx="1581907" cy="853280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oup 11"/>
          <p:cNvGrpSpPr>
            <a:grpSpLocks/>
          </p:cNvGrpSpPr>
          <p:nvPr/>
        </p:nvGrpSpPr>
        <p:grpSpPr bwMode="auto">
          <a:xfrm>
            <a:off x="5742484" y="1281529"/>
            <a:ext cx="4683993" cy="3922550"/>
            <a:chOff x="0" y="0"/>
            <a:chExt cx="306" cy="216"/>
          </a:xfrm>
          <a:solidFill>
            <a:srgbClr val="A1B0C7"/>
          </a:solidFill>
        </p:grpSpPr>
        <p:sp>
          <p:nvSpPr>
            <p:cNvPr id="9" name="AutoShape 12"/>
            <p:cNvSpPr>
              <a:spLocks/>
            </p:cNvSpPr>
            <p:nvPr/>
          </p:nvSpPr>
          <p:spPr bwMode="auto">
            <a:xfrm>
              <a:off x="0" y="0"/>
              <a:ext cx="307" cy="216"/>
            </a:xfrm>
            <a:custGeom>
              <a:avLst/>
              <a:gdLst>
                <a:gd name="T0" fmla="*/ 0 w 21264"/>
                <a:gd name="T1" fmla="*/ 0 h 20623"/>
                <a:gd name="T2" fmla="*/ 0 w 21264"/>
                <a:gd name="T3" fmla="*/ 0 h 20623"/>
                <a:gd name="T4" fmla="*/ 0 w 21264"/>
                <a:gd name="T5" fmla="*/ 0 h 20623"/>
                <a:gd name="T6" fmla="*/ 0 w 21264"/>
                <a:gd name="T7" fmla="*/ 0 h 206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64" h="20623">
                  <a:moveTo>
                    <a:pt x="1919" y="6856"/>
                  </a:moveTo>
                  <a:cubicBezTo>
                    <a:pt x="744" y="7017"/>
                    <a:pt x="-110" y="8412"/>
                    <a:pt x="11" y="9971"/>
                  </a:cubicBezTo>
                  <a:cubicBezTo>
                    <a:pt x="81" y="10870"/>
                    <a:pt x="469" y="11672"/>
                    <a:pt x="1057" y="12129"/>
                  </a:cubicBezTo>
                  <a:lnTo>
                    <a:pt x="1046" y="12097"/>
                  </a:lnTo>
                  <a:cubicBezTo>
                    <a:pt x="236" y="13236"/>
                    <a:pt x="281" y="15024"/>
                    <a:pt x="1147" y="16091"/>
                  </a:cubicBezTo>
                  <a:cubicBezTo>
                    <a:pt x="1608" y="16659"/>
                    <a:pt x="2236" y="16931"/>
                    <a:pt x="2864" y="16834"/>
                  </a:cubicBezTo>
                  <a:lnTo>
                    <a:pt x="2852" y="16853"/>
                  </a:lnTo>
                  <a:cubicBezTo>
                    <a:pt x="3896" y="19265"/>
                    <a:pt x="6218" y="20100"/>
                    <a:pt x="8039" y="18717"/>
                  </a:cubicBezTo>
                  <a:cubicBezTo>
                    <a:pt x="8062" y="18700"/>
                    <a:pt x="8085" y="18682"/>
                    <a:pt x="8108" y="18664"/>
                  </a:cubicBezTo>
                  <a:lnTo>
                    <a:pt x="8101" y="18668"/>
                  </a:lnTo>
                  <a:cubicBezTo>
                    <a:pt x="9122" y="20688"/>
                    <a:pt x="11186" y="21231"/>
                    <a:pt x="12712" y="19880"/>
                  </a:cubicBezTo>
                  <a:cubicBezTo>
                    <a:pt x="13351" y="19314"/>
                    <a:pt x="13823" y="18472"/>
                    <a:pt x="14046" y="17497"/>
                  </a:cubicBezTo>
                  <a:lnTo>
                    <a:pt x="14049" y="17522"/>
                  </a:lnTo>
                  <a:cubicBezTo>
                    <a:pt x="15384" y="18620"/>
                    <a:pt x="17140" y="18084"/>
                    <a:pt x="17973" y="16325"/>
                  </a:cubicBezTo>
                  <a:cubicBezTo>
                    <a:pt x="18251" y="15737"/>
                    <a:pt x="18401" y="15059"/>
                    <a:pt x="18405" y="14366"/>
                  </a:cubicBezTo>
                  <a:lnTo>
                    <a:pt x="18399" y="14357"/>
                  </a:lnTo>
                  <a:cubicBezTo>
                    <a:pt x="20223" y="14013"/>
                    <a:pt x="21490" y="11783"/>
                    <a:pt x="21229" y="9376"/>
                  </a:cubicBezTo>
                  <a:cubicBezTo>
                    <a:pt x="21148" y="8627"/>
                    <a:pt x="20921" y="7918"/>
                    <a:pt x="20572" y="7318"/>
                  </a:cubicBezTo>
                  <a:lnTo>
                    <a:pt x="20566" y="7316"/>
                  </a:lnTo>
                  <a:cubicBezTo>
                    <a:pt x="21137" y="5553"/>
                    <a:pt x="20520" y="3512"/>
                    <a:pt x="19187" y="2756"/>
                  </a:cubicBezTo>
                  <a:cubicBezTo>
                    <a:pt x="19075" y="2692"/>
                    <a:pt x="18960" y="2639"/>
                    <a:pt x="18842" y="2597"/>
                  </a:cubicBezTo>
                  <a:lnTo>
                    <a:pt x="18852" y="2590"/>
                  </a:lnTo>
                  <a:cubicBezTo>
                    <a:pt x="18618" y="879"/>
                    <a:pt x="17374" y="-259"/>
                    <a:pt x="16075" y="50"/>
                  </a:cubicBezTo>
                  <a:cubicBezTo>
                    <a:pt x="15529" y="179"/>
                    <a:pt x="15034" y="555"/>
                    <a:pt x="14675" y="1112"/>
                  </a:cubicBezTo>
                  <a:lnTo>
                    <a:pt x="14679" y="1117"/>
                  </a:lnTo>
                  <a:cubicBezTo>
                    <a:pt x="13959" y="-130"/>
                    <a:pt x="12611" y="-369"/>
                    <a:pt x="11667" y="581"/>
                  </a:cubicBezTo>
                  <a:cubicBezTo>
                    <a:pt x="11406" y="844"/>
                    <a:pt x="11194" y="1183"/>
                    <a:pt x="11047" y="1571"/>
                  </a:cubicBezTo>
                  <a:lnTo>
                    <a:pt x="11055" y="1617"/>
                  </a:lnTo>
                  <a:cubicBezTo>
                    <a:pt x="10021" y="273"/>
                    <a:pt x="8359" y="290"/>
                    <a:pt x="7342" y="1656"/>
                  </a:cubicBezTo>
                  <a:cubicBezTo>
                    <a:pt x="7164" y="1895"/>
                    <a:pt x="7014" y="2166"/>
                    <a:pt x="6895" y="2462"/>
                  </a:cubicBezTo>
                  <a:lnTo>
                    <a:pt x="6887" y="2485"/>
                  </a:lnTo>
                  <a:cubicBezTo>
                    <a:pt x="5302" y="1260"/>
                    <a:pt x="3266" y="1962"/>
                    <a:pt x="2338" y="4052"/>
                  </a:cubicBezTo>
                  <a:cubicBezTo>
                    <a:pt x="1962" y="4900"/>
                    <a:pt x="1812" y="5889"/>
                    <a:pt x="1912" y="6862"/>
                  </a:cubicBezTo>
                  <a:lnTo>
                    <a:pt x="1919" y="685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endParaRPr lang="de-DE" sz="1633"/>
            </a:p>
          </p:txBody>
        </p:sp>
        <p:sp>
          <p:nvSpPr>
            <p:cNvPr id="10" name="AutoShape 13"/>
            <p:cNvSpPr>
              <a:spLocks/>
            </p:cNvSpPr>
            <p:nvPr/>
          </p:nvSpPr>
          <p:spPr bwMode="auto">
            <a:xfrm>
              <a:off x="25" y="147"/>
              <a:ext cx="52" cy="3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799" y="21600"/>
                  </a:cubicBezTo>
                  <a:cubicBezTo>
                    <a:pt x="10799" y="21600"/>
                    <a:pt x="10800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endParaRPr lang="de-DE" sz="1633"/>
            </a:p>
          </p:txBody>
        </p:sp>
        <p:sp>
          <p:nvSpPr>
            <p:cNvPr id="11" name="AutoShape 14"/>
            <p:cNvSpPr>
              <a:spLocks/>
            </p:cNvSpPr>
            <p:nvPr/>
          </p:nvSpPr>
          <p:spPr bwMode="auto">
            <a:xfrm>
              <a:off x="64" y="136"/>
              <a:ext cx="35" cy="2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99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799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79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endParaRPr lang="de-DE" sz="1633"/>
            </a:p>
          </p:txBody>
        </p:sp>
        <p:sp>
          <p:nvSpPr>
            <p:cNvPr id="12" name="AutoShape 15"/>
            <p:cNvSpPr>
              <a:spLocks/>
            </p:cNvSpPr>
            <p:nvPr/>
          </p:nvSpPr>
          <p:spPr bwMode="auto">
            <a:xfrm>
              <a:off x="90" y="132"/>
              <a:ext cx="18" cy="1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799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799"/>
                  </a:cubicBezTo>
                  <a:cubicBezTo>
                    <a:pt x="21600" y="4835"/>
                    <a:pt x="16764" y="0"/>
                    <a:pt x="1080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endParaRPr lang="de-DE" sz="1633"/>
            </a:p>
          </p:txBody>
        </p:sp>
      </p:grpSp>
      <p:sp>
        <p:nvSpPr>
          <p:cNvPr id="2" name="Flowchart: Magnetic Disk 1"/>
          <p:cNvSpPr/>
          <p:nvPr/>
        </p:nvSpPr>
        <p:spPr>
          <a:xfrm>
            <a:off x="8690240" y="3888674"/>
            <a:ext cx="627412" cy="653226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FI" dirty="0" smtClean="0"/>
              <a:t>DB</a:t>
            </a:r>
            <a:endParaRPr lang="en-US" dirty="0"/>
          </a:p>
        </p:txBody>
      </p:sp>
      <p:grpSp>
        <p:nvGrpSpPr>
          <p:cNvPr id="19472" name="Gruppieren 12"/>
          <p:cNvGrpSpPr>
            <a:grpSpLocks/>
          </p:cNvGrpSpPr>
          <p:nvPr/>
        </p:nvGrpSpPr>
        <p:grpSpPr bwMode="auto">
          <a:xfrm>
            <a:off x="10831897" y="1362375"/>
            <a:ext cx="297733" cy="609639"/>
            <a:chOff x="8375325" y="2051645"/>
            <a:chExt cx="815725" cy="1584176"/>
          </a:xfrm>
        </p:grpSpPr>
        <p:sp>
          <p:nvSpPr>
            <p:cNvPr id="7" name="Abgerundetes Rechteck 6"/>
            <p:cNvSpPr/>
            <p:nvPr/>
          </p:nvSpPr>
          <p:spPr bwMode="auto">
            <a:xfrm>
              <a:off x="8375325" y="2051645"/>
              <a:ext cx="815725" cy="1584176"/>
            </a:xfrm>
            <a:prstGeom prst="roundRect">
              <a:avLst/>
            </a:prstGeom>
            <a:solidFill>
              <a:schemeClr val="tx1"/>
            </a:solidFill>
            <a:ln w="12700" cap="flat" cmpd="sng" algn="ctr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endParaRPr lang="de-DE" sz="1633">
                <a:latin typeface="Arial" charset="0"/>
                <a:cs typeface="Arial Unicode MS" charset="0"/>
              </a:endParaRPr>
            </a:p>
          </p:txBody>
        </p:sp>
        <p:pic>
          <p:nvPicPr>
            <p:cNvPr id="19483" name="Grafik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14683" y="2249898"/>
              <a:ext cx="735804" cy="1103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473" name="Grafik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8857" y="2983685"/>
            <a:ext cx="1483200" cy="69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4" name="Grafik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740" y="3029214"/>
            <a:ext cx="1483200" cy="69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9" name="Pfeil nach rechts 57"/>
          <p:cNvSpPr>
            <a:spLocks noChangeArrowheads="1"/>
          </p:cNvSpPr>
          <p:nvPr/>
        </p:nvSpPr>
        <p:spPr bwMode="auto">
          <a:xfrm rot="18973903">
            <a:off x="9695199" y="2281837"/>
            <a:ext cx="1121408" cy="100527"/>
          </a:xfrm>
          <a:prstGeom prst="rightArrow">
            <a:avLst>
              <a:gd name="adj1" fmla="val 50000"/>
              <a:gd name="adj2" fmla="val 49905"/>
            </a:avLst>
          </a:prstGeom>
          <a:solidFill>
            <a:srgbClr val="0034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sz="1633"/>
          </a:p>
        </p:txBody>
      </p:sp>
      <p:sp>
        <p:nvSpPr>
          <p:cNvPr id="19480" name="Pfeil nach links und rechts 14"/>
          <p:cNvSpPr>
            <a:spLocks noChangeArrowheads="1"/>
          </p:cNvSpPr>
          <p:nvPr/>
        </p:nvSpPr>
        <p:spPr bwMode="auto">
          <a:xfrm rot="227759">
            <a:off x="7752146" y="3272951"/>
            <a:ext cx="613136" cy="85937"/>
          </a:xfrm>
          <a:prstGeom prst="leftRightArrow">
            <a:avLst>
              <a:gd name="adj1" fmla="val 50000"/>
              <a:gd name="adj2" fmla="val 50115"/>
            </a:avLst>
          </a:prstGeom>
          <a:solidFill>
            <a:srgbClr val="00346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sz="1633"/>
          </a:p>
        </p:txBody>
      </p:sp>
      <p:sp>
        <p:nvSpPr>
          <p:cNvPr id="19481" name="Pfeil nach rechts 35"/>
          <p:cNvSpPr>
            <a:spLocks noChangeArrowheads="1"/>
          </p:cNvSpPr>
          <p:nvPr/>
        </p:nvSpPr>
        <p:spPr bwMode="auto">
          <a:xfrm rot="2764017">
            <a:off x="9471322" y="4015567"/>
            <a:ext cx="1004840" cy="118651"/>
          </a:xfrm>
          <a:prstGeom prst="rightArrow">
            <a:avLst>
              <a:gd name="adj1" fmla="val 50000"/>
              <a:gd name="adj2" fmla="val 50092"/>
            </a:avLst>
          </a:prstGeom>
          <a:solidFill>
            <a:srgbClr val="0034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sz="1633"/>
          </a:p>
        </p:txBody>
      </p:sp>
      <p:sp>
        <p:nvSpPr>
          <p:cNvPr id="3" name="Textfeld 2"/>
          <p:cNvSpPr txBox="1"/>
          <p:nvPr/>
        </p:nvSpPr>
        <p:spPr>
          <a:xfrm>
            <a:off x="8168258" y="2290806"/>
            <a:ext cx="168988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Database, </a:t>
            </a:r>
          </a:p>
          <a:p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Presentation</a:t>
            </a:r>
            <a:r>
              <a:rPr lang="de-DE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&amp; </a:t>
            </a:r>
          </a:p>
          <a:p>
            <a:r>
              <a:rPr lang="de-DE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Asset Monitoring</a:t>
            </a:r>
            <a:endParaRPr lang="de-DE" sz="1400" i="1" u="sng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Textfeld 32"/>
          <p:cNvSpPr txBox="1"/>
          <p:nvPr/>
        </p:nvSpPr>
        <p:spPr>
          <a:xfrm>
            <a:off x="6206519" y="2505994"/>
            <a:ext cx="16312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Autethication</a:t>
            </a:r>
            <a:r>
              <a:rPr lang="de-DE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&amp; </a:t>
            </a:r>
            <a:br>
              <a:rPr lang="de-DE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de-DE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Message Relay</a:t>
            </a:r>
            <a:endParaRPr lang="de-DE" sz="1400" i="1" u="sng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4" name="Textfeld 33"/>
          <p:cNvSpPr txBox="1"/>
          <p:nvPr/>
        </p:nvSpPr>
        <p:spPr>
          <a:xfrm>
            <a:off x="10606279" y="1973491"/>
            <a:ext cx="787395" cy="3994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98" dirty="0" smtClean="0"/>
              <a:t>Monitoring</a:t>
            </a:r>
            <a:endParaRPr lang="de-DE" sz="998" dirty="0"/>
          </a:p>
          <a:p>
            <a:r>
              <a:rPr lang="de-DE" sz="998" dirty="0" smtClean="0"/>
              <a:t>Mobile </a:t>
            </a:r>
            <a:r>
              <a:rPr lang="de-DE" sz="998" dirty="0"/>
              <a:t>App</a:t>
            </a:r>
          </a:p>
        </p:txBody>
      </p:sp>
      <p:sp>
        <p:nvSpPr>
          <p:cNvPr id="36" name="Textfeld 35"/>
          <p:cNvSpPr txBox="1"/>
          <p:nvPr/>
        </p:nvSpPr>
        <p:spPr>
          <a:xfrm>
            <a:off x="10330210" y="5819468"/>
            <a:ext cx="1404590" cy="245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98" dirty="0" smtClean="0"/>
              <a:t>Monitoring Web App</a:t>
            </a:r>
            <a:endParaRPr lang="de-DE" sz="998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5"/>
          <a:srcRect t="8462"/>
          <a:stretch/>
        </p:blipFill>
        <p:spPr>
          <a:xfrm>
            <a:off x="10053784" y="4694213"/>
            <a:ext cx="1649755" cy="804824"/>
          </a:xfrm>
          <a:prstGeom prst="rect">
            <a:avLst/>
          </a:prstGeom>
        </p:spPr>
      </p:pic>
      <p:sp>
        <p:nvSpPr>
          <p:cNvPr id="41" name="Pfeil nach links und rechts 14"/>
          <p:cNvSpPr>
            <a:spLocks noChangeArrowheads="1"/>
          </p:cNvSpPr>
          <p:nvPr/>
        </p:nvSpPr>
        <p:spPr bwMode="auto">
          <a:xfrm rot="5400000">
            <a:off x="8771518" y="3787955"/>
            <a:ext cx="417142" cy="73991"/>
          </a:xfrm>
          <a:prstGeom prst="leftRightArrow">
            <a:avLst>
              <a:gd name="adj1" fmla="val 50000"/>
              <a:gd name="adj2" fmla="val 50115"/>
            </a:avLst>
          </a:prstGeom>
          <a:solidFill>
            <a:srgbClr val="00346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sz="1633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1615" y="4643192"/>
            <a:ext cx="1250699" cy="16841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4435151" y="890850"/>
            <a:ext cx="1183745" cy="3214048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3804132" y="945472"/>
            <a:ext cx="4240538" cy="4356799"/>
          </a:xfrm>
          <a:prstGeom prst="ellipse">
            <a:avLst/>
          </a:prstGeom>
          <a:noFill/>
          <a:ln w="19050"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feld 33"/>
          <p:cNvSpPr txBox="1"/>
          <p:nvPr/>
        </p:nvSpPr>
        <p:spPr>
          <a:xfrm>
            <a:off x="4823922" y="4104898"/>
            <a:ext cx="755335" cy="245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8" dirty="0" smtClean="0"/>
              <a:t>Lighthouse</a:t>
            </a:r>
            <a:endParaRPr lang="en-US" sz="998" dirty="0"/>
          </a:p>
        </p:txBody>
      </p:sp>
      <p:sp>
        <p:nvSpPr>
          <p:cNvPr id="46" name="Textfeld 33"/>
          <p:cNvSpPr txBox="1"/>
          <p:nvPr/>
        </p:nvSpPr>
        <p:spPr>
          <a:xfrm>
            <a:off x="5834141" y="6127852"/>
            <a:ext cx="445956" cy="245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8" dirty="0" smtClean="0"/>
              <a:t>Buoy</a:t>
            </a:r>
            <a:endParaRPr lang="en-US" sz="998" dirty="0"/>
          </a:p>
        </p:txBody>
      </p:sp>
      <p:sp>
        <p:nvSpPr>
          <p:cNvPr id="47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 txBox="1">
            <a:spLocks/>
          </p:cNvSpPr>
          <p:nvPr/>
        </p:nvSpPr>
        <p:spPr>
          <a:xfrm>
            <a:off x="152967" y="1322227"/>
            <a:ext cx="5020147" cy="493236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25000"/>
              <a:buFontTx/>
              <a:buBlip>
                <a:blip r:embed="rId8"/>
              </a:buBlip>
              <a:defRPr sz="1700" kern="1200">
                <a:solidFill>
                  <a:srgbClr val="9D9D9C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8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000" dirty="0" smtClean="0">
                <a:solidFill>
                  <a:schemeClr val="accent1"/>
                </a:solidFill>
              </a:rPr>
              <a:t>A typical architecture can consist of:</a:t>
            </a:r>
          </a:p>
          <a:p>
            <a:pPr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1"/>
                </a:solidFill>
              </a:rPr>
              <a:t>Remote monitored visual AtoNs</a:t>
            </a:r>
          </a:p>
          <a:p>
            <a:pPr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/>
                </a:solidFill>
              </a:rPr>
              <a:t>Wireless</a:t>
            </a:r>
            <a:r>
              <a:rPr lang="sv-FI" sz="2000" dirty="0">
                <a:solidFill>
                  <a:schemeClr val="accent1"/>
                </a:solidFill>
              </a:rPr>
              <a:t> </a:t>
            </a:r>
            <a:r>
              <a:rPr lang="sv-FI" sz="2000" dirty="0" smtClean="0">
                <a:solidFill>
                  <a:schemeClr val="accent1"/>
                </a:solidFill>
              </a:rPr>
              <a:t>Communication</a:t>
            </a:r>
            <a:endParaRPr lang="sv-FI" sz="2000" dirty="0">
              <a:solidFill>
                <a:schemeClr val="accent1"/>
              </a:solidFill>
            </a:endParaRPr>
          </a:p>
          <a:p>
            <a:pPr lvl="2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1"/>
                </a:solidFill>
              </a:rPr>
              <a:t>Client handler:</a:t>
            </a:r>
          </a:p>
          <a:p>
            <a:pPr lvl="3" indent="-342900">
              <a:lnSpc>
                <a:spcPct val="100000"/>
              </a:lnSpc>
            </a:pPr>
            <a:r>
              <a:rPr lang="en-US" dirty="0" smtClean="0">
                <a:solidFill>
                  <a:schemeClr val="accent1"/>
                </a:solidFill>
              </a:rPr>
              <a:t>Authentication</a:t>
            </a:r>
          </a:p>
          <a:p>
            <a:pPr lvl="3" indent="-342900">
              <a:lnSpc>
                <a:spcPct val="100000"/>
              </a:lnSpc>
            </a:pPr>
            <a:r>
              <a:rPr lang="en-US" dirty="0" smtClean="0">
                <a:solidFill>
                  <a:schemeClr val="accent1"/>
                </a:solidFill>
              </a:rPr>
              <a:t>Message handling</a:t>
            </a:r>
          </a:p>
          <a:p>
            <a:pPr lvl="2" indent="-342900">
              <a:lnSpc>
                <a:spcPct val="100000"/>
              </a:lnSpc>
            </a:pPr>
            <a:r>
              <a:rPr lang="en-US" dirty="0" smtClean="0">
                <a:solidFill>
                  <a:schemeClr val="accent1"/>
                </a:solidFill>
              </a:rPr>
              <a:t>Main server(s)/services</a:t>
            </a:r>
          </a:p>
          <a:p>
            <a:pPr lvl="2" indent="-342900">
              <a:lnSpc>
                <a:spcPct val="100000"/>
              </a:lnSpc>
            </a:pPr>
            <a:r>
              <a:rPr lang="en-US" dirty="0" smtClean="0">
                <a:solidFill>
                  <a:schemeClr val="accent1"/>
                </a:solidFill>
              </a:rPr>
              <a:t>User Interface</a:t>
            </a:r>
          </a:p>
          <a:p>
            <a:pPr lvl="2" indent="-342900">
              <a:lnSpc>
                <a:spcPct val="100000"/>
              </a:lnSpc>
            </a:pPr>
            <a:endParaRPr lang="sv-FI" dirty="0" smtClean="0">
              <a:solidFill>
                <a:schemeClr val="accent1"/>
              </a:solidFill>
            </a:endParaRPr>
          </a:p>
          <a:p>
            <a:pPr lvl="2" indent="-342900">
              <a:lnSpc>
                <a:spcPct val="100000"/>
              </a:lnSpc>
            </a:pPr>
            <a:endParaRPr lang="sv-FI" dirty="0">
              <a:solidFill>
                <a:schemeClr val="accent1"/>
              </a:solidFill>
            </a:endParaRPr>
          </a:p>
          <a:p>
            <a:pPr lvl="2">
              <a:lnSpc>
                <a:spcPct val="100000"/>
              </a:lnSpc>
            </a:pPr>
            <a:r>
              <a:rPr lang="en-US" dirty="0" smtClean="0">
                <a:solidFill>
                  <a:schemeClr val="accent1"/>
                </a:solidFill>
              </a:rPr>
              <a:t>The proposed standardization covers </a:t>
            </a:r>
            <a:br>
              <a:rPr lang="en-US" dirty="0" smtClean="0">
                <a:solidFill>
                  <a:schemeClr val="accent1"/>
                </a:solidFill>
              </a:rPr>
            </a:br>
            <a:r>
              <a:rPr lang="en-US" dirty="0" smtClean="0">
                <a:solidFill>
                  <a:schemeClr val="accent1"/>
                </a:solidFill>
              </a:rPr>
              <a:t>the portion inside the circle</a:t>
            </a:r>
          </a:p>
          <a:p>
            <a:pPr>
              <a:lnSpc>
                <a:spcPct val="100000"/>
              </a:lnSpc>
              <a:spcAft>
                <a:spcPts val="0"/>
              </a:spcAft>
              <a:buNone/>
            </a:pPr>
            <a:endParaRPr lang="en-US" sz="2000" dirty="0" smtClean="0">
              <a:solidFill>
                <a:schemeClr val="accent1"/>
              </a:solidFill>
            </a:endParaRPr>
          </a:p>
        </p:txBody>
      </p:sp>
      <p:sp>
        <p:nvSpPr>
          <p:cNvPr id="32" name="Title 3">
            <a:extLst>
              <a:ext uri="{FF2B5EF4-FFF2-40B4-BE49-F238E27FC236}">
                <a16:creationId xmlns:a16="http://schemas.microsoft.com/office/drawing/2014/main" id="{0C792CEB-1B44-DC90-4FD2-3E6B6B657E07}"/>
              </a:ext>
            </a:extLst>
          </p:cNvPr>
          <p:cNvSpPr txBox="1">
            <a:spLocks/>
          </p:cNvSpPr>
          <p:nvPr/>
        </p:nvSpPr>
        <p:spPr>
          <a:xfrm>
            <a:off x="912285" y="277296"/>
            <a:ext cx="10312867" cy="8831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System architecture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88909">
            <a:off x="5735313" y="865910"/>
            <a:ext cx="483640" cy="166569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09421">
            <a:off x="5701627" y="3608414"/>
            <a:ext cx="558708" cy="1374924"/>
          </a:xfrm>
          <a:prstGeom prst="rect">
            <a:avLst/>
          </a:prstGeom>
        </p:spPr>
      </p:pic>
      <p:sp>
        <p:nvSpPr>
          <p:cNvPr id="35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 txBox="1">
            <a:spLocks/>
          </p:cNvSpPr>
          <p:nvPr/>
        </p:nvSpPr>
        <p:spPr>
          <a:xfrm>
            <a:off x="102531" y="890850"/>
            <a:ext cx="10367433" cy="44763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25000"/>
              <a:buFontTx/>
              <a:buBlip>
                <a:blip r:embed="rId8"/>
              </a:buBlip>
              <a:defRPr sz="1700" kern="1200">
                <a:solidFill>
                  <a:srgbClr val="9D9D9C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8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  <a:buSzPct val="100000"/>
              <a:buFontTx/>
              <a:buNone/>
            </a:pPr>
            <a:r>
              <a:rPr lang="en-US" sz="2000" b="1" dirty="0" smtClean="0">
                <a:solidFill>
                  <a:schemeClr val="accent1"/>
                </a:solidFill>
              </a:rPr>
              <a:t>What is the scope? </a:t>
            </a: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endParaRPr lang="en-US" sz="2000" dirty="0" smtClean="0">
              <a:solidFill>
                <a:schemeClr val="accent1"/>
              </a:solidFill>
            </a:endParaRPr>
          </a:p>
          <a:p>
            <a:pPr marL="342900"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accent1"/>
              </a:solidFill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 smtClean="0">
              <a:solidFill>
                <a:schemeClr val="accent1"/>
              </a:solidFill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16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rafik 3"/>
          <p:cNvPicPr>
            <a:picLocks noChangeAspect="1"/>
          </p:cNvPicPr>
          <p:nvPr/>
        </p:nvPicPr>
        <p:blipFill rotWithShape="1">
          <a:blip r:embed="rId2"/>
          <a:srcRect l="140" t="8557" r="31845" b="22603"/>
          <a:stretch/>
        </p:blipFill>
        <p:spPr>
          <a:xfrm>
            <a:off x="10427498" y="4350799"/>
            <a:ext cx="1581907" cy="853280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oup 11"/>
          <p:cNvGrpSpPr>
            <a:grpSpLocks/>
          </p:cNvGrpSpPr>
          <p:nvPr/>
        </p:nvGrpSpPr>
        <p:grpSpPr bwMode="auto">
          <a:xfrm>
            <a:off x="5742484" y="1281529"/>
            <a:ext cx="4683993" cy="3922550"/>
            <a:chOff x="0" y="0"/>
            <a:chExt cx="306" cy="216"/>
          </a:xfrm>
          <a:solidFill>
            <a:srgbClr val="A1B0C7"/>
          </a:solidFill>
        </p:grpSpPr>
        <p:sp>
          <p:nvSpPr>
            <p:cNvPr id="9" name="AutoShape 12"/>
            <p:cNvSpPr>
              <a:spLocks/>
            </p:cNvSpPr>
            <p:nvPr/>
          </p:nvSpPr>
          <p:spPr bwMode="auto">
            <a:xfrm>
              <a:off x="0" y="0"/>
              <a:ext cx="307" cy="216"/>
            </a:xfrm>
            <a:custGeom>
              <a:avLst/>
              <a:gdLst>
                <a:gd name="T0" fmla="*/ 0 w 21264"/>
                <a:gd name="T1" fmla="*/ 0 h 20623"/>
                <a:gd name="T2" fmla="*/ 0 w 21264"/>
                <a:gd name="T3" fmla="*/ 0 h 20623"/>
                <a:gd name="T4" fmla="*/ 0 w 21264"/>
                <a:gd name="T5" fmla="*/ 0 h 20623"/>
                <a:gd name="T6" fmla="*/ 0 w 21264"/>
                <a:gd name="T7" fmla="*/ 0 h 206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64" h="20623">
                  <a:moveTo>
                    <a:pt x="1919" y="6856"/>
                  </a:moveTo>
                  <a:cubicBezTo>
                    <a:pt x="744" y="7017"/>
                    <a:pt x="-110" y="8412"/>
                    <a:pt x="11" y="9971"/>
                  </a:cubicBezTo>
                  <a:cubicBezTo>
                    <a:pt x="81" y="10870"/>
                    <a:pt x="469" y="11672"/>
                    <a:pt x="1057" y="12129"/>
                  </a:cubicBezTo>
                  <a:lnTo>
                    <a:pt x="1046" y="12097"/>
                  </a:lnTo>
                  <a:cubicBezTo>
                    <a:pt x="236" y="13236"/>
                    <a:pt x="281" y="15024"/>
                    <a:pt x="1147" y="16091"/>
                  </a:cubicBezTo>
                  <a:cubicBezTo>
                    <a:pt x="1608" y="16659"/>
                    <a:pt x="2236" y="16931"/>
                    <a:pt x="2864" y="16834"/>
                  </a:cubicBezTo>
                  <a:lnTo>
                    <a:pt x="2852" y="16853"/>
                  </a:lnTo>
                  <a:cubicBezTo>
                    <a:pt x="3896" y="19265"/>
                    <a:pt x="6218" y="20100"/>
                    <a:pt x="8039" y="18717"/>
                  </a:cubicBezTo>
                  <a:cubicBezTo>
                    <a:pt x="8062" y="18700"/>
                    <a:pt x="8085" y="18682"/>
                    <a:pt x="8108" y="18664"/>
                  </a:cubicBezTo>
                  <a:lnTo>
                    <a:pt x="8101" y="18668"/>
                  </a:lnTo>
                  <a:cubicBezTo>
                    <a:pt x="9122" y="20688"/>
                    <a:pt x="11186" y="21231"/>
                    <a:pt x="12712" y="19880"/>
                  </a:cubicBezTo>
                  <a:cubicBezTo>
                    <a:pt x="13351" y="19314"/>
                    <a:pt x="13823" y="18472"/>
                    <a:pt x="14046" y="17497"/>
                  </a:cubicBezTo>
                  <a:lnTo>
                    <a:pt x="14049" y="17522"/>
                  </a:lnTo>
                  <a:cubicBezTo>
                    <a:pt x="15384" y="18620"/>
                    <a:pt x="17140" y="18084"/>
                    <a:pt x="17973" y="16325"/>
                  </a:cubicBezTo>
                  <a:cubicBezTo>
                    <a:pt x="18251" y="15737"/>
                    <a:pt x="18401" y="15059"/>
                    <a:pt x="18405" y="14366"/>
                  </a:cubicBezTo>
                  <a:lnTo>
                    <a:pt x="18399" y="14357"/>
                  </a:lnTo>
                  <a:cubicBezTo>
                    <a:pt x="20223" y="14013"/>
                    <a:pt x="21490" y="11783"/>
                    <a:pt x="21229" y="9376"/>
                  </a:cubicBezTo>
                  <a:cubicBezTo>
                    <a:pt x="21148" y="8627"/>
                    <a:pt x="20921" y="7918"/>
                    <a:pt x="20572" y="7318"/>
                  </a:cubicBezTo>
                  <a:lnTo>
                    <a:pt x="20566" y="7316"/>
                  </a:lnTo>
                  <a:cubicBezTo>
                    <a:pt x="21137" y="5553"/>
                    <a:pt x="20520" y="3512"/>
                    <a:pt x="19187" y="2756"/>
                  </a:cubicBezTo>
                  <a:cubicBezTo>
                    <a:pt x="19075" y="2692"/>
                    <a:pt x="18960" y="2639"/>
                    <a:pt x="18842" y="2597"/>
                  </a:cubicBezTo>
                  <a:lnTo>
                    <a:pt x="18852" y="2590"/>
                  </a:lnTo>
                  <a:cubicBezTo>
                    <a:pt x="18618" y="879"/>
                    <a:pt x="17374" y="-259"/>
                    <a:pt x="16075" y="50"/>
                  </a:cubicBezTo>
                  <a:cubicBezTo>
                    <a:pt x="15529" y="179"/>
                    <a:pt x="15034" y="555"/>
                    <a:pt x="14675" y="1112"/>
                  </a:cubicBezTo>
                  <a:lnTo>
                    <a:pt x="14679" y="1117"/>
                  </a:lnTo>
                  <a:cubicBezTo>
                    <a:pt x="13959" y="-130"/>
                    <a:pt x="12611" y="-369"/>
                    <a:pt x="11667" y="581"/>
                  </a:cubicBezTo>
                  <a:cubicBezTo>
                    <a:pt x="11406" y="844"/>
                    <a:pt x="11194" y="1183"/>
                    <a:pt x="11047" y="1571"/>
                  </a:cubicBezTo>
                  <a:lnTo>
                    <a:pt x="11055" y="1617"/>
                  </a:lnTo>
                  <a:cubicBezTo>
                    <a:pt x="10021" y="273"/>
                    <a:pt x="8359" y="290"/>
                    <a:pt x="7342" y="1656"/>
                  </a:cubicBezTo>
                  <a:cubicBezTo>
                    <a:pt x="7164" y="1895"/>
                    <a:pt x="7014" y="2166"/>
                    <a:pt x="6895" y="2462"/>
                  </a:cubicBezTo>
                  <a:lnTo>
                    <a:pt x="6887" y="2485"/>
                  </a:lnTo>
                  <a:cubicBezTo>
                    <a:pt x="5302" y="1260"/>
                    <a:pt x="3266" y="1962"/>
                    <a:pt x="2338" y="4052"/>
                  </a:cubicBezTo>
                  <a:cubicBezTo>
                    <a:pt x="1962" y="4900"/>
                    <a:pt x="1812" y="5889"/>
                    <a:pt x="1912" y="6862"/>
                  </a:cubicBezTo>
                  <a:lnTo>
                    <a:pt x="1919" y="685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endParaRPr lang="de-DE" sz="1633"/>
            </a:p>
          </p:txBody>
        </p:sp>
        <p:sp>
          <p:nvSpPr>
            <p:cNvPr id="10" name="AutoShape 13"/>
            <p:cNvSpPr>
              <a:spLocks/>
            </p:cNvSpPr>
            <p:nvPr/>
          </p:nvSpPr>
          <p:spPr bwMode="auto">
            <a:xfrm>
              <a:off x="25" y="147"/>
              <a:ext cx="52" cy="3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799" y="21600"/>
                  </a:cubicBezTo>
                  <a:cubicBezTo>
                    <a:pt x="10799" y="21600"/>
                    <a:pt x="10800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endParaRPr lang="de-DE" sz="1633"/>
            </a:p>
          </p:txBody>
        </p:sp>
        <p:sp>
          <p:nvSpPr>
            <p:cNvPr id="11" name="AutoShape 14"/>
            <p:cNvSpPr>
              <a:spLocks/>
            </p:cNvSpPr>
            <p:nvPr/>
          </p:nvSpPr>
          <p:spPr bwMode="auto">
            <a:xfrm>
              <a:off x="64" y="136"/>
              <a:ext cx="35" cy="2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99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799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79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endParaRPr lang="de-DE" sz="1633"/>
            </a:p>
          </p:txBody>
        </p:sp>
        <p:sp>
          <p:nvSpPr>
            <p:cNvPr id="12" name="AutoShape 15"/>
            <p:cNvSpPr>
              <a:spLocks/>
            </p:cNvSpPr>
            <p:nvPr/>
          </p:nvSpPr>
          <p:spPr bwMode="auto">
            <a:xfrm>
              <a:off x="90" y="132"/>
              <a:ext cx="18" cy="1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799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799"/>
                  </a:cubicBezTo>
                  <a:cubicBezTo>
                    <a:pt x="21600" y="4835"/>
                    <a:pt x="16764" y="0"/>
                    <a:pt x="1080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endParaRPr lang="de-DE" sz="1633"/>
            </a:p>
          </p:txBody>
        </p:sp>
      </p:grpSp>
      <p:pic>
        <p:nvPicPr>
          <p:cNvPr id="19474" name="Grafik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2486" y="3376955"/>
            <a:ext cx="1483200" cy="69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9" name="Pfeil nach rechts 57"/>
          <p:cNvSpPr>
            <a:spLocks noChangeArrowheads="1"/>
          </p:cNvSpPr>
          <p:nvPr/>
        </p:nvSpPr>
        <p:spPr bwMode="auto">
          <a:xfrm rot="21203419">
            <a:off x="9924496" y="2410581"/>
            <a:ext cx="432735" cy="133795"/>
          </a:xfrm>
          <a:prstGeom prst="rightArrow">
            <a:avLst>
              <a:gd name="adj1" fmla="val 50000"/>
              <a:gd name="adj2" fmla="val 49905"/>
            </a:avLst>
          </a:prstGeom>
          <a:solidFill>
            <a:srgbClr val="0034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sz="1633"/>
          </a:p>
        </p:txBody>
      </p:sp>
      <p:sp>
        <p:nvSpPr>
          <p:cNvPr id="19480" name="Pfeil nach links und rechts 14"/>
          <p:cNvSpPr>
            <a:spLocks noChangeArrowheads="1"/>
          </p:cNvSpPr>
          <p:nvPr/>
        </p:nvSpPr>
        <p:spPr bwMode="auto">
          <a:xfrm rot="227759">
            <a:off x="7752146" y="3272951"/>
            <a:ext cx="613136" cy="85937"/>
          </a:xfrm>
          <a:prstGeom prst="leftRightArrow">
            <a:avLst>
              <a:gd name="adj1" fmla="val 50000"/>
              <a:gd name="adj2" fmla="val 50115"/>
            </a:avLst>
          </a:prstGeom>
          <a:solidFill>
            <a:srgbClr val="00346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sz="1633"/>
          </a:p>
        </p:txBody>
      </p:sp>
      <p:sp>
        <p:nvSpPr>
          <p:cNvPr id="19481" name="Pfeil nach rechts 35"/>
          <p:cNvSpPr>
            <a:spLocks noChangeArrowheads="1"/>
          </p:cNvSpPr>
          <p:nvPr/>
        </p:nvSpPr>
        <p:spPr bwMode="auto">
          <a:xfrm rot="2555231">
            <a:off x="9506660" y="4143223"/>
            <a:ext cx="689773" cy="109276"/>
          </a:xfrm>
          <a:prstGeom prst="rightArrow">
            <a:avLst>
              <a:gd name="adj1" fmla="val 50000"/>
              <a:gd name="adj2" fmla="val 50092"/>
            </a:avLst>
          </a:prstGeom>
          <a:solidFill>
            <a:srgbClr val="0034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sz="1633"/>
          </a:p>
        </p:txBody>
      </p:sp>
      <p:sp>
        <p:nvSpPr>
          <p:cNvPr id="34" name="Textfeld 33"/>
          <p:cNvSpPr txBox="1"/>
          <p:nvPr/>
        </p:nvSpPr>
        <p:spPr>
          <a:xfrm>
            <a:off x="10407005" y="2721043"/>
            <a:ext cx="1405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/>
            </a:lvl1pPr>
          </a:lstStyle>
          <a:p>
            <a:r>
              <a:rPr lang="de-DE" dirty="0"/>
              <a:t>Asset Monitoring C</a:t>
            </a:r>
          </a:p>
        </p:txBody>
      </p:sp>
      <p:sp>
        <p:nvSpPr>
          <p:cNvPr id="36" name="Textfeld 35"/>
          <p:cNvSpPr txBox="1"/>
          <p:nvPr/>
        </p:nvSpPr>
        <p:spPr>
          <a:xfrm>
            <a:off x="10179234" y="5579380"/>
            <a:ext cx="14437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 smtClean="0"/>
              <a:t>Asset </a:t>
            </a:r>
            <a:r>
              <a:rPr lang="de-DE" sz="1200" b="1" dirty="0"/>
              <a:t>M</a:t>
            </a:r>
            <a:r>
              <a:rPr lang="de-DE" sz="1200" b="1" dirty="0" smtClean="0"/>
              <a:t>onitoring D</a:t>
            </a:r>
            <a:endParaRPr lang="de-DE" sz="1200" b="1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4"/>
          <a:srcRect t="8462"/>
          <a:stretch/>
        </p:blipFill>
        <p:spPr>
          <a:xfrm>
            <a:off x="10053784" y="4694213"/>
            <a:ext cx="1649755" cy="8048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1615" y="4643192"/>
            <a:ext cx="1250699" cy="16841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4435151" y="890850"/>
            <a:ext cx="1183745" cy="3214048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3804132" y="945472"/>
            <a:ext cx="4240538" cy="4356799"/>
          </a:xfrm>
          <a:prstGeom prst="ellipse">
            <a:avLst/>
          </a:prstGeom>
          <a:noFill/>
          <a:ln w="19050"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feld 33"/>
          <p:cNvSpPr txBox="1"/>
          <p:nvPr/>
        </p:nvSpPr>
        <p:spPr>
          <a:xfrm>
            <a:off x="4689945" y="645433"/>
            <a:ext cx="1600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/>
            </a:lvl1pPr>
          </a:lstStyle>
          <a:p>
            <a:r>
              <a:rPr lang="en-US" dirty="0"/>
              <a:t>AtoN </a:t>
            </a:r>
            <a:r>
              <a:rPr lang="en-US" dirty="0" smtClean="0"/>
              <a:t>Manufacturer </a:t>
            </a:r>
            <a:r>
              <a:rPr lang="en-US" dirty="0"/>
              <a:t>A</a:t>
            </a:r>
          </a:p>
        </p:txBody>
      </p:sp>
      <p:sp>
        <p:nvSpPr>
          <p:cNvPr id="47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 txBox="1">
            <a:spLocks/>
          </p:cNvSpPr>
          <p:nvPr/>
        </p:nvSpPr>
        <p:spPr>
          <a:xfrm>
            <a:off x="152967" y="1322227"/>
            <a:ext cx="5020147" cy="493236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25000"/>
              <a:buFontTx/>
              <a:buBlip>
                <a:blip r:embed="rId7"/>
              </a:buBlip>
              <a:defRPr sz="1700" kern="1200">
                <a:solidFill>
                  <a:srgbClr val="9D9D9C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7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000" dirty="0" smtClean="0">
                <a:solidFill>
                  <a:schemeClr val="accent1"/>
                </a:solidFill>
              </a:rPr>
              <a:t>A typical architecture can consist of:</a:t>
            </a:r>
          </a:p>
          <a:p>
            <a:pPr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1"/>
                </a:solidFill>
              </a:rPr>
              <a:t>Remote monitored visual AtoNs</a:t>
            </a:r>
          </a:p>
          <a:p>
            <a:pPr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/>
                </a:solidFill>
              </a:rPr>
              <a:t>Wireless</a:t>
            </a:r>
            <a:r>
              <a:rPr lang="sv-FI" sz="2000" dirty="0">
                <a:solidFill>
                  <a:schemeClr val="accent1"/>
                </a:solidFill>
              </a:rPr>
              <a:t> </a:t>
            </a:r>
            <a:r>
              <a:rPr lang="sv-FI" sz="2000" dirty="0" smtClean="0">
                <a:solidFill>
                  <a:schemeClr val="accent1"/>
                </a:solidFill>
              </a:rPr>
              <a:t>Communication</a:t>
            </a:r>
            <a:endParaRPr lang="sv-FI" sz="2000" dirty="0">
              <a:solidFill>
                <a:schemeClr val="accent1"/>
              </a:solidFill>
            </a:endParaRPr>
          </a:p>
          <a:p>
            <a:pPr lvl="2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1"/>
                </a:solidFill>
              </a:rPr>
              <a:t>Client handler:</a:t>
            </a:r>
          </a:p>
          <a:p>
            <a:pPr lvl="3" indent="-342900">
              <a:lnSpc>
                <a:spcPct val="100000"/>
              </a:lnSpc>
            </a:pPr>
            <a:r>
              <a:rPr lang="en-US" dirty="0" smtClean="0">
                <a:solidFill>
                  <a:schemeClr val="accent1"/>
                </a:solidFill>
              </a:rPr>
              <a:t>Authentication</a:t>
            </a:r>
          </a:p>
          <a:p>
            <a:pPr lvl="3" indent="-342900">
              <a:lnSpc>
                <a:spcPct val="100000"/>
              </a:lnSpc>
            </a:pPr>
            <a:r>
              <a:rPr lang="en-US" dirty="0" smtClean="0">
                <a:solidFill>
                  <a:schemeClr val="accent1"/>
                </a:solidFill>
              </a:rPr>
              <a:t>Message handling</a:t>
            </a:r>
          </a:p>
          <a:p>
            <a:pPr lvl="2" indent="-342900">
              <a:lnSpc>
                <a:spcPct val="100000"/>
              </a:lnSpc>
            </a:pPr>
            <a:r>
              <a:rPr lang="en-US" dirty="0" smtClean="0">
                <a:solidFill>
                  <a:schemeClr val="accent1"/>
                </a:solidFill>
              </a:rPr>
              <a:t>Main server(s)/services</a:t>
            </a:r>
          </a:p>
          <a:p>
            <a:pPr lvl="2" indent="-342900">
              <a:lnSpc>
                <a:spcPct val="100000"/>
              </a:lnSpc>
            </a:pPr>
            <a:r>
              <a:rPr lang="en-US" dirty="0" smtClean="0">
                <a:solidFill>
                  <a:schemeClr val="accent1"/>
                </a:solidFill>
              </a:rPr>
              <a:t>User Interface</a:t>
            </a:r>
          </a:p>
          <a:p>
            <a:pPr lvl="2" indent="-342900">
              <a:lnSpc>
                <a:spcPct val="100000"/>
              </a:lnSpc>
            </a:pPr>
            <a:endParaRPr lang="sv-FI" dirty="0" smtClean="0">
              <a:solidFill>
                <a:schemeClr val="accent1"/>
              </a:solidFill>
            </a:endParaRPr>
          </a:p>
          <a:p>
            <a:pPr lvl="2" indent="-342900">
              <a:lnSpc>
                <a:spcPct val="100000"/>
              </a:lnSpc>
            </a:pPr>
            <a:endParaRPr lang="sv-FI" dirty="0">
              <a:solidFill>
                <a:schemeClr val="accent1"/>
              </a:solidFill>
            </a:endParaRPr>
          </a:p>
          <a:p>
            <a:pPr lvl="2">
              <a:lnSpc>
                <a:spcPct val="100000"/>
              </a:lnSpc>
            </a:pPr>
            <a:r>
              <a:rPr lang="en-US" dirty="0" smtClean="0">
                <a:solidFill>
                  <a:schemeClr val="accent1"/>
                </a:solidFill>
              </a:rPr>
              <a:t>The proposed standardization covers </a:t>
            </a:r>
            <a:br>
              <a:rPr lang="en-US" dirty="0" smtClean="0">
                <a:solidFill>
                  <a:schemeClr val="accent1"/>
                </a:solidFill>
              </a:rPr>
            </a:br>
            <a:r>
              <a:rPr lang="en-US" dirty="0">
                <a:solidFill>
                  <a:schemeClr val="accent1"/>
                </a:solidFill>
              </a:rPr>
              <a:t>the portion inside the circle</a:t>
            </a:r>
          </a:p>
          <a:p>
            <a:pPr lvl="2">
              <a:lnSpc>
                <a:spcPct val="100000"/>
              </a:lnSpc>
            </a:pPr>
            <a:r>
              <a:rPr lang="en-US" dirty="0" smtClean="0">
                <a:solidFill>
                  <a:schemeClr val="accent1"/>
                </a:solidFill>
              </a:rPr>
              <a:t>If this can be standardized, the rest </a:t>
            </a:r>
            <a:br>
              <a:rPr lang="en-US" dirty="0" smtClean="0">
                <a:solidFill>
                  <a:schemeClr val="accent1"/>
                </a:solidFill>
              </a:rPr>
            </a:br>
            <a:r>
              <a:rPr lang="en-US" dirty="0" smtClean="0">
                <a:solidFill>
                  <a:schemeClr val="accent1"/>
                </a:solidFill>
              </a:rPr>
              <a:t>is ”easy” to integrate to most commonly used platforms</a:t>
            </a:r>
          </a:p>
          <a:p>
            <a:pPr>
              <a:lnSpc>
                <a:spcPct val="100000"/>
              </a:lnSpc>
              <a:spcAft>
                <a:spcPts val="0"/>
              </a:spcAft>
              <a:buNone/>
            </a:pPr>
            <a:endParaRPr lang="en-US" sz="2000" dirty="0" smtClean="0">
              <a:solidFill>
                <a:schemeClr val="accent1"/>
              </a:solidFill>
            </a:endParaRPr>
          </a:p>
        </p:txBody>
      </p:sp>
      <p:sp>
        <p:nvSpPr>
          <p:cNvPr id="32" name="Title 3">
            <a:extLst>
              <a:ext uri="{FF2B5EF4-FFF2-40B4-BE49-F238E27FC236}">
                <a16:creationId xmlns:a16="http://schemas.microsoft.com/office/drawing/2014/main" id="{0C792CEB-1B44-DC90-4FD2-3E6B6B657E07}"/>
              </a:ext>
            </a:extLst>
          </p:cNvPr>
          <p:cNvSpPr txBox="1">
            <a:spLocks/>
          </p:cNvSpPr>
          <p:nvPr/>
        </p:nvSpPr>
        <p:spPr>
          <a:xfrm>
            <a:off x="912285" y="277296"/>
            <a:ext cx="10312867" cy="8831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System architecture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88909">
            <a:off x="5735313" y="865910"/>
            <a:ext cx="483640" cy="166569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09421">
            <a:off x="5701627" y="3608414"/>
            <a:ext cx="558708" cy="1374924"/>
          </a:xfrm>
          <a:prstGeom prst="rect">
            <a:avLst/>
          </a:prstGeom>
        </p:spPr>
      </p:pic>
      <p:sp>
        <p:nvSpPr>
          <p:cNvPr id="35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 txBox="1">
            <a:spLocks/>
          </p:cNvSpPr>
          <p:nvPr/>
        </p:nvSpPr>
        <p:spPr>
          <a:xfrm>
            <a:off x="102532" y="890850"/>
            <a:ext cx="4650904" cy="493236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25000"/>
              <a:buFontTx/>
              <a:buBlip>
                <a:blip r:embed="rId7"/>
              </a:buBlip>
              <a:defRPr sz="1700" kern="1200">
                <a:solidFill>
                  <a:srgbClr val="9D9D9C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7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  <a:buSzPct val="100000"/>
              <a:buFontTx/>
              <a:buNone/>
            </a:pPr>
            <a:r>
              <a:rPr lang="en-US" sz="2000" b="1" dirty="0" smtClean="0">
                <a:solidFill>
                  <a:schemeClr val="accent1"/>
                </a:solidFill>
              </a:rPr>
              <a:t>What is the scope? </a:t>
            </a: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endParaRPr lang="en-US" sz="2000" dirty="0" smtClean="0">
              <a:solidFill>
                <a:schemeClr val="accent1"/>
              </a:solidFill>
            </a:endParaRPr>
          </a:p>
          <a:p>
            <a:pPr marL="342900" indent="-342900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accent1"/>
              </a:solidFill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 smtClean="0">
              <a:solidFill>
                <a:schemeClr val="accent1"/>
              </a:solidFill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>
              <a:solidFill>
                <a:schemeClr val="accent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6188266" y="2480161"/>
            <a:ext cx="1458360" cy="131929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FI" dirty="0" smtClean="0"/>
              <a:t>Standard AtoN IoT</a:t>
            </a:r>
          </a:p>
          <a:p>
            <a:pPr algn="ctr"/>
            <a:r>
              <a:rPr lang="sv-FI" dirty="0" err="1" smtClean="0"/>
              <a:t>Broker</a:t>
            </a:r>
            <a:endParaRPr lang="en-US" dirty="0"/>
          </a:p>
        </p:txBody>
      </p:sp>
      <p:pic>
        <p:nvPicPr>
          <p:cNvPr id="38" name="Grafik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634" y="2307360"/>
            <a:ext cx="1483200" cy="69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Pfeil nach links und rechts 14"/>
          <p:cNvSpPr>
            <a:spLocks noChangeArrowheads="1"/>
          </p:cNvSpPr>
          <p:nvPr/>
        </p:nvSpPr>
        <p:spPr bwMode="auto">
          <a:xfrm rot="20973273">
            <a:off x="7691798" y="2726231"/>
            <a:ext cx="613136" cy="85937"/>
          </a:xfrm>
          <a:prstGeom prst="leftRightArrow">
            <a:avLst>
              <a:gd name="adj1" fmla="val 50000"/>
              <a:gd name="adj2" fmla="val 50115"/>
            </a:avLst>
          </a:prstGeom>
          <a:solidFill>
            <a:srgbClr val="00346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sz="1633"/>
          </a:p>
        </p:txBody>
      </p:sp>
      <p:sp>
        <p:nvSpPr>
          <p:cNvPr id="40" name="Textfeld 33"/>
          <p:cNvSpPr txBox="1"/>
          <p:nvPr/>
        </p:nvSpPr>
        <p:spPr>
          <a:xfrm>
            <a:off x="5572409" y="5473338"/>
            <a:ext cx="16052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200" b="1"/>
            </a:lvl1pPr>
          </a:lstStyle>
          <a:p>
            <a:r>
              <a:rPr lang="en-US" dirty="0"/>
              <a:t>AtoN </a:t>
            </a:r>
            <a:r>
              <a:rPr lang="en-US" dirty="0" smtClean="0"/>
              <a:t>Manufacturer </a:t>
            </a:r>
            <a:r>
              <a:rPr lang="en-US" dirty="0"/>
              <a:t>B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91674" y="1657938"/>
            <a:ext cx="1322663" cy="1111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74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">
            <a:extLst>
              <a:ext uri="{FF2B5EF4-FFF2-40B4-BE49-F238E27FC236}">
                <a16:creationId xmlns:a16="http://schemas.microsoft.com/office/drawing/2014/main" id="{0C792CEB-1B44-DC90-4FD2-3E6B6B657E07}"/>
              </a:ext>
            </a:extLst>
          </p:cNvPr>
          <p:cNvSpPr txBox="1">
            <a:spLocks/>
          </p:cNvSpPr>
          <p:nvPr/>
        </p:nvSpPr>
        <p:spPr>
          <a:xfrm>
            <a:off x="912285" y="277296"/>
            <a:ext cx="10312867" cy="61585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SzPct val="100000"/>
            </a:pPr>
            <a:r>
              <a:rPr lang="en-US" sz="2800" dirty="0"/>
              <a:t>Harmonized Visual AtoN IoT </a:t>
            </a:r>
            <a:r>
              <a:rPr lang="en-US" sz="2800" dirty="0" smtClean="0"/>
              <a:t>Protocol</a:t>
            </a:r>
            <a:endParaRPr lang="en-US" sz="2800" dirty="0"/>
          </a:p>
        </p:txBody>
      </p:sp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 txBox="1">
            <a:spLocks/>
          </p:cNvSpPr>
          <p:nvPr/>
        </p:nvSpPr>
        <p:spPr>
          <a:xfrm>
            <a:off x="380270" y="1759226"/>
            <a:ext cx="10367433" cy="453827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25000"/>
              <a:buFontTx/>
              <a:buBlip>
                <a:blip r:embed="rId2"/>
              </a:buBlip>
              <a:defRPr sz="1700" kern="1200">
                <a:solidFill>
                  <a:srgbClr val="9D9D9C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8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FontTx/>
              <a:buAutoNum type="arabicParenR"/>
            </a:pPr>
            <a:r>
              <a:rPr lang="sv-FI" sz="2300" b="1" dirty="0">
                <a:solidFill>
                  <a:schemeClr val="accent1"/>
                </a:solidFill>
              </a:rPr>
              <a:t>IoT </a:t>
            </a:r>
            <a:r>
              <a:rPr lang="en-US" sz="2300" b="1" dirty="0">
                <a:solidFill>
                  <a:schemeClr val="accent1"/>
                </a:solidFill>
              </a:rPr>
              <a:t>infrastructure, </a:t>
            </a:r>
            <a:r>
              <a:rPr lang="en-US" sz="2300" b="1" dirty="0" smtClean="0">
                <a:solidFill>
                  <a:schemeClr val="accent1"/>
                </a:solidFill>
              </a:rPr>
              <a:t>MQTT</a:t>
            </a:r>
          </a:p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FontTx/>
              <a:buAutoNum type="arabicParenR"/>
            </a:pPr>
            <a:endParaRPr lang="sv-FI" sz="2300" b="1" dirty="0">
              <a:solidFill>
                <a:schemeClr val="accent1"/>
              </a:solidFill>
            </a:endParaRPr>
          </a:p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FontTx/>
              <a:buAutoNum type="arabicParenR"/>
            </a:pPr>
            <a:r>
              <a:rPr lang="sv-FI" sz="2300" b="1" dirty="0" err="1" smtClean="0">
                <a:solidFill>
                  <a:schemeClr val="accent1"/>
                </a:solidFill>
              </a:rPr>
              <a:t>Security</a:t>
            </a:r>
            <a:endParaRPr lang="sv-FI" sz="2300" b="1" dirty="0" smtClean="0">
              <a:solidFill>
                <a:schemeClr val="accent1"/>
              </a:solidFill>
            </a:endParaRPr>
          </a:p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FontTx/>
              <a:buAutoNum type="arabicParenR"/>
            </a:pPr>
            <a:endParaRPr lang="sv-FI" sz="2300" b="1" dirty="0">
              <a:solidFill>
                <a:schemeClr val="accent1"/>
              </a:solidFill>
            </a:endParaRPr>
          </a:p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FontTx/>
              <a:buAutoNum type="arabicParenR"/>
            </a:pPr>
            <a:r>
              <a:rPr lang="sv-FI" sz="2300" b="1" dirty="0" err="1">
                <a:solidFill>
                  <a:schemeClr val="accent1"/>
                </a:solidFill>
              </a:rPr>
              <a:t>Standardized</a:t>
            </a:r>
            <a:r>
              <a:rPr lang="sv-FI" sz="2300" b="1" dirty="0">
                <a:solidFill>
                  <a:schemeClr val="accent1"/>
                </a:solidFill>
              </a:rPr>
              <a:t> </a:t>
            </a:r>
            <a:r>
              <a:rPr lang="sv-FI" sz="2300" b="1" dirty="0" err="1">
                <a:solidFill>
                  <a:schemeClr val="accent1"/>
                </a:solidFill>
              </a:rPr>
              <a:t>Topics</a:t>
            </a:r>
            <a:endParaRPr lang="en-US" sz="2300" b="1" dirty="0">
              <a:solidFill>
                <a:schemeClr val="accent1"/>
              </a:solidFill>
            </a:endParaRPr>
          </a:p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FontTx/>
              <a:buAutoNum type="arabicParenR"/>
            </a:pPr>
            <a:endParaRPr lang="sv-FI" sz="2300" b="1" dirty="0" smtClean="0">
              <a:solidFill>
                <a:schemeClr val="accent1"/>
              </a:solidFill>
            </a:endParaRPr>
          </a:p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FontTx/>
              <a:buAutoNum type="arabicParenR"/>
            </a:pPr>
            <a:r>
              <a:rPr lang="sv-FI" sz="2300" b="1" dirty="0" err="1" smtClean="0">
                <a:solidFill>
                  <a:schemeClr val="accent1"/>
                </a:solidFill>
              </a:rPr>
              <a:t>Standardized</a:t>
            </a:r>
            <a:r>
              <a:rPr lang="sv-FI" sz="2300" b="1" dirty="0" smtClean="0">
                <a:solidFill>
                  <a:schemeClr val="accent1"/>
                </a:solidFill>
              </a:rPr>
              <a:t> </a:t>
            </a:r>
            <a:r>
              <a:rPr lang="sv-FI" sz="2300" b="1" dirty="0" err="1" smtClean="0">
                <a:solidFill>
                  <a:schemeClr val="accent1"/>
                </a:solidFill>
              </a:rPr>
              <a:t>coding</a:t>
            </a:r>
            <a:r>
              <a:rPr lang="sv-FI" sz="2300" b="1" dirty="0" smtClean="0">
                <a:solidFill>
                  <a:schemeClr val="accent1"/>
                </a:solidFill>
              </a:rPr>
              <a:t> </a:t>
            </a:r>
            <a:r>
              <a:rPr lang="sv-FI" sz="2300" b="1" dirty="0" err="1" smtClean="0">
                <a:solidFill>
                  <a:schemeClr val="accent1"/>
                </a:solidFill>
              </a:rPr>
              <a:t>of</a:t>
            </a:r>
            <a:r>
              <a:rPr lang="sv-FI" sz="2300" b="1" dirty="0" smtClean="0">
                <a:solidFill>
                  <a:schemeClr val="accent1"/>
                </a:solidFill>
              </a:rPr>
              <a:t> </a:t>
            </a:r>
            <a:r>
              <a:rPr lang="sv-FI" sz="2300" b="1" dirty="0" err="1" smtClean="0">
                <a:solidFill>
                  <a:schemeClr val="accent1"/>
                </a:solidFill>
              </a:rPr>
              <a:t>Topics</a:t>
            </a:r>
            <a:endParaRPr lang="sv-FI" sz="2300" b="1" dirty="0" smtClean="0">
              <a:solidFill>
                <a:schemeClr val="accent1"/>
              </a:solidFill>
            </a:endParaRPr>
          </a:p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FontTx/>
              <a:buAutoNum type="arabicParenR"/>
            </a:pPr>
            <a:endParaRPr lang="sv-FI" sz="23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788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270" y="893149"/>
            <a:ext cx="10367433" cy="5404355"/>
          </a:xfrm>
        </p:spPr>
        <p:txBody>
          <a:bodyPr/>
          <a:lstStyle/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AutoNum type="arabicParenR"/>
            </a:pPr>
            <a:r>
              <a:rPr lang="sv-FI" sz="2300" b="1" dirty="0">
                <a:solidFill>
                  <a:schemeClr val="accent1"/>
                </a:solidFill>
              </a:rPr>
              <a:t>IoT </a:t>
            </a:r>
            <a:r>
              <a:rPr lang="en-US" sz="2300" b="1" dirty="0">
                <a:solidFill>
                  <a:schemeClr val="accent1"/>
                </a:solidFill>
              </a:rPr>
              <a:t>infrastructure</a:t>
            </a: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endParaRPr lang="sv-FI" sz="800" b="1" dirty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None/>
            </a:pPr>
            <a:r>
              <a:rPr lang="en-US" sz="2300" u="sng" dirty="0" smtClean="0">
                <a:solidFill>
                  <a:schemeClr val="accent1"/>
                </a:solidFill>
                <a:latin typeface="+mn-lt"/>
                <a:cs typeface="+mn-cs"/>
              </a:rPr>
              <a:t>MQTT, Message Queuing Telemetry Transport</a:t>
            </a:r>
          </a:p>
          <a:p>
            <a:pPr lvl="4">
              <a:lnSpc>
                <a:spcPct val="100000"/>
              </a:lnSpc>
              <a:buFontTx/>
              <a:buChar char="-"/>
            </a:pP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Lightweight and royalty free communication system</a:t>
            </a:r>
          </a:p>
          <a:p>
            <a:pPr lvl="4">
              <a:lnSpc>
                <a:spcPct val="100000"/>
              </a:lnSpc>
              <a:buFontTx/>
              <a:buChar char="-"/>
            </a:pP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Hardware agnostic, works on top of TCP/IP</a:t>
            </a:r>
          </a:p>
          <a:p>
            <a:pPr lvl="4">
              <a:lnSpc>
                <a:spcPct val="100000"/>
              </a:lnSpc>
              <a:buFontTx/>
              <a:buChar char="-"/>
            </a:pP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Commonly used &gt; 1 billion connected devices</a:t>
            </a:r>
          </a:p>
          <a:p>
            <a:pPr lvl="4">
              <a:lnSpc>
                <a:spcPct val="100000"/>
              </a:lnSpc>
              <a:buFontTx/>
              <a:buChar char="-"/>
            </a:pP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Ready to use, integrated in many IoT hardware</a:t>
            </a:r>
            <a:b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endParaRPr lang="en-US" sz="16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None/>
            </a:pPr>
            <a:r>
              <a:rPr lang="sv-FI" sz="2000" dirty="0" err="1" smtClean="0">
                <a:solidFill>
                  <a:schemeClr val="accent1"/>
                </a:solidFill>
                <a:latin typeface="+mn-lt"/>
                <a:cs typeface="+mn-cs"/>
              </a:rPr>
              <a:t>Takes</a:t>
            </a:r>
            <a:r>
              <a:rPr lang="sv-FI" sz="20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sv-FI" sz="2000" dirty="0" err="1" smtClean="0">
                <a:solidFill>
                  <a:schemeClr val="accent1"/>
                </a:solidFill>
                <a:latin typeface="+mn-lt"/>
                <a:cs typeface="+mn-cs"/>
              </a:rPr>
              <a:t>care</a:t>
            </a:r>
            <a:r>
              <a:rPr lang="sv-FI" sz="20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sv-FI" sz="2000" dirty="0" err="1" smtClean="0">
                <a:solidFill>
                  <a:schemeClr val="accent1"/>
                </a:solidFill>
                <a:latin typeface="+mn-lt"/>
                <a:cs typeface="+mn-cs"/>
              </a:rPr>
              <a:t>of</a:t>
            </a:r>
            <a:r>
              <a:rPr lang="sv-FI" sz="2000" dirty="0" smtClean="0">
                <a:solidFill>
                  <a:schemeClr val="accent1"/>
                </a:solidFill>
                <a:latin typeface="+mn-lt"/>
                <a:cs typeface="+mn-cs"/>
              </a:rPr>
              <a:t>:</a:t>
            </a:r>
          </a:p>
          <a:p>
            <a:pPr lvl="4">
              <a:lnSpc>
                <a:spcPct val="100000"/>
              </a:lnSpc>
              <a:buNone/>
            </a:pPr>
            <a:r>
              <a:rPr lang="en-US" dirty="0">
                <a:solidFill>
                  <a:schemeClr val="accent1"/>
                </a:solidFill>
                <a:latin typeface="+mn-lt"/>
                <a:cs typeface="+mn-cs"/>
              </a:rPr>
              <a:t>Device </a:t>
            </a:r>
            <a:r>
              <a:rPr lang="en-US" dirty="0" smtClean="0">
                <a:solidFill>
                  <a:schemeClr val="accent1"/>
                </a:solidFill>
                <a:latin typeface="+mn-lt"/>
                <a:cs typeface="+mn-cs"/>
              </a:rPr>
              <a:t>Communication</a:t>
            </a:r>
            <a:br>
              <a:rPr lang="en-US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i="1" dirty="0" smtClean="0">
                <a:solidFill>
                  <a:schemeClr val="accent1"/>
                </a:solidFill>
                <a:latin typeface="+mn-lt"/>
                <a:cs typeface="+mn-cs"/>
              </a:rPr>
              <a:t>(login, handshaking, etc)</a:t>
            </a:r>
            <a:endParaRPr lang="en-US" i="1" dirty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None/>
            </a:pPr>
            <a:r>
              <a:rPr lang="en-US" dirty="0">
                <a:solidFill>
                  <a:schemeClr val="accent1"/>
                </a:solidFill>
                <a:latin typeface="+mn-lt"/>
                <a:cs typeface="+mn-cs"/>
              </a:rPr>
              <a:t>Data </a:t>
            </a:r>
            <a:r>
              <a:rPr lang="en-US" dirty="0" smtClean="0">
                <a:solidFill>
                  <a:schemeClr val="accent1"/>
                </a:solidFill>
                <a:latin typeface="+mn-lt"/>
                <a:cs typeface="+mn-cs"/>
              </a:rPr>
              <a:t>Transmission</a:t>
            </a:r>
            <a:br>
              <a:rPr lang="en-US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i="1" dirty="0" smtClean="0">
                <a:solidFill>
                  <a:schemeClr val="accent1"/>
                </a:solidFill>
                <a:latin typeface="+mn-lt"/>
                <a:cs typeface="+mn-cs"/>
              </a:rPr>
              <a:t>Ensures </a:t>
            </a:r>
            <a:r>
              <a:rPr lang="en-US" i="1" dirty="0">
                <a:solidFill>
                  <a:schemeClr val="accent1"/>
                </a:solidFill>
                <a:latin typeface="+mn-lt"/>
                <a:cs typeface="+mn-cs"/>
              </a:rPr>
              <a:t>the efficient and reliable delivery of </a:t>
            </a:r>
            <a:r>
              <a:rPr lang="en-US" i="1" dirty="0" smtClean="0">
                <a:solidFill>
                  <a:schemeClr val="accent1"/>
                </a:solidFill>
                <a:latin typeface="+mn-lt"/>
                <a:cs typeface="+mn-cs"/>
              </a:rPr>
              <a:t>messages</a:t>
            </a:r>
            <a:endParaRPr lang="en-US" i="1" dirty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None/>
            </a:pPr>
            <a:r>
              <a:rPr lang="en-US" dirty="0" smtClean="0">
                <a:solidFill>
                  <a:schemeClr val="accent1"/>
                </a:solidFill>
                <a:latin typeface="+mn-lt"/>
                <a:cs typeface="+mn-cs"/>
              </a:rPr>
              <a:t>Broker Functionality</a:t>
            </a:r>
            <a:br>
              <a:rPr lang="en-US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i="1" dirty="0" smtClean="0">
                <a:solidFill>
                  <a:schemeClr val="accent1"/>
                </a:solidFill>
                <a:latin typeface="+mn-lt"/>
                <a:cs typeface="+mn-cs"/>
              </a:rPr>
              <a:t>It </a:t>
            </a:r>
            <a:r>
              <a:rPr lang="en-US" i="1" dirty="0">
                <a:solidFill>
                  <a:schemeClr val="accent1"/>
                </a:solidFill>
                <a:latin typeface="+mn-lt"/>
                <a:cs typeface="+mn-cs"/>
              </a:rPr>
              <a:t>manages the routing and distribution of messages within the IoT system.</a:t>
            </a:r>
          </a:p>
          <a:p>
            <a:pPr lvl="4">
              <a:lnSpc>
                <a:spcPct val="100000"/>
              </a:lnSpc>
              <a:buNone/>
            </a:pPr>
            <a:r>
              <a:rPr lang="en-US" dirty="0" smtClean="0">
                <a:solidFill>
                  <a:schemeClr val="accent1"/>
                </a:solidFill>
                <a:latin typeface="+mn-lt"/>
                <a:cs typeface="+mn-cs"/>
              </a:rPr>
              <a:t>Scalability </a:t>
            </a:r>
            <a:r>
              <a:rPr lang="en-US" dirty="0">
                <a:solidFill>
                  <a:schemeClr val="accent1"/>
                </a:solidFill>
                <a:latin typeface="+mn-lt"/>
                <a:cs typeface="+mn-cs"/>
              </a:rPr>
              <a:t>and </a:t>
            </a:r>
            <a:r>
              <a:rPr lang="en-US" dirty="0" smtClean="0">
                <a:solidFill>
                  <a:schemeClr val="accent1"/>
                </a:solidFill>
                <a:latin typeface="+mn-lt"/>
                <a:cs typeface="+mn-cs"/>
              </a:rPr>
              <a:t>Flexibility</a:t>
            </a:r>
          </a:p>
          <a:p>
            <a:pPr lvl="4">
              <a:lnSpc>
                <a:spcPct val="100000"/>
              </a:lnSpc>
              <a:buNone/>
            </a:pPr>
            <a:r>
              <a:rPr lang="en-US" dirty="0" smtClean="0">
                <a:solidFill>
                  <a:schemeClr val="accent1"/>
                </a:solidFill>
                <a:latin typeface="+mn-lt"/>
                <a:cs typeface="+mn-cs"/>
              </a:rPr>
              <a:t>	MQTT </a:t>
            </a:r>
            <a:r>
              <a:rPr lang="en-US" dirty="0">
                <a:solidFill>
                  <a:schemeClr val="accent1"/>
                </a:solidFill>
                <a:latin typeface="+mn-lt"/>
                <a:cs typeface="+mn-cs"/>
              </a:rPr>
              <a:t>is designed to be scalable and </a:t>
            </a:r>
            <a:r>
              <a:rPr lang="en-US" dirty="0" smtClean="0">
                <a:solidFill>
                  <a:schemeClr val="accent1"/>
                </a:solidFill>
                <a:latin typeface="+mn-lt"/>
                <a:cs typeface="+mn-cs"/>
              </a:rPr>
              <a:t>flexible. It </a:t>
            </a:r>
            <a:r>
              <a:rPr lang="en-US" dirty="0">
                <a:solidFill>
                  <a:schemeClr val="accent1"/>
                </a:solidFill>
                <a:latin typeface="+mn-lt"/>
                <a:cs typeface="+mn-cs"/>
              </a:rPr>
              <a:t>supports lightweight clients and low-power devices, making it suitable for resource-constrained IoT environments</a:t>
            </a:r>
            <a:r>
              <a:rPr lang="en-US" dirty="0" smtClean="0">
                <a:solidFill>
                  <a:schemeClr val="accent1"/>
                </a:solidFill>
                <a:latin typeface="+mn-lt"/>
                <a:cs typeface="+mn-cs"/>
              </a:rPr>
              <a:t>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13455B-BDC7-9928-FA5A-53C21FFD2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0E966-1BD1-4C85-866E-DF3AF3395196}" type="slidenum">
              <a:rPr lang="fr-FR" smtClean="0"/>
              <a:t>7</a:t>
            </a:fld>
            <a:endParaRPr lang="fr-FR"/>
          </a:p>
        </p:txBody>
      </p:sp>
      <p:grpSp>
        <p:nvGrpSpPr>
          <p:cNvPr id="5" name="Group 4"/>
          <p:cNvGrpSpPr/>
          <p:nvPr/>
        </p:nvGrpSpPr>
        <p:grpSpPr>
          <a:xfrm>
            <a:off x="5483410" y="1960755"/>
            <a:ext cx="6079519" cy="3192536"/>
            <a:chOff x="0" y="0"/>
            <a:chExt cx="5434965" cy="2472055"/>
          </a:xfrm>
        </p:grpSpPr>
        <p:graphicFrame>
          <p:nvGraphicFramePr>
            <p:cNvPr id="6" name="Diagram 5"/>
            <p:cNvGraphicFramePr/>
            <p:nvPr/>
          </p:nvGraphicFramePr>
          <p:xfrm>
            <a:off x="0" y="0"/>
            <a:ext cx="5434965" cy="247205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sp>
          <p:nvSpPr>
            <p:cNvPr id="7" name="Text Box 2"/>
            <p:cNvSpPr txBox="1">
              <a:spLocks noChangeArrowheads="1"/>
            </p:cNvSpPr>
            <p:nvPr/>
          </p:nvSpPr>
          <p:spPr bwMode="auto">
            <a:xfrm rot="895001">
              <a:off x="3443078" y="1510435"/>
              <a:ext cx="908049" cy="2247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8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Publish “23C”</a:t>
              </a:r>
              <a:endParaRPr lang="en-US" sz="110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endParaRPr>
            </a:p>
          </p:txBody>
        </p:sp>
        <p:sp>
          <p:nvSpPr>
            <p:cNvPr id="8" name="Text Box 2"/>
            <p:cNvSpPr txBox="1">
              <a:spLocks noChangeArrowheads="1"/>
            </p:cNvSpPr>
            <p:nvPr/>
          </p:nvSpPr>
          <p:spPr bwMode="auto">
            <a:xfrm>
              <a:off x="1252481" y="1184506"/>
              <a:ext cx="921385" cy="22415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Publish “23C”</a:t>
              </a:r>
              <a:endPara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endParaRPr>
            </a:p>
          </p:txBody>
        </p:sp>
        <p:sp>
          <p:nvSpPr>
            <p:cNvPr id="9" name="Text Box 2"/>
            <p:cNvSpPr txBox="1">
              <a:spLocks noChangeArrowheads="1"/>
            </p:cNvSpPr>
            <p:nvPr/>
          </p:nvSpPr>
          <p:spPr bwMode="auto">
            <a:xfrm>
              <a:off x="1252481" y="1593070"/>
              <a:ext cx="921385" cy="22415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Topic “temp”</a:t>
              </a:r>
              <a:endPara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endParaRPr>
            </a:p>
          </p:txBody>
        </p:sp>
        <p:sp>
          <p:nvSpPr>
            <p:cNvPr id="10" name="Text Box 2"/>
            <p:cNvSpPr txBox="1">
              <a:spLocks noChangeArrowheads="1"/>
            </p:cNvSpPr>
            <p:nvPr/>
          </p:nvSpPr>
          <p:spPr bwMode="auto">
            <a:xfrm rot="19372021">
              <a:off x="2933397" y="702226"/>
              <a:ext cx="921384" cy="2247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8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Publish “23C”</a:t>
              </a:r>
              <a:endParaRPr lang="en-US" sz="110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endParaRPr>
            </a:p>
          </p:txBody>
        </p:sp>
        <p:sp>
          <p:nvSpPr>
            <p:cNvPr id="11" name="Text Box 2"/>
            <p:cNvSpPr txBox="1">
              <a:spLocks noChangeArrowheads="1"/>
            </p:cNvSpPr>
            <p:nvPr/>
          </p:nvSpPr>
          <p:spPr bwMode="auto">
            <a:xfrm rot="19372021">
              <a:off x="3145424" y="1043018"/>
              <a:ext cx="1028699" cy="2247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FI" sz="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Subscribe</a:t>
              </a:r>
              <a:r>
                <a:rPr lang="sv-FI" sz="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to ”temp”</a:t>
              </a:r>
              <a:endPara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endParaRPr>
            </a:p>
          </p:txBody>
        </p:sp>
        <p:sp>
          <p:nvSpPr>
            <p:cNvPr id="12" name="Text Box 2"/>
            <p:cNvSpPr txBox="1">
              <a:spLocks noChangeArrowheads="1"/>
            </p:cNvSpPr>
            <p:nvPr/>
          </p:nvSpPr>
          <p:spPr bwMode="auto">
            <a:xfrm rot="832793">
              <a:off x="3264606" y="1849049"/>
              <a:ext cx="1028699" cy="2247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FI" sz="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Subscribe</a:t>
              </a:r>
              <a:r>
                <a:rPr lang="sv-FI" sz="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to ”temp”</a:t>
              </a:r>
              <a:endPara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endParaRPr>
            </a:p>
          </p:txBody>
        </p:sp>
      </p:grpSp>
      <p:sp>
        <p:nvSpPr>
          <p:cNvPr id="13" name="Title 3">
            <a:extLst>
              <a:ext uri="{FF2B5EF4-FFF2-40B4-BE49-F238E27FC236}">
                <a16:creationId xmlns:a16="http://schemas.microsoft.com/office/drawing/2014/main" id="{0C792CEB-1B44-DC90-4FD2-3E6B6B657E07}"/>
              </a:ext>
            </a:extLst>
          </p:cNvPr>
          <p:cNvSpPr txBox="1">
            <a:spLocks/>
          </p:cNvSpPr>
          <p:nvPr/>
        </p:nvSpPr>
        <p:spPr>
          <a:xfrm>
            <a:off x="912285" y="277296"/>
            <a:ext cx="10312867" cy="61585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SzPct val="100000"/>
            </a:pPr>
            <a:r>
              <a:rPr lang="en-US" sz="2800" dirty="0"/>
              <a:t>Harmonized Visual AtoN IoT </a:t>
            </a:r>
            <a:r>
              <a:rPr lang="en-US" sz="2800" dirty="0" smtClean="0"/>
              <a:t>Protocol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714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271" y="893149"/>
            <a:ext cx="10367433" cy="5264806"/>
          </a:xfrm>
        </p:spPr>
        <p:txBody>
          <a:bodyPr/>
          <a:lstStyle/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Font typeface="+mj-lt"/>
              <a:buAutoNum type="arabicParenR" startAt="2"/>
            </a:pPr>
            <a:r>
              <a:rPr lang="sv-FI" sz="2300" b="1" dirty="0" err="1">
                <a:solidFill>
                  <a:schemeClr val="accent1"/>
                </a:solidFill>
              </a:rPr>
              <a:t>Security</a:t>
            </a:r>
            <a:r>
              <a:rPr lang="sv-FI" sz="2300" b="1" dirty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sv-FI" sz="2300" b="1" dirty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sv-FI" sz="800" b="1" dirty="0" smtClean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sv-FI" sz="800" b="1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2300" u="sng" dirty="0" smtClean="0">
                <a:solidFill>
                  <a:schemeClr val="accent1"/>
                </a:solidFill>
                <a:latin typeface="+mn-lt"/>
                <a:cs typeface="+mn-cs"/>
              </a:rPr>
              <a:t>TLS 1.2 (Transport Layer Security)</a:t>
            </a:r>
          </a:p>
          <a:p>
            <a:pPr lvl="4">
              <a:lnSpc>
                <a:spcPct val="100000"/>
              </a:lnSpc>
              <a:buFontTx/>
              <a:buChar char="-"/>
            </a:pP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The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current</a:t>
            </a: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 standard for online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encryption</a:t>
            </a: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 and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authentication</a:t>
            </a:r>
          </a:p>
          <a:p>
            <a:pPr lvl="4">
              <a:lnSpc>
                <a:spcPct val="100000"/>
              </a:lnSpc>
              <a:buFontTx/>
              <a:buChar char="-"/>
            </a:pP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Ready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to use,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already included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in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many new low powered IoT hardware</a:t>
            </a:r>
          </a:p>
          <a:p>
            <a:pPr lvl="4">
              <a:lnSpc>
                <a:spcPct val="100000"/>
              </a:lnSpc>
              <a:buFontTx/>
              <a:buChar char="-"/>
            </a:pPr>
            <a:endParaRPr lang="sv-FI" sz="11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marL="576000" lvl="4" indent="0">
              <a:lnSpc>
                <a:spcPct val="100000"/>
              </a:lnSpc>
              <a:buNone/>
            </a:pPr>
            <a:r>
              <a:rPr lang="sv-FI" sz="2300" u="sng" dirty="0" err="1" smtClean="0">
                <a:solidFill>
                  <a:schemeClr val="accent1"/>
                </a:solidFill>
                <a:latin typeface="+mn-lt"/>
                <a:cs typeface="+mn-cs"/>
              </a:rPr>
              <a:t>Two</a:t>
            </a:r>
            <a:r>
              <a:rPr lang="sv-FI" sz="2300" u="sng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sv-FI" sz="2300" u="sng" dirty="0" err="1" smtClean="0">
                <a:solidFill>
                  <a:schemeClr val="accent1"/>
                </a:solidFill>
                <a:latin typeface="+mn-lt"/>
                <a:cs typeface="+mn-cs"/>
              </a:rPr>
              <a:t>way</a:t>
            </a:r>
            <a:r>
              <a:rPr lang="sv-FI" sz="2300" u="sng" dirty="0" smtClean="0">
                <a:solidFill>
                  <a:schemeClr val="accent1"/>
                </a:solidFill>
                <a:latin typeface="+mn-lt"/>
                <a:cs typeface="+mn-cs"/>
              </a:rPr>
              <a:t> vs. </a:t>
            </a:r>
            <a:r>
              <a:rPr lang="sv-FI" sz="2300" u="sng" dirty="0" err="1" smtClean="0">
                <a:solidFill>
                  <a:schemeClr val="accent1"/>
                </a:solidFill>
                <a:latin typeface="+mn-lt"/>
                <a:cs typeface="+mn-cs"/>
              </a:rPr>
              <a:t>One</a:t>
            </a:r>
            <a:r>
              <a:rPr lang="sv-FI" sz="2300" u="sng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sv-FI" sz="2300" u="sng" dirty="0" err="1" smtClean="0">
                <a:solidFill>
                  <a:schemeClr val="accent1"/>
                </a:solidFill>
                <a:latin typeface="+mn-lt"/>
                <a:cs typeface="+mn-cs"/>
              </a:rPr>
              <a:t>way</a:t>
            </a:r>
            <a:r>
              <a:rPr lang="sv-FI" sz="2300" u="sng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sv-FI" sz="2300" u="sng" dirty="0" err="1" smtClean="0">
                <a:solidFill>
                  <a:schemeClr val="accent1"/>
                </a:solidFill>
                <a:latin typeface="+mn-lt"/>
                <a:cs typeface="+mn-cs"/>
              </a:rPr>
              <a:t>communication</a:t>
            </a:r>
            <a:r>
              <a:rPr lang="sv-FI" sz="2300" u="sng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endParaRPr lang="en-US" sz="2300" u="sng" dirty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FontTx/>
              <a:buChar char="-"/>
            </a:pP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For extremely critical AtoN </a:t>
            </a:r>
            <a:r>
              <a:rPr lang="en-US" sz="2300" dirty="0" smtClean="0">
                <a:solidFill>
                  <a:schemeClr val="accent1"/>
                </a:solidFill>
              </a:rPr>
              <a:t/>
            </a:r>
            <a:br>
              <a:rPr lang="en-US" sz="2300" dirty="0" smtClean="0">
                <a:solidFill>
                  <a:schemeClr val="accent1"/>
                </a:solidFill>
              </a:rPr>
            </a:b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infrastructure, or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when remote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commands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are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considered </a:t>
            </a:r>
            <a:b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unnecessary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, the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implementation </a:t>
            </a:r>
            <a:b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can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be limited to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only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offer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inbound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messages from </a:t>
            </a: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/>
            </a:r>
            <a:b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the </a:t>
            </a:r>
            <a:r>
              <a:rPr lang="en-US" sz="2300" dirty="0">
                <a:solidFill>
                  <a:schemeClr val="accent1"/>
                </a:solidFill>
                <a:latin typeface="+mn-lt"/>
                <a:cs typeface="+mn-cs"/>
              </a:rPr>
              <a:t>remote AtoN</a:t>
            </a:r>
            <a:endParaRPr lang="sv-FI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FontTx/>
              <a:buChar char="-"/>
            </a:pPr>
            <a:endParaRPr lang="en-US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None/>
            </a:pPr>
            <a:endParaRPr lang="sv-FI" sz="20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13455B-BDC7-9928-FA5A-53C21FFD2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0E966-1BD1-4C85-866E-DF3AF3395196}" type="slidenum">
              <a:rPr lang="fr-FR" smtClean="0"/>
              <a:t>8</a:t>
            </a:fld>
            <a:endParaRPr lang="fr-FR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64381" y="2619865"/>
            <a:ext cx="6843436" cy="3223981"/>
          </a:xfrm>
          <a:prstGeom prst="rect">
            <a:avLst/>
          </a:prstGeom>
        </p:spPr>
      </p:pic>
      <p:sp>
        <p:nvSpPr>
          <p:cNvPr id="8" name="Title 3">
            <a:extLst>
              <a:ext uri="{FF2B5EF4-FFF2-40B4-BE49-F238E27FC236}">
                <a16:creationId xmlns:a16="http://schemas.microsoft.com/office/drawing/2014/main" id="{0C792CEB-1B44-DC90-4FD2-3E6B6B657E07}"/>
              </a:ext>
            </a:extLst>
          </p:cNvPr>
          <p:cNvSpPr txBox="1">
            <a:spLocks/>
          </p:cNvSpPr>
          <p:nvPr/>
        </p:nvSpPr>
        <p:spPr>
          <a:xfrm>
            <a:off x="912285" y="277296"/>
            <a:ext cx="10312867" cy="61585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SzPct val="100000"/>
            </a:pPr>
            <a:r>
              <a:rPr lang="en-US" sz="2800" dirty="0"/>
              <a:t>Harmonized Visual AtoN IoT </a:t>
            </a:r>
            <a:r>
              <a:rPr lang="en-US" sz="2800" dirty="0" smtClean="0"/>
              <a:t>Protocol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2213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13455B-BDC7-9928-FA5A-53C21FFD2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0E966-1BD1-4C85-866E-DF3AF3395196}" type="slidenum">
              <a:rPr lang="fr-FR" smtClean="0"/>
              <a:t>9</a:t>
            </a:fld>
            <a:endParaRPr lang="fr-FR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0C792CEB-1B44-DC90-4FD2-3E6B6B657E07}"/>
              </a:ext>
            </a:extLst>
          </p:cNvPr>
          <p:cNvSpPr txBox="1">
            <a:spLocks/>
          </p:cNvSpPr>
          <p:nvPr/>
        </p:nvSpPr>
        <p:spPr>
          <a:xfrm>
            <a:off x="912285" y="277296"/>
            <a:ext cx="10312867" cy="61585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SzPct val="100000"/>
            </a:pPr>
            <a:r>
              <a:rPr lang="en-US" sz="2800" dirty="0"/>
              <a:t>Harmonized Visual AtoN IoT </a:t>
            </a:r>
            <a:r>
              <a:rPr lang="en-US" sz="2800" dirty="0" smtClean="0"/>
              <a:t>Protocol</a:t>
            </a:r>
            <a:endParaRPr lang="en-US" sz="2800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490E4DA3-67E2-BF2F-E883-CF2E0011FBAB}"/>
              </a:ext>
            </a:extLst>
          </p:cNvPr>
          <p:cNvSpPr txBox="1">
            <a:spLocks/>
          </p:cNvSpPr>
          <p:nvPr/>
        </p:nvSpPr>
        <p:spPr bwMode="gray">
          <a:xfrm>
            <a:off x="380271" y="1104135"/>
            <a:ext cx="10367433" cy="49323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25000"/>
              <a:buFontTx/>
              <a:buBlip>
                <a:blip r:embed="rId3"/>
              </a:buBlip>
              <a:defRPr sz="1700" kern="1200">
                <a:solidFill>
                  <a:srgbClr val="9D9D9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288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76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864000" indent="-2880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00000"/>
              </a:lnSpc>
              <a:spcAft>
                <a:spcPts val="0"/>
              </a:spcAft>
              <a:buSzPct val="100000"/>
              <a:buFont typeface="+mj-lt"/>
              <a:buAutoNum type="arabicParenR" startAt="3"/>
            </a:pPr>
            <a:r>
              <a:rPr lang="en-US" sz="2300" b="1" dirty="0" smtClean="0">
                <a:solidFill>
                  <a:schemeClr val="accent1"/>
                </a:solidFill>
              </a:rPr>
              <a:t>Standardized Topics</a:t>
            </a:r>
            <a:r>
              <a:rPr lang="en-US" sz="2300" b="1" dirty="0">
                <a:solidFill>
                  <a:schemeClr val="accent1"/>
                </a:solidFill>
              </a:rPr>
              <a:t/>
            </a:r>
            <a:br>
              <a:rPr lang="en-US" sz="2300" b="1" dirty="0">
                <a:solidFill>
                  <a:schemeClr val="accent1"/>
                </a:solidFill>
              </a:rPr>
            </a:br>
            <a:endParaRPr lang="sv-FI" sz="1100" b="1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2300" dirty="0" smtClean="0">
                <a:solidFill>
                  <a:schemeClr val="accent1"/>
                </a:solidFill>
                <a:latin typeface="+mn-lt"/>
                <a:cs typeface="+mn-cs"/>
              </a:rPr>
              <a:t>Topic ‘tele’</a:t>
            </a:r>
          </a:p>
          <a:p>
            <a:pPr lvl="4">
              <a:lnSpc>
                <a:spcPct val="100000"/>
              </a:lnSpc>
            </a:pPr>
            <a:r>
              <a:rPr lang="en-US" sz="2300" i="1" dirty="0" smtClean="0">
                <a:solidFill>
                  <a:schemeClr val="accent1"/>
                </a:solidFill>
                <a:latin typeface="+mn-lt"/>
                <a:cs typeface="+mn-cs"/>
              </a:rPr>
              <a:t>Status, Uptime, Time, Alert Status, Location, Deviation, Beacon Status, Battery voltage, etc</a:t>
            </a:r>
            <a:r>
              <a:rPr lang="en-FI" sz="2300" i="1" dirty="0" smtClean="0">
                <a:solidFill>
                  <a:schemeClr val="accent1"/>
                </a:solidFill>
                <a:latin typeface="+mn-lt"/>
                <a:cs typeface="+mn-cs"/>
              </a:rPr>
              <a:t>…</a:t>
            </a:r>
            <a:r>
              <a:rPr lang="en-US" sz="2300" i="1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br>
              <a:rPr lang="en-US" sz="2300" i="1" dirty="0" smtClean="0">
                <a:solidFill>
                  <a:schemeClr val="accent1"/>
                </a:solidFill>
                <a:latin typeface="+mn-lt"/>
                <a:cs typeface="+mn-cs"/>
              </a:rPr>
            </a:br>
            <a:endParaRPr lang="en-US" sz="800" i="1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marL="576000" lvl="4" indent="0">
              <a:lnSpc>
                <a:spcPct val="100000"/>
              </a:lnSpc>
              <a:buNone/>
            </a:pP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Topic ’info’</a:t>
            </a:r>
          </a:p>
          <a:p>
            <a:pPr lvl="4">
              <a:lnSpc>
                <a:spcPct val="100000"/>
              </a:lnSpc>
            </a:pPr>
            <a:r>
              <a:rPr lang="sv-FI" sz="2300" i="1" dirty="0" smtClean="0">
                <a:solidFill>
                  <a:schemeClr val="accent1"/>
                </a:solidFill>
                <a:latin typeface="+mn-lt"/>
                <a:cs typeface="+mn-cs"/>
              </a:rPr>
              <a:t>Protocol version, Type, System Information, Serial number, Product Identifier, Firmware version, etc...</a:t>
            </a:r>
            <a:br>
              <a:rPr lang="sv-FI" sz="2300" i="1" dirty="0" smtClean="0">
                <a:solidFill>
                  <a:schemeClr val="accent1"/>
                </a:solidFill>
                <a:latin typeface="+mn-lt"/>
                <a:cs typeface="+mn-cs"/>
              </a:rPr>
            </a:br>
            <a:endParaRPr lang="sv-FI" sz="1050" i="1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marL="576000" lvl="4" indent="0">
              <a:lnSpc>
                <a:spcPct val="100000"/>
              </a:lnSpc>
              <a:buNone/>
            </a:pPr>
            <a:r>
              <a:rPr lang="sv-FI" sz="2300" i="1" dirty="0" smtClean="0">
                <a:solidFill>
                  <a:schemeClr val="accent1"/>
                </a:solidFill>
                <a:latin typeface="+mn-lt"/>
                <a:cs typeface="+mn-cs"/>
              </a:rPr>
              <a:t>Topic ’cmd’</a:t>
            </a:r>
            <a:endParaRPr lang="en-US" sz="2300" i="1" dirty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</a:pPr>
            <a: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  <a:t>Send, Reset, Light on Demand, Done,  etc...</a:t>
            </a:r>
            <a:br>
              <a:rPr lang="sv-FI" sz="2300" dirty="0" smtClean="0">
                <a:solidFill>
                  <a:schemeClr val="accent1"/>
                </a:solidFill>
                <a:latin typeface="+mn-lt"/>
                <a:cs typeface="+mn-cs"/>
              </a:rPr>
            </a:br>
            <a:endParaRPr lang="sv-FI" sz="9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marL="576000" lvl="4" indent="0">
              <a:lnSpc>
                <a:spcPct val="100000"/>
              </a:lnSpc>
              <a:buNone/>
            </a:pPr>
            <a:r>
              <a:rPr lang="sv-FI" sz="2300" i="1" dirty="0">
                <a:solidFill>
                  <a:schemeClr val="accent1"/>
                </a:solidFill>
                <a:latin typeface="+mn-lt"/>
                <a:cs typeface="+mn-cs"/>
              </a:rPr>
              <a:t>Topic </a:t>
            </a:r>
            <a:r>
              <a:rPr lang="sv-FI" sz="2300" i="1" dirty="0" smtClean="0">
                <a:solidFill>
                  <a:schemeClr val="accent1"/>
                </a:solidFill>
                <a:latin typeface="+mn-lt"/>
                <a:cs typeface="+mn-cs"/>
              </a:rPr>
              <a:t>’parameter’</a:t>
            </a:r>
            <a:endParaRPr lang="en-US" sz="2300" i="1" dirty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</a:pPr>
            <a:r>
              <a:rPr lang="sv-FI" sz="2300" i="1" dirty="0" smtClean="0">
                <a:solidFill>
                  <a:schemeClr val="accent1"/>
                </a:solidFill>
                <a:latin typeface="+mn-lt"/>
                <a:cs typeface="+mn-cs"/>
              </a:rPr>
              <a:t>Ambient-light-level, distance-from-fix, fix-position, telemetry, low-voltage-disconnect, etc</a:t>
            </a:r>
            <a:r>
              <a:rPr lang="sv-FI" sz="2300" i="1" dirty="0">
                <a:solidFill>
                  <a:schemeClr val="accent1"/>
                </a:solidFill>
                <a:latin typeface="+mn-lt"/>
                <a:cs typeface="+mn-cs"/>
              </a:rPr>
              <a:t>...</a:t>
            </a:r>
          </a:p>
          <a:p>
            <a:pPr marL="576000" lvl="4" indent="0">
              <a:lnSpc>
                <a:spcPct val="100000"/>
              </a:lnSpc>
              <a:buNone/>
            </a:pPr>
            <a:endParaRPr lang="en-US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FontTx/>
              <a:buChar char="-"/>
            </a:pPr>
            <a:endParaRPr lang="sv-FI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FontTx/>
              <a:buChar char="-"/>
            </a:pPr>
            <a:endParaRPr lang="en-US" sz="23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4">
              <a:lnSpc>
                <a:spcPct val="100000"/>
              </a:lnSpc>
              <a:buFont typeface="Arial" panose="020B0604020202020204" pitchFamily="34" charset="0"/>
              <a:buNone/>
            </a:pPr>
            <a:endParaRPr lang="sv-FI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  <a:buSzPct val="100000"/>
              <a:buFontTx/>
              <a:buNone/>
            </a:pPr>
            <a:endParaRPr lang="en-US" sz="20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sz="2000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274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DESIGN_ID_IALA_TEMPLATE-POWERPOINT" val="XJ1DH7kq"/>
  <p:tag name="ARTICULATE_SLIDE_COUNT" val="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IALA_template-powerpoint">
  <a:themeElements>
    <a:clrScheme name="IALA">
      <a:dk1>
        <a:sysClr val="windowText" lastClr="000000"/>
      </a:dk1>
      <a:lt1>
        <a:sysClr val="window" lastClr="FFFFFF"/>
      </a:lt1>
      <a:dk2>
        <a:srgbClr val="3AAA35"/>
      </a:dk2>
      <a:lt2>
        <a:srgbClr val="E94E1B"/>
      </a:lt2>
      <a:accent1>
        <a:srgbClr val="00558C"/>
      </a:accent1>
      <a:accent2>
        <a:srgbClr val="009FE3"/>
      </a:accent2>
      <a:accent3>
        <a:srgbClr val="00B0A9"/>
      </a:accent3>
      <a:accent4>
        <a:srgbClr val="00BCD0"/>
      </a:accent4>
      <a:accent5>
        <a:srgbClr val="6787C4"/>
      </a:accent5>
      <a:accent6>
        <a:srgbClr val="99509A"/>
      </a:accent6>
      <a:hlink>
        <a:srgbClr val="000000"/>
      </a:hlink>
      <a:folHlink>
        <a:srgbClr val="9D9D9C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4C6AB7F4ADAA4ABC48D93214FE8FD2" ma:contentTypeVersion="17" ma:contentTypeDescription="Create a new document." ma:contentTypeScope="" ma:versionID="04bc23b21afb3e15542592fc2993fd5f">
  <xsd:schema xmlns:xsd="http://www.w3.org/2001/XMLSchema" xmlns:xs="http://www.w3.org/2001/XMLSchema" xmlns:p="http://schemas.microsoft.com/office/2006/metadata/properties" xmlns:ns2="ac5f8115-f13f-4d01-aff4-515a67108c33" xmlns:ns3="06022411-6e02-423b-85fd-39e0748b9219" targetNamespace="http://schemas.microsoft.com/office/2006/metadata/properties" ma:root="true" ma:fieldsID="89db051272a094ac860014e7245cf9ef" ns2:_="" ns3:_="">
    <xsd:import namespace="ac5f8115-f13f-4d01-aff4-515a67108c33"/>
    <xsd:import namespace="06022411-6e02-423b-85fd-39e0748b92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5f8115-f13f-4d01-aff4-515a67108c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1604d76-ecdf-464b-8720-89396eb59a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22411-6e02-423b-85fd-39e0748b9219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f2b8b40-6d33-49af-abef-1171a80bfd6f}" ma:internalName="TaxCatchAll" ma:showField="CatchAllData" ma:web="06022411-6e02-423b-85fd-39e0748b92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c5f8115-f13f-4d01-aff4-515a67108c33">
      <Terms xmlns="http://schemas.microsoft.com/office/infopath/2007/PartnerControls"/>
    </lcf76f155ced4ddcb4097134ff3c332f>
    <TaxCatchAll xmlns="06022411-6e02-423b-85fd-39e0748b9219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0C4E7BD-170A-4DFD-8213-650947B5A1A6}"/>
</file>

<file path=customXml/itemProps2.xml><?xml version="1.0" encoding="utf-8"?>
<ds:datastoreItem xmlns:ds="http://schemas.openxmlformats.org/officeDocument/2006/customXml" ds:itemID="{4A809477-010C-47A9-9883-1EC211750563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e4e731df-b943-4c3f-a402-b65941fe20d8"/>
    <ds:schemaRef ds:uri="http://schemas.microsoft.com/office/2006/metadata/properties"/>
    <ds:schemaRef ds:uri="http://purl.org/dc/elements/1.1/"/>
    <ds:schemaRef ds:uri="73592e84-af37-49f3-8216-fb573915877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EA2B1EC-EEB2-4B8D-8EFF-FF0EB23C254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8662</TotalTime>
  <Words>794</Words>
  <Application>Microsoft Office PowerPoint</Application>
  <PresentationFormat>Widescreen</PresentationFormat>
  <Paragraphs>157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Arial Black</vt:lpstr>
      <vt:lpstr>Arial Unicode MS</vt:lpstr>
      <vt:lpstr>Calibri</vt:lpstr>
      <vt:lpstr>KoPub돋움체 Bold</vt:lpstr>
      <vt:lpstr>Times New Roman</vt:lpstr>
      <vt:lpstr>Verdana</vt:lpstr>
      <vt:lpstr>IALA_template-powerpoint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MASS; Aton perspective</dc:title>
  <dc:creator>Jeon MinSu</dc:creator>
  <cp:lastModifiedBy>Lindberg, Jonas</cp:lastModifiedBy>
  <cp:revision>70</cp:revision>
  <cp:lastPrinted>2021-05-21T06:28:17Z</cp:lastPrinted>
  <dcterms:created xsi:type="dcterms:W3CDTF">2020-02-07T22:22:04Z</dcterms:created>
  <dcterms:modified xsi:type="dcterms:W3CDTF">2023-05-25T12:38:20Z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F8C381E6-592D-4C8A-9F28-C9129BFE150B</vt:lpwstr>
  </property>
  <property fmtid="{D5CDD505-2E9C-101B-9397-08002B2CF9AE}" pid="3" name="ArticulatePath">
    <vt:lpwstr>https://aism365.sharepoint.com/sites/IALAAISM/Shared Documents/TECHNICAL OPERATIONS/Conferences/2023 - Brazil/Conference Papers/Templates/Template for presentation IALA conference 2023 rev1</vt:lpwstr>
  </property>
  <property fmtid="{D5CDD505-2E9C-101B-9397-08002B2CF9AE}" pid="4" name="ContentTypeId">
    <vt:lpwstr>0x010100CCAF6341C94F004FA4FF1F8E33065159</vt:lpwstr>
  </property>
</Properties>
</file>