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73" r:id="rId2"/>
    <p:sldId id="281" r:id="rId3"/>
    <p:sldId id="280" r:id="rId4"/>
    <p:sldId id="279" r:id="rId5"/>
    <p:sldId id="278" r:id="rId6"/>
    <p:sldId id="285" r:id="rId7"/>
    <p:sldId id="286" r:id="rId8"/>
    <p:sldId id="263" r:id="rId9"/>
    <p:sldId id="282" r:id="rId10"/>
    <p:sldId id="283" r:id="rId11"/>
    <p:sldId id="284" r:id="rId12"/>
    <p:sldId id="261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IFAN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Sheet1!$B$2:$B$3</c:f>
              <c:numCache>
                <c:formatCode>#,##0\ [$€-40C]</c:formatCode>
                <c:ptCount val="2"/>
                <c:pt idx="0">
                  <c:v>300000</c:v>
                </c:pt>
                <c:pt idx="1">
                  <c:v>400000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IFAN bid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 formatCode="#,##0\ [$€-40C]">
                  <c:v>200000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Sheet1!$D$2:$D$3</c:f>
              <c:numCache>
                <c:formatCode>#,##0\ [$€-40C]</c:formatCode>
                <c:ptCount val="2"/>
                <c:pt idx="0">
                  <c:v>20000</c:v>
                </c:pt>
                <c:pt idx="1">
                  <c:v>50000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Australia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Sheet1!$E$2:$E$3</c:f>
              <c:numCache>
                <c:formatCode>#,##0\ [$€-40C]</c:formatCode>
                <c:ptCount val="2"/>
                <c:pt idx="0">
                  <c:v>30000</c:v>
                </c:pt>
                <c:pt idx="1">
                  <c:v>5000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Denmark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Sheet1!$F$2:$F$3</c:f>
              <c:numCache>
                <c:formatCode>#,##0\ [$€-40C]</c:formatCode>
                <c:ptCount val="2"/>
                <c:pt idx="0">
                  <c:v>25000</c:v>
                </c:pt>
                <c:pt idx="1">
                  <c:v>35000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UK/USA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Sheet1!$G$2:$G$3</c:f>
              <c:numCache>
                <c:formatCode>#,##0\ [$€-40C]</c:formatCode>
                <c:ptCount val="2"/>
                <c:pt idx="0">
                  <c:v>20000</c:v>
                </c:pt>
                <c:pt idx="1">
                  <c:v>15000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IMO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Sheet1!$H$2:$H$3</c:f>
              <c:numCache>
                <c:formatCode>#,##0\ [$€-40C]</c:formatCode>
                <c:ptCount val="2"/>
                <c:pt idx="0">
                  <c:v>30000</c:v>
                </c:pt>
                <c:pt idx="1">
                  <c:v>100000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JANA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Sheet1!$I$2:$I$3</c:f>
              <c:numCache>
                <c:formatCode>#,##0\ [$€-40C]</c:formatCode>
                <c:ptCount val="2"/>
                <c:pt idx="0">
                  <c:v>11000</c:v>
                </c:pt>
                <c:pt idx="1">
                  <c:v>5000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Korea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Sheet1!$J$2:$J$3</c:f>
              <c:numCache>
                <c:formatCode>#,##0\ [$€-40C]</c:formatCode>
                <c:ptCount val="2"/>
                <c:pt idx="0">
                  <c:v>220000</c:v>
                </c:pt>
                <c:pt idx="1">
                  <c:v>0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IMC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Sheet1!$K$2:$K$3</c:f>
              <c:numCache>
                <c:formatCode>#,##0\ [$€-40C]</c:formatCode>
                <c:ptCount val="2"/>
                <c:pt idx="0">
                  <c:v>0</c:v>
                </c:pt>
                <c:pt idx="1">
                  <c:v>20000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5588600"/>
        <c:axId val="225590560"/>
      </c:barChart>
      <c:catAx>
        <c:axId val="225588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5590560"/>
        <c:crosses val="autoZero"/>
        <c:auto val="1"/>
        <c:lblAlgn val="ctr"/>
        <c:lblOffset val="100"/>
        <c:noMultiLvlLbl val="0"/>
      </c:catAx>
      <c:valAx>
        <c:axId val="225590560"/>
        <c:scaling>
          <c:orientation val="minMax"/>
          <c:min val="0"/>
        </c:scaling>
        <c:delete val="0"/>
        <c:axPos val="l"/>
        <c:majorGridlines/>
        <c:numFmt formatCode="#,##0\ [$€-40C]" sourceLinked="1"/>
        <c:majorTickMark val="out"/>
        <c:minorTickMark val="none"/>
        <c:tickLblPos val="nextTo"/>
        <c:crossAx val="2255886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2014 Expenditure</c:v>
                </c:pt>
              </c:strCache>
            </c:strRef>
          </c:tx>
          <c:explosion val="24"/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92D05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rgbClr val="FFC000"/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cat>
            <c:strRef>
              <c:f>Sheet1!$A$2:$A$9</c:f>
              <c:strCache>
                <c:ptCount val="8"/>
                <c:pt idx="0">
                  <c:v>Headquarter fixed costs</c:v>
                </c:pt>
                <c:pt idx="1">
                  <c:v>SG support for CB</c:v>
                </c:pt>
                <c:pt idx="2">
                  <c:v>Secretariat support for CB</c:v>
                </c:pt>
                <c:pt idx="3">
                  <c:v>Capacity Building (CB)</c:v>
                </c:pt>
                <c:pt idx="4">
                  <c:v>Board Activity</c:v>
                </c:pt>
                <c:pt idx="5">
                  <c:v>IALA Committees</c:v>
                </c:pt>
                <c:pt idx="6">
                  <c:v>Academy Related</c:v>
                </c:pt>
                <c:pt idx="7">
                  <c:v>Routine activity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0.15</c:v>
                </c:pt>
                <c:pt idx="1">
                  <c:v>0.04</c:v>
                </c:pt>
                <c:pt idx="2">
                  <c:v>0.04</c:v>
                </c:pt>
                <c:pt idx="3">
                  <c:v>0.57999999999999996</c:v>
                </c:pt>
                <c:pt idx="4">
                  <c:v>0.03</c:v>
                </c:pt>
                <c:pt idx="5">
                  <c:v>7.0000000000000007E-2</c:v>
                </c:pt>
                <c:pt idx="6">
                  <c:v>0.08</c:v>
                </c:pt>
                <c:pt idx="7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Sheet1!$D$1</c:f>
              <c:strCache>
                <c:ptCount val="1"/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Sheet1!$D$3:$D$6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Buget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Sheet1!$B$2:$B$6</c:f>
              <c:numCache>
                <c:formatCode>#,##0\ [$€-40C]</c:formatCode>
                <c:ptCount val="5"/>
                <c:pt idx="0">
                  <c:v>727934</c:v>
                </c:pt>
                <c:pt idx="1">
                  <c:v>720534</c:v>
                </c:pt>
                <c:pt idx="2">
                  <c:v>738974</c:v>
                </c:pt>
                <c:pt idx="3">
                  <c:v>793791</c:v>
                </c:pt>
                <c:pt idx="4">
                  <c:v>795563</c:v>
                </c:pt>
              </c:numCache>
            </c:numRef>
          </c:val>
        </c:ser>
        <c:ser>
          <c:idx val="2"/>
          <c:order val="2"/>
          <c:tx>
            <c:strRef>
              <c:f>Sheet1!$C$1</c:f>
              <c:strCache>
                <c:ptCount val="1"/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5590168"/>
        <c:axId val="226263096"/>
      </c:barChart>
      <c:catAx>
        <c:axId val="225590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6263096"/>
        <c:crosses val="autoZero"/>
        <c:auto val="1"/>
        <c:lblAlgn val="ctr"/>
        <c:lblOffset val="100"/>
        <c:noMultiLvlLbl val="0"/>
      </c:catAx>
      <c:valAx>
        <c:axId val="226263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5590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563D1-18FA-8C4B-A4AE-9B98B9E7003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B7CA7-77F7-F44F-99EA-A7C98A07286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03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F3882-A32B-D746-86C7-1CC84346392F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C890C-A472-7948-BD88-E407CB5895E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76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FDC3501-0B65-42BC-9900-7C2937407DC8}" type="slidenum">
              <a:rPr lang="en-GB" sz="1200" smtClean="0"/>
              <a:pPr eaLnBrk="1" hangingPunct="1"/>
              <a:t>2</a:t>
            </a:fld>
            <a:endParaRPr lang="en-GB" sz="12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310162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C890C-A472-7948-BD88-E407CB5895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1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2482C-153E-4EFC-9B87-F6CD60D9DA9B}" type="datetime10">
              <a:rPr lang="en-GB" smtClean="0"/>
              <a:t>13:19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4C6A-56FE-4729-AA45-C27EC6CC5132}" type="datetime10">
              <a:rPr lang="en-GB" smtClean="0"/>
              <a:t>13:19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FA48-676F-40C4-9CAC-A2737D61A901}" type="datetime10">
              <a:rPr lang="en-GB" smtClean="0"/>
              <a:t>13:19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A897-BBFE-4520-B211-9C2C8A6889C2}" type="datetime10">
              <a:rPr lang="en-GB" smtClean="0"/>
              <a:t>13:19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361D-8E08-46A1-94A9-0EDD9038669B}" type="datetime10">
              <a:rPr lang="en-GB" smtClean="0"/>
              <a:t>13:19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4E7E2-62C3-4312-991B-55388DCD06ED}" type="datetime10">
              <a:rPr lang="en-GB" smtClean="0"/>
              <a:t>13:19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59A9-D437-4FEB-8611-544CF010FA6A}" type="datetime10">
              <a:rPr lang="en-GB" smtClean="0"/>
              <a:t>13:19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99B47-DBFD-420E-91EF-FB7E1BCCA349}" type="datetime10">
              <a:rPr lang="en-GB" smtClean="0"/>
              <a:t>13:19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64790-A4AA-425B-85BE-D1B7C47FF414}" type="datetime10">
              <a:rPr lang="en-GB" smtClean="0"/>
              <a:t>13:19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2D7D6-83CE-4D4F-8BCA-2C8BEF720D8E}" type="datetime10">
              <a:rPr lang="en-GB" smtClean="0"/>
              <a:t>13:19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1CD2-9B04-4C59-A5B5-CAD5AC2C4A28}" type="datetime10">
              <a:rPr lang="en-GB" smtClean="0"/>
              <a:t>13:19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617D-55D0-4688-BFE1-6C7409874240}" type="datetime10">
              <a:rPr lang="en-GB" smtClean="0"/>
              <a:t>13:19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7447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299038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2FDD38E-04F8-4D9A-A11D-2455A6BB3273}" type="datetime10">
              <a:rPr lang="en-GB" smtClean="0"/>
              <a:t>13:19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Presentation to Council 59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 descr="logo aism reg.jpg"/>
          <p:cNvPicPr>
            <a:picLocks noChangeAspect="1"/>
          </p:cNvPicPr>
          <p:nvPr/>
        </p:nvPicPr>
        <p:blipFill rotWithShape="1">
          <a:blip r:embed="rId14">
            <a:alphaModFix am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7" t="20305" r="15076" b="23518"/>
          <a:stretch/>
        </p:blipFill>
        <p:spPr>
          <a:xfrm>
            <a:off x="2362200" y="1117599"/>
            <a:ext cx="4263129" cy="47063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533400" indent="-53340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00000"/>
        <a:buFont typeface="Wingdings" charset="2"/>
        <a:buChar char=""/>
        <a:defRPr sz="24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901700" indent="-36830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" charset="2"/>
        <a:buChar char="§"/>
        <a:defRPr sz="2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1257300" indent="-3683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" charset="2"/>
        <a:buChar char="ü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1612900" indent="-39052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1968500" indent="-3746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Lucida Grande"/>
        <a:buChar char="-"/>
        <a:defRPr sz="1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 3" descr="essaipowerpoi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46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62100" y="5238751"/>
            <a:ext cx="6258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ndalus" pitchFamily="18" charset="-78"/>
                <a:cs typeface="Andalus" pitchFamily="18" charset="-78"/>
              </a:rPr>
              <a:t>The IALA World-Wide Academy</a:t>
            </a:r>
            <a:endParaRPr lang="en-GB" sz="3600" b="1" dirty="0">
              <a:solidFill>
                <a:schemeClr val="accent2">
                  <a:lumMod val="60000"/>
                  <a:lumOff val="4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47650" y="5695950"/>
            <a:ext cx="8896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</a:rPr>
              <a:t>Council 59 </a:t>
            </a:r>
          </a:p>
          <a:p>
            <a:pPr algn="ctr"/>
            <a:r>
              <a:rPr lang="en-GB" sz="2400" b="1" dirty="0" smtClean="0">
                <a:solidFill>
                  <a:srgbClr val="002060"/>
                </a:solidFill>
              </a:rPr>
              <a:t>St </a:t>
            </a:r>
            <a:r>
              <a:rPr lang="en-GB" sz="2400" b="1" dirty="0" err="1" smtClean="0">
                <a:solidFill>
                  <a:srgbClr val="002060"/>
                </a:solidFill>
              </a:rPr>
              <a:t>Germain-en-Laye</a:t>
            </a:r>
            <a:r>
              <a:rPr lang="en-GB" sz="2400" b="1" dirty="0" smtClean="0">
                <a:solidFill>
                  <a:srgbClr val="002060"/>
                </a:solidFill>
              </a:rPr>
              <a:t>, 9 – 10 December 2014</a:t>
            </a:r>
            <a:endParaRPr lang="en-GB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93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05800" cy="852704"/>
          </a:xfrm>
        </p:spPr>
        <p:txBody>
          <a:bodyPr>
            <a:normAutofit/>
          </a:bodyPr>
          <a:lstStyle/>
          <a:p>
            <a:r>
              <a:rPr lang="en-GB" dirty="0" smtClean="0"/>
              <a:t>2015 – Budget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1951B-F0DD-426C-BE31-C2535FD3A5B9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209256" cy="365125"/>
          </a:xfrm>
        </p:spPr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85827206"/>
              </p:ext>
            </p:extLst>
          </p:nvPr>
        </p:nvGraphicFramePr>
        <p:xfrm>
          <a:off x="323528" y="1340768"/>
          <a:ext cx="8229600" cy="5040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Budget 2015 - 2019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570992"/>
              </p:ext>
            </p:extLst>
          </p:nvPr>
        </p:nvGraphicFramePr>
        <p:xfrm>
          <a:off x="467544" y="1556792"/>
          <a:ext cx="8042275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764D-F44B-4F89-8113-9CAAAFA3BD13}" type="datetime10">
              <a:rPr lang="en-GB" smtClean="0"/>
              <a:t>13:19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137248" cy="365125"/>
          </a:xfrm>
        </p:spPr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076"/>
            <a:ext cx="8229600" cy="95250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Memorandum of Understanding</a:t>
            </a:r>
            <a:br>
              <a:rPr lang="en-GB" sz="3600" b="1" dirty="0" smtClean="0"/>
            </a:br>
            <a:r>
              <a:rPr lang="en-GB" sz="3600" b="1" dirty="0" smtClean="0"/>
              <a:t>Partnership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34" y="1266825"/>
            <a:ext cx="9048466" cy="5057775"/>
          </a:xfrm>
        </p:spPr>
        <p:txBody>
          <a:bodyPr>
            <a:normAutofit/>
          </a:bodyPr>
          <a:lstStyle/>
          <a:p>
            <a:pPr>
              <a:buClr>
                <a:srgbClr val="2C7C9F">
                  <a:lumMod val="60000"/>
                  <a:lumOff val="40000"/>
                </a:srgbClr>
              </a:buClr>
            </a:pPr>
            <a:endParaRPr lang="en-US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With France on AtoN Training levels 1 and 2 in French (August 2014)</a:t>
            </a:r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With China on AtoN Training level 1 in English (December 2014)</a:t>
            </a:r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With Korea on funding: 300.000.000 Won in 2015 (December 2014)</a:t>
            </a:r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Exchange of letters between Spain and IALA on AtoN Training in Spanish (December 2014)</a:t>
            </a:r>
          </a:p>
          <a:p>
            <a:pPr marL="0" indent="0">
              <a:buNone/>
            </a:pPr>
            <a:endParaRPr lang="en-US" sz="2400" i="1" dirty="0" smtClean="0"/>
          </a:p>
          <a:p>
            <a:pPr marL="393192" lvl="1" indent="0">
              <a:buNone/>
            </a:pPr>
            <a:endParaRPr lang="en-US" sz="2200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2528-AF39-4E08-8A00-630D7C1F6F81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50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4000" dirty="0" smtClean="0"/>
          </a:p>
          <a:p>
            <a:pPr marL="0" indent="0">
              <a:buNone/>
            </a:pPr>
            <a:endParaRPr lang="en-GB" sz="4000" dirty="0"/>
          </a:p>
          <a:p>
            <a:pPr marL="0" indent="0" algn="ctr">
              <a:buNone/>
            </a:pPr>
            <a:r>
              <a:rPr lang="en-GB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2125-0B39-40F7-BAB1-BB6A998EA2C4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27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49324"/>
          </a:xfrm>
        </p:spPr>
        <p:txBody>
          <a:bodyPr/>
          <a:lstStyle/>
          <a:p>
            <a:pPr algn="ctr" eaLnBrk="1" hangingPunct="1"/>
            <a:r>
              <a:rPr lang="en-GB" b="1" dirty="0" smtClean="0"/>
              <a:t>The IALA WWA</a:t>
            </a:r>
          </a:p>
        </p:txBody>
      </p:sp>
      <p:sp>
        <p:nvSpPr>
          <p:cNvPr id="9219" name="Text Box 13"/>
          <p:cNvSpPr txBox="1">
            <a:spLocks noChangeArrowheads="1"/>
          </p:cNvSpPr>
          <p:nvPr/>
        </p:nvSpPr>
        <p:spPr bwMode="auto">
          <a:xfrm>
            <a:off x="264458" y="949325"/>
            <a:ext cx="8646180" cy="537070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defRPr/>
            </a:pPr>
            <a:endParaRPr lang="en-GB" sz="2000" dirty="0">
              <a:latin typeface="Times New Roman"/>
              <a:ea typeface="Times New Roman"/>
            </a:endParaRPr>
          </a:p>
          <a:p>
            <a:pPr>
              <a:defRPr/>
            </a:pPr>
            <a:r>
              <a:rPr lang="en-GB" sz="2400" b="1" i="1" dirty="0" smtClean="0"/>
              <a:t>The </a:t>
            </a:r>
            <a:r>
              <a:rPr lang="en-GB" sz="2400" b="1" i="1" dirty="0"/>
              <a:t>IALA World-Wide Academy (WWA) </a:t>
            </a:r>
            <a:r>
              <a:rPr lang="en-GB" sz="2400" b="1" i="1" dirty="0" smtClean="0"/>
              <a:t>is part of the IALA Secretariat, but it is independently funded. It relies only on sponsorship, in cash or in kind. </a:t>
            </a:r>
          </a:p>
          <a:p>
            <a:pPr>
              <a:defRPr/>
            </a:pPr>
            <a:endParaRPr lang="en-GB" sz="2800" b="1" i="1" dirty="0" smtClean="0"/>
          </a:p>
          <a:p>
            <a:pPr>
              <a:defRPr/>
            </a:pPr>
            <a:r>
              <a:rPr lang="en-GB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seventh Board </a:t>
            </a:r>
            <a:endParaRPr lang="en-GB" sz="28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GB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Meeting </a:t>
            </a:r>
            <a:r>
              <a:rPr lang="en-GB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of </a:t>
            </a:r>
            <a:r>
              <a:rPr lang="en-GB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</a:p>
          <a:p>
            <a:pPr>
              <a:defRPr/>
            </a:pPr>
            <a:r>
              <a:rPr lang="en-GB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IALA </a:t>
            </a:r>
            <a:r>
              <a:rPr lang="en-GB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WWA was </a:t>
            </a:r>
            <a:r>
              <a:rPr lang="en-GB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held</a:t>
            </a:r>
          </a:p>
          <a:p>
            <a:pPr>
              <a:defRPr/>
            </a:pPr>
            <a:r>
              <a:rPr lang="en-GB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              in </a:t>
            </a:r>
          </a:p>
          <a:p>
            <a:pPr>
              <a:defRPr/>
            </a:pPr>
            <a:r>
              <a:rPr lang="en-GB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Saint </a:t>
            </a:r>
            <a:r>
              <a:rPr lang="en-GB" sz="28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Germain-en-Laye</a:t>
            </a:r>
            <a:endParaRPr lang="en-GB" sz="28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GB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on </a:t>
            </a:r>
            <a:r>
              <a:rPr lang="en-GB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</a:t>
            </a:r>
            <a:r>
              <a:rPr lang="en-GB" sz="280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</a:t>
            </a:r>
            <a:r>
              <a:rPr lang="en-GB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November 2014</a:t>
            </a:r>
            <a:r>
              <a:rPr lang="en-GB" sz="2800" dirty="0"/>
              <a:t>. </a:t>
            </a:r>
          </a:p>
          <a:p>
            <a:pPr>
              <a:defRPr/>
            </a:pPr>
            <a:endParaRPr lang="en-GB" sz="2800" b="1" i="1" dirty="0" smtClean="0"/>
          </a:p>
          <a:p>
            <a:pPr marL="457200" indent="-457200">
              <a:spcBef>
                <a:spcPct val="50000"/>
              </a:spcBef>
              <a:defRPr/>
            </a:pPr>
            <a:r>
              <a:rPr lang="en-US" dirty="0" smtClean="0"/>
              <a:t>                                                                                         </a:t>
            </a:r>
            <a:endParaRPr lang="en-US" dirty="0"/>
          </a:p>
        </p:txBody>
      </p:sp>
      <p:sp>
        <p:nvSpPr>
          <p:cNvPr id="21508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 smtClean="0">
                <a:solidFill>
                  <a:srgbClr val="FFFF00"/>
                </a:solidFill>
              </a:rPr>
              <a:t>Presentation to Council 59</a:t>
            </a:r>
            <a:endParaRPr lang="en-GB" sz="1400" b="1" smtClean="0">
              <a:solidFill>
                <a:srgbClr val="FFFF00"/>
              </a:solidFill>
            </a:endParaRPr>
          </a:p>
        </p:txBody>
      </p:sp>
      <p:sp>
        <p:nvSpPr>
          <p:cNvPr id="2150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6755580-B600-4A1A-9380-AB205715B3CB}" type="slidenum">
              <a:rPr lang="en-GB" sz="1400" smtClean="0"/>
              <a:pPr eaLnBrk="1" hangingPunct="1"/>
              <a:t>2</a:t>
            </a:fld>
            <a:endParaRPr lang="en-GB" sz="1400" smtClean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14E-E8AF-4C08-AC54-A68D80589955}" type="datetime10">
              <a:rPr lang="en-GB" smtClean="0"/>
              <a:t>13:19</a:t>
            </a:fld>
            <a:endParaRPr lang="en-US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6701" y="2743200"/>
            <a:ext cx="5067300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956068"/>
      </p:ext>
    </p:extLst>
  </p:cSld>
  <p:clrMapOvr>
    <a:masterClrMapping/>
  </p:clrMapOvr>
  <p:transition advTm="39728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076"/>
            <a:ext cx="8229600" cy="95250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Academy Update since Council 57</a:t>
            </a:r>
            <a:br>
              <a:rPr lang="en-GB" sz="3600" b="1" dirty="0" smtClean="0"/>
            </a:br>
            <a:r>
              <a:rPr lang="en-GB" sz="3600" b="1" dirty="0" smtClean="0"/>
              <a:t>Main activities – 1 - Training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34" y="1266825"/>
            <a:ext cx="9048466" cy="5057775"/>
          </a:xfrm>
        </p:spPr>
        <p:txBody>
          <a:bodyPr>
            <a:normAutofit/>
          </a:bodyPr>
          <a:lstStyle/>
          <a:p>
            <a:pPr>
              <a:buClr>
                <a:srgbClr val="2C7C9F">
                  <a:lumMod val="60000"/>
                  <a:lumOff val="40000"/>
                </a:srgbClr>
              </a:buClr>
            </a:pPr>
            <a:endParaRPr lang="en-GB" dirty="0" smtClean="0"/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GB" dirty="0" smtClean="0"/>
              <a:t>A level 1 AtoN Manager course in French organised by France. </a:t>
            </a:r>
            <a:r>
              <a:rPr lang="en-GB" i="1" dirty="0" smtClean="0"/>
              <a:t>(France + IMO + IALA WWA)</a:t>
            </a:r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GB" dirty="0" smtClean="0"/>
              <a:t>A risk management training seminar in Istanbul </a:t>
            </a:r>
            <a:r>
              <a:rPr lang="en-GB" i="1" dirty="0" smtClean="0"/>
              <a:t>(Turkey – Denmark - UK)</a:t>
            </a:r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GB" dirty="0" smtClean="0"/>
              <a:t>An e-Navigation training seminar in St </a:t>
            </a:r>
            <a:r>
              <a:rPr lang="en-GB" dirty="0" err="1" smtClean="0"/>
              <a:t>Germain-en-Laye</a:t>
            </a:r>
            <a:r>
              <a:rPr lang="en-GB" dirty="0" smtClean="0"/>
              <a:t> </a:t>
            </a:r>
            <a:r>
              <a:rPr lang="en-GB" i="1" dirty="0" smtClean="0"/>
              <a:t>(Netherlands – UK)</a:t>
            </a:r>
            <a:r>
              <a:rPr lang="en-GB" dirty="0" smtClean="0"/>
              <a:t> </a:t>
            </a:r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GB" dirty="0" smtClean="0"/>
              <a:t>Visits to Qatar, China and Malaysia to prepare training partnership with </a:t>
            </a:r>
            <a:r>
              <a:rPr lang="en-GB" dirty="0"/>
              <a:t>China, Malaysia, Spain and </a:t>
            </a:r>
            <a:r>
              <a:rPr lang="en-GB" dirty="0" smtClean="0"/>
              <a:t>Qatar </a:t>
            </a:r>
          </a:p>
          <a:p>
            <a:pPr lvl="0">
              <a:buClr>
                <a:srgbClr val="2C7C9F">
                  <a:lumMod val="60000"/>
                  <a:lumOff val="40000"/>
                </a:srgbClr>
              </a:buClr>
            </a:pPr>
            <a:endParaRPr lang="en-US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0" indent="0">
              <a:buNone/>
            </a:pPr>
            <a:endParaRPr lang="en-US" sz="2400" i="1" dirty="0" smtClean="0"/>
          </a:p>
          <a:p>
            <a:pPr marL="393192" lvl="1" indent="0">
              <a:buNone/>
            </a:pPr>
            <a:endParaRPr lang="en-US" sz="2200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C43A-6812-4548-9219-30B9FE00C02B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76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076"/>
            <a:ext cx="8229600" cy="95250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Academy Update since Council 57</a:t>
            </a:r>
            <a:br>
              <a:rPr lang="en-GB" sz="3600" b="1" dirty="0" smtClean="0"/>
            </a:br>
            <a:r>
              <a:rPr lang="en-GB" sz="3600" b="1" dirty="0" smtClean="0"/>
              <a:t>Main activities – 2 - CB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34" y="1266825"/>
            <a:ext cx="8792972" cy="505777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Two </a:t>
            </a:r>
            <a:r>
              <a:rPr lang="en-GB" dirty="0"/>
              <a:t>Stage 2 </a:t>
            </a:r>
            <a:r>
              <a:rPr lang="en-GB" dirty="0" smtClean="0"/>
              <a:t>technical visits </a:t>
            </a:r>
            <a:r>
              <a:rPr lang="en-GB" dirty="0"/>
              <a:t>to Comoros and </a:t>
            </a:r>
            <a:r>
              <a:rPr lang="en-GB" dirty="0" smtClean="0"/>
              <a:t>Vietnam </a:t>
            </a:r>
            <a:r>
              <a:rPr lang="en-GB" i="1" dirty="0" smtClean="0"/>
              <a:t>(Denmark – Australia)</a:t>
            </a:r>
            <a:r>
              <a:rPr lang="en-GB" dirty="0" smtClean="0"/>
              <a:t> </a:t>
            </a:r>
          </a:p>
          <a:p>
            <a:r>
              <a:rPr lang="en-GB" dirty="0" smtClean="0"/>
              <a:t>Participation to IMO TCC 64 </a:t>
            </a:r>
          </a:p>
          <a:p>
            <a:r>
              <a:rPr lang="en-GB" dirty="0" smtClean="0"/>
              <a:t>Participation to IMO/IHO/IALA/WMO/IOC/IAEIA/FIG annual capacity building meeting (Copenhagen)</a:t>
            </a:r>
          </a:p>
          <a:p>
            <a:r>
              <a:rPr lang="en-GB" dirty="0" smtClean="0"/>
              <a:t>Participation to several Regional </a:t>
            </a:r>
            <a:r>
              <a:rPr lang="en-GB" dirty="0"/>
              <a:t>Hydrographic </a:t>
            </a:r>
            <a:r>
              <a:rPr lang="en-GB" dirty="0" smtClean="0"/>
              <a:t>Conferences: SAIHC – </a:t>
            </a:r>
            <a:r>
              <a:rPr lang="en-GB" dirty="0" err="1" smtClean="0"/>
              <a:t>EAtHC</a:t>
            </a:r>
            <a:r>
              <a:rPr lang="en-GB" dirty="0" smtClean="0"/>
              <a:t> – MACHC</a:t>
            </a:r>
          </a:p>
          <a:p>
            <a:r>
              <a:rPr lang="en-GB" dirty="0" smtClean="0"/>
              <a:t>Participation to an IMO Seminar on Maritime Safety in Bulgaria </a:t>
            </a:r>
            <a:r>
              <a:rPr lang="en-GB" i="1" dirty="0" smtClean="0"/>
              <a:t>(IMO)</a:t>
            </a:r>
          </a:p>
          <a:p>
            <a:r>
              <a:rPr lang="en-GB" dirty="0" smtClean="0"/>
              <a:t>VTS Regional Awareness Seminar in Tokyo </a:t>
            </a:r>
            <a:r>
              <a:rPr lang="en-GB" i="1" dirty="0" smtClean="0"/>
              <a:t>(Japan)</a:t>
            </a:r>
          </a:p>
          <a:p>
            <a:r>
              <a:rPr lang="en-GB" dirty="0" smtClean="0"/>
              <a:t>IMO/IHO/IALA AtoN Regional Awareness Seminar</a:t>
            </a:r>
            <a:r>
              <a:rPr lang="en-GB" i="1" dirty="0" smtClean="0"/>
              <a:t> </a:t>
            </a:r>
            <a:r>
              <a:rPr lang="en-GB" dirty="0" smtClean="0"/>
              <a:t>in Malaysia (Port </a:t>
            </a:r>
            <a:r>
              <a:rPr lang="en-GB" dirty="0" err="1" smtClean="0"/>
              <a:t>Klang</a:t>
            </a:r>
            <a:r>
              <a:rPr lang="en-GB" dirty="0" smtClean="0"/>
              <a:t>) </a:t>
            </a:r>
            <a:r>
              <a:rPr lang="en-GB" i="1" dirty="0" smtClean="0"/>
              <a:t>(IMO – Malaysia)</a:t>
            </a:r>
            <a:endParaRPr lang="en-GB" i="1" dirty="0"/>
          </a:p>
          <a:p>
            <a:endParaRPr lang="en-US" sz="2400" i="1" dirty="0" smtClean="0"/>
          </a:p>
          <a:p>
            <a:pPr marL="393192" lvl="1" indent="0">
              <a:buNone/>
            </a:pPr>
            <a:endParaRPr lang="en-US" sz="2200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337-C1CD-48C5-8C83-9998B1BD07E6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2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076"/>
            <a:ext cx="8229600" cy="95250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Academy Update since Council 57</a:t>
            </a:r>
            <a:br>
              <a:rPr lang="en-GB" sz="3600" b="1" dirty="0" smtClean="0"/>
            </a:br>
            <a:r>
              <a:rPr lang="en-GB" sz="3600" b="1" dirty="0" smtClean="0"/>
              <a:t>Main activities - 1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34" y="1266825"/>
            <a:ext cx="9048466" cy="5057775"/>
          </a:xfrm>
        </p:spPr>
        <p:txBody>
          <a:bodyPr>
            <a:normAutofit/>
          </a:bodyPr>
          <a:lstStyle/>
          <a:p>
            <a:pPr>
              <a:buClr>
                <a:srgbClr val="2C7C9F">
                  <a:lumMod val="60000"/>
                  <a:lumOff val="40000"/>
                </a:srgbClr>
              </a:buClr>
            </a:pPr>
            <a:endParaRPr lang="en-GB" dirty="0" smtClean="0"/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endParaRPr lang="en-GB" dirty="0"/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GB" dirty="0" smtClean="0"/>
              <a:t>The </a:t>
            </a:r>
            <a:r>
              <a:rPr lang="en-GB" dirty="0"/>
              <a:t>recruitment of a full time Programme Manager (PM), financed </a:t>
            </a:r>
            <a:r>
              <a:rPr lang="en-GB" dirty="0" smtClean="0"/>
              <a:t>by </a:t>
            </a:r>
            <a:r>
              <a:rPr lang="en-GB" dirty="0"/>
              <a:t>increased funding by IFAN and new sponsorship from Korea, would support future development based on an approved budget and new Master Plan. </a:t>
            </a:r>
          </a:p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en-GB" dirty="0" smtClean="0"/>
              <a:t>Stephen </a:t>
            </a:r>
            <a:r>
              <a:rPr lang="en-GB" dirty="0"/>
              <a:t>Bennett </a:t>
            </a:r>
            <a:r>
              <a:rPr lang="en-GB" dirty="0" smtClean="0"/>
              <a:t>has been promoted Vice-Dean </a:t>
            </a:r>
            <a:r>
              <a:rPr lang="en-GB" dirty="0"/>
              <a:t>on 1 </a:t>
            </a:r>
            <a:r>
              <a:rPr lang="en-GB" dirty="0" smtClean="0"/>
              <a:t>January 2015.</a:t>
            </a:r>
            <a:endParaRPr lang="fr-FR" dirty="0"/>
          </a:p>
          <a:p>
            <a:pPr lvl="0">
              <a:buClr>
                <a:srgbClr val="2C7C9F">
                  <a:lumMod val="60000"/>
                  <a:lumOff val="40000"/>
                </a:srgbClr>
              </a:buClr>
            </a:pPr>
            <a:endParaRPr lang="en-US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0" indent="0">
              <a:buNone/>
            </a:pPr>
            <a:endParaRPr lang="en-US" sz="2400" i="1" dirty="0" smtClean="0"/>
          </a:p>
          <a:p>
            <a:pPr marL="393192" lvl="1" indent="0">
              <a:buNone/>
            </a:pPr>
            <a:endParaRPr lang="en-US" sz="2200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2729-5A07-4AF1-812F-9AC81F499287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73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Capacity Building Regions</a:t>
            </a:r>
            <a:br>
              <a:rPr lang="en-GB" dirty="0" smtClean="0"/>
            </a:br>
            <a:r>
              <a:rPr lang="en-GB" dirty="0" smtClean="0"/>
              <a:t>2012 - 2014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57971784"/>
              </p:ext>
            </p:extLst>
          </p:nvPr>
        </p:nvGraphicFramePr>
        <p:xfrm>
          <a:off x="467544" y="2132856"/>
          <a:ext cx="389877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North Indian Ocean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Eastern</a:t>
                      </a:r>
                      <a:r>
                        <a:rPr lang="en-GB" baseline="0" dirty="0" smtClean="0"/>
                        <a:t> Atlantic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Southern Africa and Islands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Meso-America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South-west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ROPME 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Target</a:t>
                      </a:r>
                      <a:r>
                        <a:rPr lang="en-GB" b="1" baseline="0" dirty="0" smtClean="0"/>
                        <a:t> States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78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36912"/>
            <a:ext cx="4151753" cy="311381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8016-640D-4CA2-8042-D9C763E4B56E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065240" cy="365125"/>
          </a:xfrm>
        </p:spPr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48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States 2015 - 2019</a:t>
            </a:r>
            <a:endParaRPr lang="en-GB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40386908"/>
              </p:ext>
            </p:extLst>
          </p:nvPr>
        </p:nvGraphicFramePr>
        <p:xfrm>
          <a:off x="323528" y="2204864"/>
          <a:ext cx="3395661" cy="3775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012"/>
                <a:gridCol w="125664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Anglophone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Francophone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Near 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 East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1889">
                <a:tc>
                  <a:txBody>
                    <a:bodyPr/>
                    <a:lstStyle/>
                    <a:p>
                      <a:r>
                        <a:rPr lang="en-GB" dirty="0" smtClean="0"/>
                        <a:t>South 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 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States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69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A1B8-0685-4D5B-9F26-CF26C0BCA74C}" type="datetime10">
              <a:rPr lang="en-GB" smtClean="0"/>
              <a:t>13:19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281264" cy="365125"/>
          </a:xfrm>
        </p:spPr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81687" y="1619113"/>
            <a:ext cx="3425494" cy="4741012"/>
          </a:xfrm>
          <a:ln>
            <a:solidFill>
              <a:schemeClr val="tx1"/>
            </a:solidFill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8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Sponsorship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IFAN confirmed funding beyond 2015</a:t>
            </a:r>
          </a:p>
          <a:p>
            <a:r>
              <a:rPr lang="en-GB" dirty="0"/>
              <a:t>Korea </a:t>
            </a:r>
            <a:r>
              <a:rPr lang="en-GB" dirty="0" smtClean="0"/>
              <a:t>starts funding in 2015 and beyond </a:t>
            </a:r>
          </a:p>
          <a:p>
            <a:r>
              <a:rPr lang="en-GB" dirty="0" smtClean="0"/>
              <a:t>Funding from France </a:t>
            </a:r>
          </a:p>
          <a:p>
            <a:r>
              <a:rPr lang="en-GB" dirty="0" smtClean="0"/>
              <a:t>Japan more and more involved (VTS training in 2014 and 2015 + Seminar in 2014)</a:t>
            </a:r>
          </a:p>
          <a:p>
            <a:r>
              <a:rPr lang="en-GB" dirty="0" smtClean="0"/>
              <a:t>IMO indirect sponsorship in 2014 estimated to be €120,000+</a:t>
            </a:r>
          </a:p>
          <a:p>
            <a:r>
              <a:rPr lang="en-GB" dirty="0" smtClean="0"/>
              <a:t>Continued in-kind support in 2014 from Australia, Denmark, India, Malaysia, Spain, Turkey, United Kingdom, Malaysia, among others.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EC55A-58F2-434D-A937-165DAD320895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58" y="5591449"/>
            <a:ext cx="1588534" cy="80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5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2014 and Potential for 2015 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060514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71A2B-FD0C-4FAC-9D7A-C0878D94769E}" type="datetime10">
              <a:rPr lang="en-GB" smtClean="0"/>
              <a:t>13:19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209256" cy="365125"/>
          </a:xfrm>
        </p:spPr>
        <p:txBody>
          <a:bodyPr/>
          <a:lstStyle/>
          <a:p>
            <a:r>
              <a:rPr lang="en-GB" smtClean="0"/>
              <a:t>Presentation to Council 59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1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ALA specime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IALA specimen.potm</Template>
  <TotalTime>406</TotalTime>
  <Words>561</Words>
  <Application>Microsoft Office PowerPoint</Application>
  <PresentationFormat>Affichage à l'écran (4:3)</PresentationFormat>
  <Paragraphs>133</Paragraphs>
  <Slides>13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2" baseType="lpstr">
      <vt:lpstr>Andalus</vt:lpstr>
      <vt:lpstr>Arial</vt:lpstr>
      <vt:lpstr>Calibri</vt:lpstr>
      <vt:lpstr>Lucida Grande</vt:lpstr>
      <vt:lpstr>News Gothic MT</vt:lpstr>
      <vt:lpstr>Times New Roman</vt:lpstr>
      <vt:lpstr>Wingdings</vt:lpstr>
      <vt:lpstr>Wingdings 2</vt:lpstr>
      <vt:lpstr>IALA specimen</vt:lpstr>
      <vt:lpstr>Présentation PowerPoint</vt:lpstr>
      <vt:lpstr>The IALA WWA</vt:lpstr>
      <vt:lpstr>Academy Update since Council 57 Main activities – 1 - Training</vt:lpstr>
      <vt:lpstr>Academy Update since Council 57 Main activities – 2 - CB</vt:lpstr>
      <vt:lpstr>Academy Update since Council 57 Main activities - 1</vt:lpstr>
      <vt:lpstr>Capacity Building Regions 2012 - 2014</vt:lpstr>
      <vt:lpstr>Target States 2015 - 2019</vt:lpstr>
      <vt:lpstr>Sponsorship</vt:lpstr>
      <vt:lpstr>2014 and Potential for 2015 </vt:lpstr>
      <vt:lpstr>2015 – Budget </vt:lpstr>
      <vt:lpstr>Budget 2015 - 2019</vt:lpstr>
      <vt:lpstr>Memorandum of Understanding Partnership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Hadley</dc:creator>
  <cp:lastModifiedBy>Marie-Hélène Grillet</cp:lastModifiedBy>
  <cp:revision>32</cp:revision>
  <dcterms:created xsi:type="dcterms:W3CDTF">2011-11-05T06:02:33Z</dcterms:created>
  <dcterms:modified xsi:type="dcterms:W3CDTF">2014-12-23T12:20:41Z</dcterms:modified>
</cp:coreProperties>
</file>