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497" r:id="rId2"/>
    <p:sldId id="499" r:id="rId3"/>
    <p:sldId id="484" r:id="rId4"/>
    <p:sldId id="487" r:id="rId5"/>
    <p:sldId id="488" r:id="rId6"/>
    <p:sldId id="493" r:id="rId7"/>
    <p:sldId id="489" r:id="rId8"/>
    <p:sldId id="498" r:id="rId9"/>
    <p:sldId id="492" r:id="rId10"/>
    <p:sldId id="496" r:id="rId11"/>
    <p:sldId id="494" r:id="rId12"/>
    <p:sldId id="495" r:id="rId13"/>
  </p:sldIdLst>
  <p:sldSz cx="9144000" cy="6858000" type="screen4x3"/>
  <p:notesSz cx="6805613" cy="99441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7121"/>
    <a:srgbClr val="476E7D"/>
    <a:srgbClr val="08374B"/>
    <a:srgbClr val="ACDA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n typografi, intet git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Ingen typografi, tabelgit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ema til typografi 2 - Markering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ema til typografi 2 - Markering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ema til typografi 2 - Markering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ema til typografi 2 - Markering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Mellemlayou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617" autoAdjust="0"/>
  </p:normalViewPr>
  <p:slideViewPr>
    <p:cSldViewPr>
      <p:cViewPr varScale="1">
        <p:scale>
          <a:sx n="82" d="100"/>
          <a:sy n="82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7205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4939" y="1"/>
            <a:ext cx="2949099" cy="497205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A0195EA1-A8B3-40C4-927C-05F9E9D9510D}" type="datetimeFigureOut">
              <a:rPr lang="da-DK" smtClean="0"/>
              <a:t>13-12-2016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0462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1" y="9445169"/>
            <a:ext cx="2949099" cy="49720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50EFE153-D828-47E9-A4A1-4420C9E9721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9253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FE153-D828-47E9-A4A1-4420C9E9721C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31749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8078" indent="-118078">
              <a:buFont typeface="Arial"/>
              <a:buChar char="•"/>
            </a:pPr>
            <a:endParaRPr lang="en-US" dirty="0" smtClean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FE153-D828-47E9-A4A1-4420C9E9721C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01487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ias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da-DK" dirty="0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FE153-D828-47E9-A4A1-4420C9E9721C}" type="slidenum">
              <a:rPr lang="da-DK" smtClean="0"/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57490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smtClean="0"/>
              <a:t>Slide shows the allocation of the different components to channels within the maritime VHF band.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smtClean="0"/>
              <a:t>Spectrum for the terrestrial components</a:t>
            </a:r>
            <a:r>
              <a:rPr lang="en-GB" baseline="0" dirty="0" smtClean="0"/>
              <a:t> of VDES was allocated at WRC-15.</a:t>
            </a:r>
            <a:endParaRPr lang="en-GB" dirty="0" smtClean="0"/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smtClean="0"/>
              <a:t>Spectrum for the satellite component has not been allocated,</a:t>
            </a:r>
            <a:r>
              <a:rPr lang="en-GB" baseline="0" dirty="0" smtClean="0"/>
              <a:t> however, ITU set an agenda item for WRC-19 allowing for further consideration of the satellite aspects. The VDE-SAT allocation may be on the same channels used for VDE-TER, or in a separate band identified for this purpose at WRC-15 – studies needed to see who/how is using the alternative frequency band and what sharing mechanisms could be used.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53C056-A8A4-4E72-8C8D-09077DC63D2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666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AIS,</a:t>
            </a:r>
            <a:r>
              <a:rPr lang="en-GB" baseline="0" dirty="0" smtClean="0"/>
              <a:t> VDE-TER and ASM frequencies already allocated and can be used for VDES beginning from the dates shown on the slide.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It is expected that frequencies for VDE-SAT will be allocated at WRC-19 and become available for operational use in 2021.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VDES FOC in 2021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53C056-A8A4-4E72-8C8D-09077DC63D2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768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3558" r="33562" b="41592"/>
          <a:stretch/>
        </p:blipFill>
        <p:spPr bwMode="auto">
          <a:xfrm>
            <a:off x="251520" y="329703"/>
            <a:ext cx="8194362" cy="428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759175"/>
            <a:ext cx="7772400" cy="1470025"/>
          </a:xfrm>
        </p:spPr>
        <p:txBody>
          <a:bodyPr>
            <a:normAutofit/>
          </a:bodyPr>
          <a:lstStyle>
            <a:lvl1pPr algn="l">
              <a:defRPr sz="2800" baseline="0"/>
            </a:lvl1pPr>
          </a:lstStyle>
          <a:p>
            <a:r>
              <a:rPr lang="da-DK" dirty="0" smtClean="0"/>
              <a:t>Klik</a:t>
            </a:r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683568" y="5157192"/>
            <a:ext cx="6400800" cy="792088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830E-CE86-4331-ABE2-EB70D752EDA6}" type="datetimeFigureOut">
              <a:rPr lang="da-DK" smtClean="0"/>
              <a:t>13-12-2016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9" name="Picture 3"/>
          <p:cNvPicPr>
            <a:picLocks noChangeAspect="1"/>
          </p:cNvPicPr>
          <p:nvPr userDrawn="1"/>
        </p:nvPicPr>
        <p:blipFill rotWithShape="1">
          <a:blip r:embed="rId3"/>
          <a:srcRect l="2992" t="3705" r="2945" b="3279"/>
          <a:stretch/>
        </p:blipFill>
        <p:spPr>
          <a:xfrm>
            <a:off x="662856" y="6115051"/>
            <a:ext cx="812800" cy="546100"/>
          </a:xfrm>
          <a:prstGeom prst="rect">
            <a:avLst/>
          </a:prstGeom>
        </p:spPr>
      </p:pic>
      <p:sp>
        <p:nvSpPr>
          <p:cNvPr id="10" name="Rectangle 4"/>
          <p:cNvSpPr/>
          <p:nvPr userDrawn="1"/>
        </p:nvSpPr>
        <p:spPr>
          <a:xfrm>
            <a:off x="1547664" y="6021288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0" dirty="0" smtClean="0">
                <a:solidFill>
                  <a:schemeClr val="bg1"/>
                </a:solidFill>
              </a:rPr>
              <a:t>THIS PROJECT</a:t>
            </a:r>
            <a:r>
              <a:rPr lang="en-US" sz="1200" i="0" baseline="0" dirty="0" smtClean="0">
                <a:solidFill>
                  <a:schemeClr val="bg1"/>
                </a:solidFill>
              </a:rPr>
              <a:t> HAS RECEIVED FUNDING FROM THE EUROPEAN UNION’S HORIZON 202O RESEARCH AND INNOVATION PROGRAMME UNDER GRANT AGREEMENT NO. </a:t>
            </a:r>
            <a:r>
              <a:rPr lang="en-US" sz="1200" i="0" dirty="0" smtClean="0">
                <a:solidFill>
                  <a:schemeClr val="bg1"/>
                </a:solidFill>
              </a:rPr>
              <a:t>636329</a:t>
            </a:r>
            <a:endParaRPr lang="en-US" sz="1200" i="0" dirty="0">
              <a:solidFill>
                <a:schemeClr val="bg1"/>
              </a:solidFill>
            </a:endParaRPr>
          </a:p>
        </p:txBody>
      </p:sp>
      <p:pic>
        <p:nvPicPr>
          <p:cNvPr id="13" name="Picture 2" descr="C:\Users\B002160\Dropbox (DMA e-Navigation)\e-Navigation\Projects\Project X\Communication\SØFARTSSTYRELSEN FINAL LOGO\Bar for neden.pn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41" t="13982" r="48592" b="23917"/>
          <a:stretch/>
        </p:blipFill>
        <p:spPr bwMode="auto">
          <a:xfrm>
            <a:off x="7723" y="5921896"/>
            <a:ext cx="9136277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B002160\Dropbox (DMA e-Navigation)\e-Navigation\Projects\Project X\Communication\SØFARTSSTYRELSEN FINAL LOGO\Bar for neden.pn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09" t="4383" r="1472" b="13134"/>
          <a:stretch/>
        </p:blipFill>
        <p:spPr bwMode="auto">
          <a:xfrm>
            <a:off x="7332454" y="6021288"/>
            <a:ext cx="1488018" cy="76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/>
          <p:cNvPicPr>
            <a:picLocks noChangeAspect="1"/>
          </p:cNvPicPr>
          <p:nvPr userDrawn="1"/>
        </p:nvPicPr>
        <p:blipFill rotWithShape="1">
          <a:blip r:embed="rId3"/>
          <a:srcRect l="2992" t="3705" r="2945" b="4982"/>
          <a:stretch/>
        </p:blipFill>
        <p:spPr>
          <a:xfrm>
            <a:off x="683568" y="6093296"/>
            <a:ext cx="812800" cy="536104"/>
          </a:xfrm>
          <a:prstGeom prst="rect">
            <a:avLst/>
          </a:prstGeom>
        </p:spPr>
      </p:pic>
      <p:sp>
        <p:nvSpPr>
          <p:cNvPr id="16" name="Rectangle 4"/>
          <p:cNvSpPr/>
          <p:nvPr userDrawn="1"/>
        </p:nvSpPr>
        <p:spPr>
          <a:xfrm>
            <a:off x="1619672" y="6021288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0" dirty="0" smtClean="0">
                <a:solidFill>
                  <a:schemeClr val="bg1"/>
                </a:solidFill>
              </a:rPr>
              <a:t>THIS PROJECT</a:t>
            </a:r>
            <a:r>
              <a:rPr lang="en-US" sz="1200" i="0" baseline="0" dirty="0" smtClean="0">
                <a:solidFill>
                  <a:schemeClr val="bg1"/>
                </a:solidFill>
              </a:rPr>
              <a:t> HAS RECEIVED FUNDING FROM THE EUROPEAN UNION’S HORIZON 202O RESEARCH AND INNOVATION PROGRAMME UNDER GRANT AGREEMENT NO. </a:t>
            </a:r>
            <a:r>
              <a:rPr lang="en-US" sz="1200" i="0" dirty="0" smtClean="0">
                <a:solidFill>
                  <a:schemeClr val="bg1"/>
                </a:solidFill>
              </a:rPr>
              <a:t>636329</a:t>
            </a:r>
            <a:endParaRPr lang="en-US" sz="1200" i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368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2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 algn="l">
              <a:defRPr sz="1400" b="1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42856" y="6347420"/>
            <a:ext cx="2133600" cy="365125"/>
          </a:xfrm>
        </p:spPr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8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552" y="6398220"/>
            <a:ext cx="288032" cy="195706"/>
          </a:xfrm>
          <a:prstGeom prst="rect">
            <a:avLst/>
          </a:prstGeom>
        </p:spPr>
      </p:pic>
      <p:pic>
        <p:nvPicPr>
          <p:cNvPr id="10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5744" r="33562" b="42351"/>
          <a:stretch/>
        </p:blipFill>
        <p:spPr bwMode="auto">
          <a:xfrm>
            <a:off x="827584" y="6110188"/>
            <a:ext cx="152214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88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 algn="l">
              <a:defRPr sz="1400" b="1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42856" y="6347420"/>
            <a:ext cx="2133600" cy="365125"/>
          </a:xfrm>
        </p:spPr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12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552" y="6398220"/>
            <a:ext cx="288032" cy="195706"/>
          </a:xfrm>
          <a:prstGeom prst="rect">
            <a:avLst/>
          </a:prstGeom>
        </p:spPr>
      </p:pic>
      <p:pic>
        <p:nvPicPr>
          <p:cNvPr id="13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5744" r="33562" b="42351"/>
          <a:stretch/>
        </p:blipFill>
        <p:spPr bwMode="auto">
          <a:xfrm>
            <a:off x="827584" y="6110188"/>
            <a:ext cx="152214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517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>
            <a:lvl1pPr algn="l">
              <a:defRPr sz="1400" b="1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42856" y="6347420"/>
            <a:ext cx="2133600" cy="365125"/>
          </a:xfrm>
        </p:spPr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10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552" y="6398220"/>
            <a:ext cx="288032" cy="195706"/>
          </a:xfrm>
          <a:prstGeom prst="rect">
            <a:avLst/>
          </a:prstGeom>
        </p:spPr>
      </p:pic>
      <p:pic>
        <p:nvPicPr>
          <p:cNvPr id="11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5744" r="33562" b="42351"/>
          <a:stretch/>
        </p:blipFill>
        <p:spPr bwMode="auto">
          <a:xfrm>
            <a:off x="827584" y="6110188"/>
            <a:ext cx="152214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757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42856" y="6347420"/>
            <a:ext cx="2133600" cy="365125"/>
          </a:xfrm>
        </p:spPr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8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552" y="6398220"/>
            <a:ext cx="288032" cy="195706"/>
          </a:xfrm>
          <a:prstGeom prst="rect">
            <a:avLst/>
          </a:prstGeom>
        </p:spPr>
      </p:pic>
      <p:pic>
        <p:nvPicPr>
          <p:cNvPr id="9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5744" r="33562" b="42351"/>
          <a:stretch/>
        </p:blipFill>
        <p:spPr bwMode="auto">
          <a:xfrm>
            <a:off x="827584" y="6110188"/>
            <a:ext cx="152214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319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052736"/>
            <a:ext cx="3008313" cy="5073427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dirty="0" smtClean="0"/>
              <a:t>Klik for at redigere i master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778098"/>
          </a:xfrm>
        </p:spPr>
        <p:txBody>
          <a:bodyPr>
            <a:normAutofit/>
          </a:bodyPr>
          <a:lstStyle>
            <a:lvl1pPr algn="l">
              <a:defRPr sz="1400" b="1"/>
            </a:lvl1pPr>
          </a:lstStyle>
          <a:p>
            <a:r>
              <a:rPr lang="da-DK" dirty="0" smtClean="0"/>
              <a:t>Klik for at redigere i master</a:t>
            </a:r>
            <a:endParaRPr lang="da-DK" dirty="0"/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>
          <a:xfrm>
            <a:off x="6542856" y="6347420"/>
            <a:ext cx="2133600" cy="365125"/>
          </a:xfrm>
        </p:spPr>
        <p:txBody>
          <a:bodyPr/>
          <a:lstStyle/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  <p:pic>
        <p:nvPicPr>
          <p:cNvPr id="12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9552" y="6398220"/>
            <a:ext cx="288032" cy="195706"/>
          </a:xfrm>
          <a:prstGeom prst="rect">
            <a:avLst/>
          </a:prstGeom>
        </p:spPr>
      </p:pic>
      <p:pic>
        <p:nvPicPr>
          <p:cNvPr id="13" name="Picture 3" descr="C:\Users\B002160\Dropbox (DMA e-Navigation)\e-Navigation\Projects\Project X\Communication\SØFARTSSTYRELSEN FINAL LOGO\Søfartsstyrelsen_Tagline 02 White.png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6" t="35744" r="33562" b="42351"/>
          <a:stretch/>
        </p:blipFill>
        <p:spPr bwMode="auto">
          <a:xfrm>
            <a:off x="827584" y="6110188"/>
            <a:ext cx="1522140" cy="72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299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44462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1"/>
            <a:ext cx="4044462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FCC5A-D5D1-4D84-8467-993E84F9E4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291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6830E-CE86-4331-ABE2-EB70D752EDA6}" type="datetimeFigureOut">
              <a:rPr lang="da-DK" smtClean="0"/>
              <a:t>13-12-2016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AC1D1-88A6-4B32-ADC4-CC6DAF3D6358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73264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B002160\Dropbox (DMA e-Navigation)\e-Navigation\Projects\Project X\Communication\SØFARTSSTYRELSEN FINAL LOGO\Bar for neden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41" t="13982" r="48592" b="23917"/>
          <a:stretch/>
        </p:blipFill>
        <p:spPr bwMode="auto">
          <a:xfrm>
            <a:off x="-22200" y="-11723"/>
            <a:ext cx="9166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ktangel 9"/>
          <p:cNvSpPr/>
          <p:nvPr/>
        </p:nvSpPr>
        <p:spPr>
          <a:xfrm>
            <a:off x="-36512" y="5949280"/>
            <a:ext cx="9180512" cy="908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611560" y="4797152"/>
            <a:ext cx="6400800" cy="1008112"/>
          </a:xfrm>
        </p:spPr>
        <p:txBody>
          <a:bodyPr>
            <a:noAutofit/>
          </a:bodyPr>
          <a:lstStyle/>
          <a:p>
            <a:r>
              <a:rPr lang="da-DK" sz="1200" dirty="0" smtClean="0">
                <a:solidFill>
                  <a:schemeClr val="bg1">
                    <a:lumMod val="75000"/>
                  </a:schemeClr>
                </a:solidFill>
              </a:rPr>
              <a:t>Nick Ward, IALA Project Manager for EfficiernSea 2, Dec 2016</a:t>
            </a:r>
            <a:endParaRPr lang="da-DK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kstfelt 3"/>
          <p:cNvSpPr txBox="1"/>
          <p:nvPr/>
        </p:nvSpPr>
        <p:spPr>
          <a:xfrm>
            <a:off x="8912574" y="566074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a-DK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 rotWithShape="1">
          <a:blip r:embed="rId4"/>
          <a:srcRect l="2992" t="3705" r="2945" b="4982"/>
          <a:stretch/>
        </p:blipFill>
        <p:spPr>
          <a:xfrm>
            <a:off x="683568" y="6093296"/>
            <a:ext cx="812800" cy="536104"/>
          </a:xfrm>
          <a:prstGeom prst="rect">
            <a:avLst/>
          </a:prstGeom>
        </p:spPr>
      </p:pic>
      <p:sp>
        <p:nvSpPr>
          <p:cNvPr id="9" name="Rectangle 4"/>
          <p:cNvSpPr/>
          <p:nvPr/>
        </p:nvSpPr>
        <p:spPr>
          <a:xfrm>
            <a:off x="1619672" y="6021288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0" dirty="0" smtClean="0"/>
              <a:t>THIS PROJECT</a:t>
            </a:r>
            <a:r>
              <a:rPr lang="en-US" sz="1200" i="0" baseline="0" dirty="0" smtClean="0"/>
              <a:t> HAS RECEIVED FUNDING FROM THE EUROPEAN UNION’S HORIZON 2020 RESEARCH AND INNOVATION PROGRAMME UNDER GRANT AGREEMENT NO. </a:t>
            </a:r>
            <a:r>
              <a:rPr lang="en-US" sz="1200" i="0" dirty="0" smtClean="0"/>
              <a:t>636329</a:t>
            </a:r>
            <a:endParaRPr lang="en-US" sz="1200" i="0" dirty="0"/>
          </a:p>
        </p:txBody>
      </p:sp>
      <p:pic>
        <p:nvPicPr>
          <p:cNvPr id="11" name="Picture 3" descr="C:\Users\B002160\Dropbox (DMA e-Navigation)\e-Navigation\Projects\Project X\WP1 - Maximizing impact\Communication\SØFARTSSTYRELSEN FINAL LOGO\E2_Tagline 02 Marine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6" t="33162" r="34039" b="33419"/>
          <a:stretch/>
        </p:blipFill>
        <p:spPr bwMode="auto">
          <a:xfrm>
            <a:off x="683568" y="597425"/>
            <a:ext cx="4176464" cy="321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6024" y="3399135"/>
            <a:ext cx="7268344" cy="1470025"/>
          </a:xfrm>
        </p:spPr>
        <p:txBody>
          <a:bodyPr>
            <a:normAutofit/>
          </a:bodyPr>
          <a:lstStyle/>
          <a:p>
            <a:r>
              <a:rPr lang="da-DK" sz="2200" dirty="0" smtClean="0">
                <a:solidFill>
                  <a:srgbClr val="FFFFFF"/>
                </a:solidFill>
              </a:rPr>
              <a:t>IALA’s part in EfficienSea 2</a:t>
            </a:r>
            <a:endParaRPr lang="da-DK" sz="2200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9572" y="1124745"/>
            <a:ext cx="1620455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03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B002160\Dropbox (DMA e-Navigation)\e-Navigation\Projects\Project X\Communication\SØFARTSSTYRELSEN FINAL LOGO\Bar for neden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41" t="13982" r="48592" b="23917"/>
          <a:stretch/>
        </p:blipFill>
        <p:spPr bwMode="auto">
          <a:xfrm>
            <a:off x="-22200" y="-11723"/>
            <a:ext cx="9166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ktangel 9"/>
          <p:cNvSpPr/>
          <p:nvPr/>
        </p:nvSpPr>
        <p:spPr>
          <a:xfrm>
            <a:off x="-36512" y="5949280"/>
            <a:ext cx="9180512" cy="908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611560" y="4797152"/>
            <a:ext cx="6400800" cy="1008112"/>
          </a:xfrm>
        </p:spPr>
        <p:txBody>
          <a:bodyPr>
            <a:noAutofit/>
          </a:bodyPr>
          <a:lstStyle/>
          <a:p>
            <a:r>
              <a:rPr lang="da-DK" sz="1200" dirty="0">
                <a:solidFill>
                  <a:schemeClr val="bg1">
                    <a:lumMod val="75000"/>
                  </a:schemeClr>
                </a:solidFill>
              </a:rPr>
              <a:t>n</a:t>
            </a:r>
            <a:r>
              <a:rPr lang="da-DK" sz="1200" dirty="0" smtClean="0">
                <a:solidFill>
                  <a:schemeClr val="bg1">
                    <a:lumMod val="75000"/>
                  </a:schemeClr>
                </a:solidFill>
              </a:rPr>
              <a:t>ick.ward@gla-rrnav.org</a:t>
            </a:r>
            <a:endParaRPr lang="da-DK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Tekstfelt 3"/>
          <p:cNvSpPr txBox="1"/>
          <p:nvPr/>
        </p:nvSpPr>
        <p:spPr>
          <a:xfrm>
            <a:off x="8912574" y="566074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a-DK" dirty="0">
              <a:solidFill>
                <a:srgbClr val="FFFFFF"/>
              </a:solidFill>
            </a:endParaRPr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 rotWithShape="1">
          <a:blip r:embed="rId4"/>
          <a:srcRect l="2992" t="3705" r="2945" b="4982"/>
          <a:stretch/>
        </p:blipFill>
        <p:spPr>
          <a:xfrm>
            <a:off x="683568" y="6093296"/>
            <a:ext cx="812800" cy="536104"/>
          </a:xfrm>
          <a:prstGeom prst="rect">
            <a:avLst/>
          </a:prstGeom>
        </p:spPr>
      </p:pic>
      <p:sp>
        <p:nvSpPr>
          <p:cNvPr id="9" name="Rectangle 4"/>
          <p:cNvSpPr/>
          <p:nvPr/>
        </p:nvSpPr>
        <p:spPr>
          <a:xfrm>
            <a:off x="1619672" y="6021288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0" dirty="0" smtClean="0"/>
              <a:t>THIS PROJECT</a:t>
            </a:r>
            <a:r>
              <a:rPr lang="en-US" sz="1200" i="0" baseline="0" dirty="0" smtClean="0"/>
              <a:t> HAS RECEIVED FUNDING FROM THE EUROPEAN UNION’S HORIZON 2020 RESEARCH AND INNOVATION PROGRAMME UNDER GRANT AGREEMENT NO. </a:t>
            </a:r>
            <a:r>
              <a:rPr lang="en-US" sz="1200" i="0" dirty="0" smtClean="0"/>
              <a:t>636329</a:t>
            </a:r>
            <a:endParaRPr lang="en-US" sz="1200" i="0" dirty="0"/>
          </a:p>
        </p:txBody>
      </p:sp>
      <p:pic>
        <p:nvPicPr>
          <p:cNvPr id="11" name="Picture 3" descr="C:\Users\B002160\Dropbox (DMA e-Navigation)\e-Navigation\Projects\Project X\WP1 - Maximizing impact\Communication\SØFARTSSTYRELSEN FINAL LOGO\E2_Tagline 02 Marine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6" t="33162" r="34039" b="33419"/>
          <a:stretch/>
        </p:blipFill>
        <p:spPr bwMode="auto">
          <a:xfrm>
            <a:off x="683568" y="597425"/>
            <a:ext cx="4176464" cy="321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6024" y="3399135"/>
            <a:ext cx="7268344" cy="1470025"/>
          </a:xfrm>
        </p:spPr>
        <p:txBody>
          <a:bodyPr>
            <a:normAutofit/>
          </a:bodyPr>
          <a:lstStyle/>
          <a:p>
            <a:r>
              <a:rPr lang="da-DK" sz="2200" dirty="0" smtClean="0">
                <a:solidFill>
                  <a:srgbClr val="FFFFFF"/>
                </a:solidFill>
              </a:rPr>
              <a:t>Questions?</a:t>
            </a:r>
            <a:endParaRPr lang="da-DK" sz="2200"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9572" y="1124745"/>
            <a:ext cx="1620455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20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jans\AppData\Local\Microsoft\Windows\Temporary Internet Files\Content.IE5\E3OCG64L\Cruise_ship_side_view[1].png"/>
          <p:cNvPicPr>
            <a:picLocks noChangeAspect="1" noChangeArrowheads="1"/>
          </p:cNvPicPr>
          <p:nvPr/>
        </p:nvPicPr>
        <p:blipFill rotWithShape="1"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809" r="-4809"/>
          <a:stretch/>
        </p:blipFill>
        <p:spPr bwMode="auto">
          <a:xfrm flipH="1">
            <a:off x="6884883" y="3793554"/>
            <a:ext cx="1702192" cy="659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jans\AppData\Local\Microsoft\Windows\Temporary Internet Files\Content.IE5\4SA9NOSN\800px-Ship_from_side[1].png"/>
          <p:cNvPicPr>
            <a:picLocks noChangeAspect="1" noChangeArrowheads="1"/>
          </p:cNvPicPr>
          <p:nvPr/>
        </p:nvPicPr>
        <p:blipFill rotWithShape="1"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805" t="-12253" r="-9022" b="-23992"/>
          <a:stretch/>
        </p:blipFill>
        <p:spPr bwMode="auto">
          <a:xfrm>
            <a:off x="3188846" y="3793554"/>
            <a:ext cx="1702191" cy="65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VDES Sub-systems</a:t>
            </a:r>
            <a:br>
              <a:rPr lang="en-GB" dirty="0" smtClean="0"/>
            </a:br>
            <a:r>
              <a:rPr lang="en-GB" sz="2215" dirty="0"/>
              <a:t>Spectrum Allocation</a:t>
            </a:r>
            <a:endParaRPr lang="en-GB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1535635"/>
              </p:ext>
            </p:extLst>
          </p:nvPr>
        </p:nvGraphicFramePr>
        <p:xfrm>
          <a:off x="457200" y="5067300"/>
          <a:ext cx="8442084" cy="11676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2004"/>
                <a:gridCol w="402004"/>
                <a:gridCol w="402004"/>
                <a:gridCol w="402004"/>
                <a:gridCol w="402004"/>
                <a:gridCol w="402004"/>
                <a:gridCol w="402004"/>
                <a:gridCol w="402004"/>
                <a:gridCol w="402004"/>
                <a:gridCol w="402004"/>
                <a:gridCol w="402004"/>
                <a:gridCol w="402004"/>
                <a:gridCol w="402004"/>
                <a:gridCol w="402004"/>
                <a:gridCol w="402004"/>
                <a:gridCol w="402004"/>
                <a:gridCol w="402004"/>
                <a:gridCol w="402004"/>
                <a:gridCol w="402004"/>
                <a:gridCol w="402004"/>
                <a:gridCol w="402004"/>
              </a:tblGrid>
              <a:tr h="379828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 Narrow" panose="020B0606020202030204" pitchFamily="34" charset="0"/>
                        </a:rPr>
                        <a:t>75</a:t>
                      </a:r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 Narrow" panose="020B0606020202030204" pitchFamily="34" charset="0"/>
                        </a:rPr>
                        <a:t>16</a:t>
                      </a:r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000" kern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76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84406" marR="84406" marT="42203" marB="42203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 Narrow" panose="020B0606020202030204" pitchFamily="34" charset="0"/>
                        </a:rPr>
                        <a:t>350 kHz</a:t>
                      </a:r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pattFill prst="wdUpDiag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000" kern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1024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84406" marR="84406" marT="42203" marB="42203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000" kern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1084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84406" marR="84406" marT="42203" marB="42203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000" kern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1025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84406" marR="84406" marT="42203" marB="42203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000" kern="12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1085</a:t>
                      </a:r>
                      <a:endParaRPr lang="en-GB" sz="1000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84406" marR="84406" marT="42203" marB="42203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 Narrow" panose="020B0606020202030204" pitchFamily="34" charset="0"/>
                        </a:rPr>
                        <a:t>1026</a:t>
                      </a:r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 Narrow" panose="020B0606020202030204" pitchFamily="34" charset="0"/>
                        </a:rPr>
                        <a:t>1086</a:t>
                      </a:r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 Narrow" panose="020B0606020202030204" pitchFamily="34" charset="0"/>
                        </a:rPr>
                        <a:t>4.45 MHz</a:t>
                      </a:r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pattFill prst="wdUpDiag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 Narrow" panose="020B0606020202030204" pitchFamily="34" charset="0"/>
                        </a:rPr>
                        <a:t>2024</a:t>
                      </a:r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 Narrow" panose="020B0606020202030204" pitchFamily="34" charset="0"/>
                        </a:rPr>
                        <a:t>2084</a:t>
                      </a:r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 Narrow" panose="020B0606020202030204" pitchFamily="34" charset="0"/>
                        </a:rPr>
                        <a:t>2025</a:t>
                      </a:r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 Narrow" panose="020B0606020202030204" pitchFamily="34" charset="0"/>
                        </a:rPr>
                        <a:t>2085</a:t>
                      </a:r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 Narrow" panose="020B0606020202030204" pitchFamily="34" charset="0"/>
                        </a:rPr>
                        <a:t>2026</a:t>
                      </a:r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 Narrow" panose="020B0606020202030204" pitchFamily="34" charset="0"/>
                        </a:rPr>
                        <a:t>2086</a:t>
                      </a:r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 Narrow" panose="020B0606020202030204" pitchFamily="34" charset="0"/>
                        </a:rPr>
                        <a:t>2027</a:t>
                      </a:r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err="1" smtClean="0">
                          <a:latin typeface="Arial Narrow" panose="020B0606020202030204" pitchFamily="34" charset="0"/>
                        </a:rPr>
                        <a:t>xxxx</a:t>
                      </a:r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 Narrow" panose="020B0606020202030204" pitchFamily="34" charset="0"/>
                        </a:rPr>
                        <a:t>2028</a:t>
                      </a:r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err="1" smtClean="0">
                          <a:latin typeface="Arial Narrow" panose="020B0606020202030204" pitchFamily="34" charset="0"/>
                        </a:rPr>
                        <a:t>xxxx</a:t>
                      </a:r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</a:tr>
              <a:tr h="379828"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pattFill prst="wdUpDiag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700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VDE-TER 1A</a:t>
                      </a:r>
                      <a:endParaRPr lang="en-GB" sz="170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pattFill prst="wdUpDiag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700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VDE-TER</a:t>
                      </a:r>
                      <a:r>
                        <a:rPr lang="en-GB" sz="1700" baseline="0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 1B</a:t>
                      </a:r>
                      <a:endParaRPr lang="en-GB" sz="170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ASM1</a:t>
                      </a:r>
                      <a:endParaRPr lang="en-GB" sz="100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AIS 1</a:t>
                      </a:r>
                      <a:endParaRPr lang="en-GB" sz="100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ASM2</a:t>
                      </a:r>
                      <a:endParaRPr lang="en-GB" sz="100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AIS 2</a:t>
                      </a:r>
                      <a:endParaRPr lang="en-GB" sz="100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solidFill>
                      <a:srgbClr val="FF0000"/>
                    </a:solidFill>
                  </a:tcPr>
                </a:tc>
              </a:tr>
              <a:tr h="37982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AIS LR1</a:t>
                      </a:r>
                    </a:p>
                  </a:txBody>
                  <a:tcPr marL="84406" marR="84406" marT="42203" marB="42203"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AIS LR2</a:t>
                      </a:r>
                    </a:p>
                  </a:txBody>
                  <a:tcPr marL="84406" marR="84406" marT="42203" marB="42203" anchor="ctr">
                    <a:solidFill>
                      <a:srgbClr val="FF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pattFill prst="wdUpDiag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70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? VDE-SAT UL ?</a:t>
                      </a:r>
                      <a:endParaRPr lang="en-GB" sz="17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pattFill prst="wdUpDiag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700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? VDE-SAT DL ?</a:t>
                      </a:r>
                      <a:endParaRPr lang="en-GB" sz="170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ASM</a:t>
                      </a:r>
                      <a:r>
                        <a:rPr lang="en-GB" sz="1000" baseline="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UL1</a:t>
                      </a:r>
                      <a:endParaRPr lang="en-GB" sz="10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ASM UL2</a:t>
                      </a:r>
                      <a:endParaRPr lang="en-GB" sz="10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Arial Narrow" panose="020B0606020202030204" pitchFamily="34" charset="0"/>
                      </a:endParaRPr>
                    </a:p>
                  </a:txBody>
                  <a:tcPr marL="84406" marR="84406" marT="42203" marB="42203" anchor="ctr"/>
                </a:tc>
              </a:tr>
            </a:tbl>
          </a:graphicData>
        </a:graphic>
      </p:graphicFrame>
      <p:pic>
        <p:nvPicPr>
          <p:cNvPr id="2053" name="Picture 5" descr="C:\Users\jans\AppData\Local\Microsoft\Windows\Temporary Internet Files\Content.IE5\B2JOFD9N\FP_Satellite_icon.svg[1].pn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613514" y="1429700"/>
            <a:ext cx="852854" cy="85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jans\AppData\Local\Microsoft\Windows\Temporary Internet Files\Content.IE5\4SA9NOSN\lighthouse-silhouette-7463-large[1].png"/>
          <p:cNvPicPr>
            <a:picLocks noChangeAspect="1" noChangeArrowheads="1"/>
          </p:cNvPicPr>
          <p:nvPr/>
        </p:nvPicPr>
        <p:blipFill rotWithShape="1"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1987" r="-26605"/>
          <a:stretch/>
        </p:blipFill>
        <p:spPr bwMode="auto">
          <a:xfrm>
            <a:off x="667462" y="3821943"/>
            <a:ext cx="527538" cy="602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5" descr="C:\Users\jans\AppData\Local\Microsoft\Windows\Temporary Internet Files\Content.IE5\B2JOFD9N\FP_Satellite_icon.svg[1].png"/>
          <p:cNvPicPr>
            <a:picLocks noChangeAspect="1" noChangeArrowheads="1"/>
          </p:cNvPicPr>
          <p:nvPr/>
        </p:nvPicPr>
        <p:blipFill>
          <a:blip r:embed="rId5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09550" y="1439402"/>
            <a:ext cx="852854" cy="852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Arrow Connector 20"/>
          <p:cNvCxnSpPr/>
          <p:nvPr/>
        </p:nvCxnSpPr>
        <p:spPr>
          <a:xfrm>
            <a:off x="1195000" y="3666260"/>
            <a:ext cx="1993846" cy="1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195000" y="3561145"/>
            <a:ext cx="1993846" cy="1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595517" y="3453316"/>
            <a:ext cx="1209755" cy="31963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77" dirty="0">
                <a:solidFill>
                  <a:schemeClr val="bg1"/>
                </a:solidFill>
              </a:rPr>
              <a:t>AIS 1, AIS 2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4891036" y="3459178"/>
            <a:ext cx="1993846" cy="319639"/>
            <a:chOff x="1294583" y="3048942"/>
            <a:chExt cx="2160000" cy="34627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2" name="Straight Arrow Connector 21"/>
            <p:cNvCxnSpPr/>
            <p:nvPr/>
          </p:nvCxnSpPr>
          <p:spPr>
            <a:xfrm>
              <a:off x="1294583" y="3279631"/>
              <a:ext cx="2160000" cy="1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1294583" y="3165757"/>
              <a:ext cx="2160000" cy="1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728476" y="3048942"/>
              <a:ext cx="1310568" cy="34627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477" dirty="0">
                  <a:solidFill>
                    <a:schemeClr val="bg1"/>
                  </a:solidFill>
                </a:rPr>
                <a:t>AIS 1, AIS 2</a:t>
              </a:r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>
            <a:off x="1194999" y="4025743"/>
            <a:ext cx="1993846" cy="1"/>
          </a:xfrm>
          <a:prstGeom prst="straightConnector1">
            <a:avLst/>
          </a:prstGeom>
          <a:ln>
            <a:solidFill>
              <a:srgbClr val="92D050"/>
            </a:solidFill>
            <a:headEnd type="arrow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194999" y="3920628"/>
            <a:ext cx="1993846" cy="1"/>
          </a:xfrm>
          <a:prstGeom prst="straightConnector1">
            <a:avLst/>
          </a:prstGeom>
          <a:ln>
            <a:solidFill>
              <a:srgbClr val="92D050"/>
            </a:solidFill>
            <a:headEnd type="arrow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490459" y="3812799"/>
            <a:ext cx="1418145" cy="319639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77" dirty="0">
                <a:solidFill>
                  <a:schemeClr val="bg1"/>
                </a:solidFill>
              </a:rPr>
              <a:t>ASM 1, ASM 2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4891035" y="3817854"/>
            <a:ext cx="1993846" cy="319639"/>
            <a:chOff x="1294583" y="3048942"/>
            <a:chExt cx="2160000" cy="34627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38" name="Straight Arrow Connector 37"/>
            <p:cNvCxnSpPr/>
            <p:nvPr/>
          </p:nvCxnSpPr>
          <p:spPr>
            <a:xfrm>
              <a:off x="1294583" y="3279631"/>
              <a:ext cx="2160000" cy="1"/>
            </a:xfrm>
            <a:prstGeom prst="straightConnector1">
              <a:avLst/>
            </a:prstGeom>
            <a:ln>
              <a:solidFill>
                <a:srgbClr val="92D050"/>
              </a:solidFill>
              <a:headEnd type="arrow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1294583" y="3165757"/>
              <a:ext cx="2160000" cy="1"/>
            </a:xfrm>
            <a:prstGeom prst="straightConnector1">
              <a:avLst/>
            </a:prstGeom>
            <a:ln>
              <a:solidFill>
                <a:srgbClr val="92D050"/>
              </a:solidFill>
              <a:headEnd type="arrow" w="med" len="med"/>
              <a:tailEnd type="arrow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1614664" y="3048942"/>
              <a:ext cx="1536324" cy="346276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z="1477" dirty="0">
                  <a:solidFill>
                    <a:schemeClr val="bg1"/>
                  </a:solidFill>
                </a:rPr>
                <a:t>ASM 1, ASM 2</a:t>
              </a:r>
            </a:p>
          </p:txBody>
        </p:sp>
      </p:grpSp>
      <p:grpSp>
        <p:nvGrpSpPr>
          <p:cNvPr id="2048" name="Group 2047"/>
          <p:cNvGrpSpPr/>
          <p:nvPr/>
        </p:nvGrpSpPr>
        <p:grpSpPr>
          <a:xfrm>
            <a:off x="3883959" y="2277661"/>
            <a:ext cx="311964" cy="1512000"/>
            <a:chOff x="4376602" y="2181716"/>
            <a:chExt cx="337961" cy="1638000"/>
          </a:xfrm>
        </p:grpSpPr>
        <p:cxnSp>
          <p:nvCxnSpPr>
            <p:cNvPr id="43" name="Straight Arrow Connector 42"/>
            <p:cNvCxnSpPr/>
            <p:nvPr/>
          </p:nvCxnSpPr>
          <p:spPr>
            <a:xfrm>
              <a:off x="4601616" y="2181716"/>
              <a:ext cx="0" cy="1638000"/>
            </a:xfrm>
            <a:prstGeom prst="straightConnector1">
              <a:avLst/>
            </a:prstGeom>
            <a:ln>
              <a:solidFill>
                <a:srgbClr val="FFFF00"/>
              </a:solidFill>
              <a:headEnd type="arrow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4714563" y="2181716"/>
              <a:ext cx="0" cy="1638000"/>
            </a:xfrm>
            <a:prstGeom prst="straightConnector1">
              <a:avLst/>
            </a:prstGeom>
            <a:ln>
              <a:solidFill>
                <a:srgbClr val="FFFF00"/>
              </a:solidFill>
              <a:headEnd type="arrow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4376602" y="2181716"/>
              <a:ext cx="1" cy="1636917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4489549" y="2181716"/>
              <a:ext cx="0" cy="1636917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3443535" y="2585861"/>
            <a:ext cx="1209755" cy="31963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77" dirty="0">
                <a:solidFill>
                  <a:schemeClr val="bg1"/>
                </a:solidFill>
              </a:rPr>
              <a:t>AIS 1, AIS 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065473" y="2932602"/>
            <a:ext cx="1902252" cy="31963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77" dirty="0">
                <a:solidFill>
                  <a:srgbClr val="000000"/>
                </a:solidFill>
              </a:rPr>
              <a:t>ASM UL1, ASM UL2</a:t>
            </a:r>
          </a:p>
        </p:txBody>
      </p:sp>
      <p:grpSp>
        <p:nvGrpSpPr>
          <p:cNvPr id="2050" name="Group 2049"/>
          <p:cNvGrpSpPr/>
          <p:nvPr/>
        </p:nvGrpSpPr>
        <p:grpSpPr>
          <a:xfrm>
            <a:off x="7575119" y="2280979"/>
            <a:ext cx="321714" cy="1512000"/>
            <a:chOff x="8380504" y="2185311"/>
            <a:chExt cx="348524" cy="1638000"/>
          </a:xfrm>
        </p:grpSpPr>
        <p:cxnSp>
          <p:nvCxnSpPr>
            <p:cNvPr id="59" name="Straight Arrow Connector 58"/>
            <p:cNvCxnSpPr/>
            <p:nvPr/>
          </p:nvCxnSpPr>
          <p:spPr>
            <a:xfrm flipV="1">
              <a:off x="8729028" y="2185311"/>
              <a:ext cx="0" cy="1638000"/>
            </a:xfrm>
            <a:prstGeom prst="straightConnector1">
              <a:avLst/>
            </a:prstGeom>
            <a:ln>
              <a:solidFill>
                <a:srgbClr val="00B050"/>
              </a:solidFill>
              <a:headEnd type="arrow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8603985" y="2185311"/>
              <a:ext cx="0" cy="1638000"/>
            </a:xfrm>
            <a:prstGeom prst="straightConnector1">
              <a:avLst/>
            </a:prstGeom>
            <a:ln>
              <a:solidFill>
                <a:srgbClr val="FFFF00"/>
              </a:solidFill>
              <a:headEnd type="arrow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8380504" y="2185311"/>
              <a:ext cx="139" cy="1638000"/>
            </a:xfrm>
            <a:prstGeom prst="straightConnector1">
              <a:avLst/>
            </a:prstGeom>
            <a:ln>
              <a:solidFill>
                <a:srgbClr val="FF9999"/>
              </a:solidFill>
              <a:headEnd type="arrow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8493451" y="2185311"/>
              <a:ext cx="0" cy="1638000"/>
            </a:xfrm>
            <a:prstGeom prst="straightConnector1">
              <a:avLst/>
            </a:prstGeom>
            <a:ln>
              <a:solidFill>
                <a:srgbClr val="FF9999"/>
              </a:solidFill>
              <a:headEnd type="arrow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6898380" y="2580000"/>
            <a:ext cx="1693862" cy="319639"/>
          </a:xfrm>
          <a:prstGeom prst="rect">
            <a:avLst/>
          </a:prstGeom>
          <a:solidFill>
            <a:srgbClr val="FF9999"/>
          </a:solidFill>
          <a:ln>
            <a:solidFill>
              <a:srgbClr val="FF999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77" dirty="0">
                <a:solidFill>
                  <a:schemeClr val="bg1"/>
                </a:solidFill>
              </a:rPr>
              <a:t>AIS LR1, AIS LR2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103141" y="2930870"/>
            <a:ext cx="1282915" cy="31963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77" dirty="0">
                <a:solidFill>
                  <a:srgbClr val="000000"/>
                </a:solidFill>
              </a:rPr>
              <a:t>VDE-SAT UL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103141" y="3282375"/>
            <a:ext cx="1282915" cy="31963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77" dirty="0">
                <a:solidFill>
                  <a:schemeClr val="bg1"/>
                </a:solidFill>
              </a:rPr>
              <a:t>VDE-SAT DL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4891034" y="4329021"/>
            <a:ext cx="1993846" cy="1"/>
          </a:xfrm>
          <a:prstGeom prst="straightConnector1">
            <a:avLst/>
          </a:prstGeom>
          <a:ln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1194999" y="4331976"/>
            <a:ext cx="1993846" cy="1"/>
          </a:xfrm>
          <a:prstGeom prst="straightConnector1">
            <a:avLst/>
          </a:prstGeom>
          <a:ln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541743" y="4175720"/>
            <a:ext cx="1300356" cy="31963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477" dirty="0">
                <a:solidFill>
                  <a:schemeClr val="bg1"/>
                </a:solidFill>
              </a:rPr>
              <a:t>VDE-TER 1A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237779" y="4182342"/>
            <a:ext cx="1300356" cy="31963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477" dirty="0">
                <a:solidFill>
                  <a:schemeClr val="bg1"/>
                </a:solidFill>
              </a:rPr>
              <a:t>VDE-TER 1B</a:t>
            </a: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1194997" y="4680444"/>
            <a:ext cx="1993846" cy="1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541743" y="4533765"/>
            <a:ext cx="1300356" cy="31963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477" dirty="0">
                <a:solidFill>
                  <a:schemeClr val="bg1"/>
                </a:solidFill>
              </a:rPr>
              <a:t>VDE-TER 1B</a:t>
            </a:r>
          </a:p>
        </p:txBody>
      </p:sp>
    </p:spTree>
    <p:extLst>
      <p:ext uri="{BB962C8B-B14F-4D97-AF65-F5344CB8AC3E}">
        <p14:creationId xmlns:p14="http://schemas.microsoft.com/office/powerpoint/2010/main" val="322337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VHF Data Exchange System</a:t>
            </a:r>
            <a:br>
              <a:rPr lang="en-GB" dirty="0" smtClean="0"/>
            </a:br>
            <a:r>
              <a:rPr lang="en-GB" sz="2215" dirty="0"/>
              <a:t>Anticipated Timeline for Implementation</a:t>
            </a:r>
            <a:endParaRPr lang="en-GB" dirty="0"/>
          </a:p>
        </p:txBody>
      </p:sp>
      <p:sp>
        <p:nvSpPr>
          <p:cNvPr id="36" name="Rectangle 33"/>
          <p:cNvSpPr>
            <a:spLocks noChangeArrowheads="1"/>
          </p:cNvSpPr>
          <p:nvPr/>
        </p:nvSpPr>
        <p:spPr bwMode="auto">
          <a:xfrm>
            <a:off x="0" y="304282"/>
            <a:ext cx="170525" cy="34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4406" tIns="42203" rIns="84406" bIns="42203" numCol="1" anchor="ctr" anchorCtr="0" compatLnSpc="1">
            <a:prstTxWarp prst="textNoShape">
              <a:avLst/>
            </a:prstTxWarp>
            <a:spAutoFit/>
          </a:bodyPr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</a:pPr>
            <a:endParaRPr lang="en-US" altLang="en-US" sz="1662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57"/>
          <p:cNvSpPr>
            <a:spLocks noChangeArrowheads="1"/>
          </p:cNvSpPr>
          <p:nvPr/>
        </p:nvSpPr>
        <p:spPr bwMode="auto">
          <a:xfrm>
            <a:off x="0" y="515298"/>
            <a:ext cx="170525" cy="341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4406" tIns="42203" rIns="84406" bIns="42203" numCol="1" anchor="ctr" anchorCtr="0" compatLnSpc="1">
            <a:prstTxWarp prst="textNoShape">
              <a:avLst/>
            </a:prstTxWarp>
            <a:spAutoFit/>
          </a:bodyPr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</a:pPr>
            <a:endParaRPr lang="en-US" altLang="en-US" sz="1662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980791" y="1760754"/>
            <a:ext cx="7182420" cy="4166079"/>
            <a:chOff x="832972" y="1621734"/>
            <a:chExt cx="7780955" cy="4513252"/>
          </a:xfrm>
        </p:grpSpPr>
        <p:cxnSp>
          <p:nvCxnSpPr>
            <p:cNvPr id="64" name="Straight Connector 63"/>
            <p:cNvCxnSpPr>
              <a:stCxn id="51" idx="1"/>
            </p:cNvCxnSpPr>
            <p:nvPr/>
          </p:nvCxnSpPr>
          <p:spPr>
            <a:xfrm>
              <a:off x="5772812" y="1814986"/>
              <a:ext cx="0" cy="43200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>
              <a:stCxn id="49" idx="1"/>
            </p:cNvCxnSpPr>
            <p:nvPr/>
          </p:nvCxnSpPr>
          <p:spPr>
            <a:xfrm>
              <a:off x="3796878" y="1814986"/>
              <a:ext cx="0" cy="43200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stCxn id="47" idx="1"/>
            </p:cNvCxnSpPr>
            <p:nvPr/>
          </p:nvCxnSpPr>
          <p:spPr>
            <a:xfrm>
              <a:off x="1820944" y="1814986"/>
              <a:ext cx="0" cy="43200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 79"/>
            <p:cNvSpPr/>
            <p:nvPr/>
          </p:nvSpPr>
          <p:spPr>
            <a:xfrm>
              <a:off x="4509140" y="5277438"/>
              <a:ext cx="4091530" cy="270000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GB" sz="1477" dirty="0">
                  <a:solidFill>
                    <a:srgbClr val="000000"/>
                  </a:solidFill>
                </a:rPr>
                <a:t>VDE-SAT UL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509140" y="5589329"/>
              <a:ext cx="4091528" cy="270000"/>
            </a:xfrm>
            <a:prstGeom prst="rect">
              <a:avLst/>
            </a:prstGeom>
            <a:solidFill>
              <a:srgbClr val="00B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GB" sz="1477" dirty="0"/>
                <a:t>VDE-SAT DL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832972" y="4691740"/>
              <a:ext cx="7767697" cy="540000"/>
            </a:xfrm>
            <a:prstGeom prst="rect">
              <a:avLst/>
            </a:prstGeom>
            <a:solidFill>
              <a:srgbClr val="92D05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GB" sz="1477" dirty="0"/>
                <a:t>ASM 1</a:t>
              </a:r>
              <a:br>
                <a:rPr lang="en-GB" sz="1477" dirty="0"/>
              </a:br>
              <a:r>
                <a:rPr lang="en-GB" sz="1477" dirty="0"/>
                <a:t>ASM 2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84602" y="2319123"/>
              <a:ext cx="748678" cy="3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77" dirty="0"/>
                <a:t>Today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894102" y="2071167"/>
              <a:ext cx="1839220" cy="838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7" dirty="0">
                  <a:latin typeface="Arial"/>
                  <a:ea typeface="Times New Roman"/>
                </a:rPr>
                <a:t>AIS &amp; VDE-TER Initial Operational Capability</a:t>
              </a:r>
              <a:endParaRPr lang="en-GB" sz="1477" dirty="0">
                <a:latin typeface="Arial"/>
                <a:ea typeface="Times New Roman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891476" y="2072902"/>
              <a:ext cx="1806015" cy="838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77" dirty="0">
                  <a:latin typeface="Arial"/>
                  <a:ea typeface="Times New Roman"/>
                </a:rPr>
                <a:t>VDES Terrestrial Initial Operational Capability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71663" y="2196012"/>
              <a:ext cx="2742264" cy="592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77" dirty="0">
                  <a:latin typeface="Arial"/>
                  <a:ea typeface="Times New Roman"/>
                </a:rPr>
                <a:t>VDES Full Operational Capability</a:t>
              </a: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32977" y="1621734"/>
              <a:ext cx="851929" cy="38650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62" dirty="0"/>
                <a:t>2016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820944" y="1621734"/>
              <a:ext cx="851929" cy="38650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62" dirty="0"/>
                <a:t>2017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808911" y="1621734"/>
              <a:ext cx="851929" cy="38650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62" dirty="0"/>
                <a:t>2018</a:t>
              </a: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796878" y="1621734"/>
              <a:ext cx="851929" cy="38650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62" dirty="0"/>
                <a:t>2019</a:t>
              </a: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784845" y="1621734"/>
              <a:ext cx="851929" cy="38650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62" dirty="0"/>
                <a:t>2020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772812" y="1621734"/>
              <a:ext cx="851929" cy="38650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62" dirty="0"/>
                <a:t>2021</a:t>
              </a: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760779" y="1621734"/>
              <a:ext cx="851929" cy="38650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62" dirty="0"/>
                <a:t>2022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48745" y="1621734"/>
              <a:ext cx="851929" cy="38650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62" dirty="0"/>
                <a:t>2023</a:t>
              </a: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832977" y="2902164"/>
              <a:ext cx="7767697" cy="540000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GB" sz="1477" dirty="0"/>
                <a:t>AIS 1</a:t>
              </a:r>
              <a:br>
                <a:rPr lang="en-GB" sz="1477" dirty="0"/>
              </a:br>
              <a:r>
                <a:rPr lang="en-GB" sz="1477" dirty="0"/>
                <a:t>AIS 2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832976" y="3480907"/>
              <a:ext cx="7767697" cy="540000"/>
            </a:xfrm>
            <a:prstGeom prst="rect">
              <a:avLst/>
            </a:prstGeom>
            <a:solidFill>
              <a:srgbClr val="FF999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GB" sz="1477" dirty="0"/>
                <a:t>AIS LR1</a:t>
              </a:r>
              <a:br>
                <a:rPr lang="en-GB" sz="1477" dirty="0"/>
              </a:br>
              <a:r>
                <a:rPr lang="en-GB" sz="1477" dirty="0"/>
                <a:t>AIS LR2</a:t>
              </a:r>
            </a:p>
          </p:txBody>
        </p:sp>
        <p:sp>
          <p:nvSpPr>
            <p:cNvPr id="70" name="Pentagon 69"/>
            <p:cNvSpPr/>
            <p:nvPr/>
          </p:nvSpPr>
          <p:spPr>
            <a:xfrm>
              <a:off x="832977" y="2903900"/>
              <a:ext cx="6915767" cy="1094400"/>
            </a:xfrm>
            <a:prstGeom prst="homePlate">
              <a:avLst/>
            </a:prstGeom>
            <a:solidFill>
              <a:schemeClr val="tx1">
                <a:alpha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tabLst>
                  <a:tab pos="162662" algn="l"/>
                </a:tabLst>
              </a:pPr>
              <a:r>
                <a:rPr lang="en-GB" sz="1662" dirty="0"/>
                <a:t>	AIS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832975" y="4051849"/>
              <a:ext cx="7767697" cy="270000"/>
            </a:xfrm>
            <a:prstGeom prst="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GB" sz="1477" dirty="0"/>
                <a:t>VDE-TER 1A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832973" y="4363740"/>
              <a:ext cx="7767697" cy="270000"/>
            </a:xfrm>
            <a:prstGeom prst="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GB" sz="1477" dirty="0"/>
                <a:t>VDE-TER 1B</a:t>
              </a:r>
            </a:p>
          </p:txBody>
        </p:sp>
        <p:sp>
          <p:nvSpPr>
            <p:cNvPr id="74" name="Pentagon 73"/>
            <p:cNvSpPr/>
            <p:nvPr/>
          </p:nvSpPr>
          <p:spPr>
            <a:xfrm>
              <a:off x="1820944" y="2903901"/>
              <a:ext cx="1975934" cy="1729839"/>
            </a:xfrm>
            <a:prstGeom prst="homePlate">
              <a:avLst/>
            </a:prstGeom>
            <a:solidFill>
              <a:schemeClr val="tx1">
                <a:alpha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62" dirty="0"/>
                <a:t>VDE-TER</a:t>
              </a:r>
            </a:p>
          </p:txBody>
        </p:sp>
        <p:sp>
          <p:nvSpPr>
            <p:cNvPr id="76" name="Pentagon 75"/>
            <p:cNvSpPr/>
            <p:nvPr/>
          </p:nvSpPr>
          <p:spPr>
            <a:xfrm>
              <a:off x="3796878" y="2903901"/>
              <a:ext cx="1975934" cy="2327840"/>
            </a:xfrm>
            <a:prstGeom prst="homePlate">
              <a:avLst/>
            </a:prstGeom>
            <a:solidFill>
              <a:schemeClr val="tx1">
                <a:alpha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62" dirty="0"/>
                <a:t>VDE-TER, ASM</a:t>
              </a:r>
              <a:br>
                <a:rPr lang="en-GB" sz="1662" dirty="0"/>
              </a:br>
              <a:r>
                <a:rPr lang="en-GB" sz="1662" dirty="0"/>
                <a:t>(incl. UL)</a:t>
              </a:r>
            </a:p>
          </p:txBody>
        </p:sp>
        <p:sp>
          <p:nvSpPr>
            <p:cNvPr id="77" name="Pentagon 76"/>
            <p:cNvSpPr/>
            <p:nvPr/>
          </p:nvSpPr>
          <p:spPr>
            <a:xfrm>
              <a:off x="5772812" y="2903899"/>
              <a:ext cx="1469983" cy="2955431"/>
            </a:xfrm>
            <a:prstGeom prst="homePlate">
              <a:avLst/>
            </a:prstGeom>
            <a:solidFill>
              <a:schemeClr val="tx1">
                <a:alpha val="4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62" dirty="0"/>
                <a:t>VDE, ASM</a:t>
              </a:r>
            </a:p>
          </p:txBody>
        </p:sp>
      </p:grpSp>
      <p:sp>
        <p:nvSpPr>
          <p:cNvPr id="83" name="Bent Arrow 82"/>
          <p:cNvSpPr/>
          <p:nvPr/>
        </p:nvSpPr>
        <p:spPr>
          <a:xfrm rot="16200000">
            <a:off x="4247456" y="5804681"/>
            <a:ext cx="402909" cy="272562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>
              <a:solidFill>
                <a:schemeClr val="tx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610627" y="5958546"/>
            <a:ext cx="4009239" cy="31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77" dirty="0"/>
              <a:t>World </a:t>
            </a:r>
            <a:r>
              <a:rPr lang="en-GB" sz="1477" dirty="0" err="1"/>
              <a:t>Radiocommunication</a:t>
            </a:r>
            <a:r>
              <a:rPr lang="en-GB" sz="1477" dirty="0"/>
              <a:t> Conference 2019</a:t>
            </a:r>
          </a:p>
        </p:txBody>
      </p:sp>
    </p:spTree>
    <p:extLst>
      <p:ext uri="{BB962C8B-B14F-4D97-AF65-F5344CB8AC3E}">
        <p14:creationId xmlns:p14="http://schemas.microsoft.com/office/powerpoint/2010/main" val="122919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673819"/>
            <a:ext cx="8229600" cy="77809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About </a:t>
            </a:r>
            <a:r>
              <a:rPr lang="en-US" sz="2200" dirty="0" err="1" smtClean="0"/>
              <a:t>EfficienSea</a:t>
            </a:r>
            <a:r>
              <a:rPr lang="en-US" sz="2200" dirty="0" smtClean="0"/>
              <a:t> 2</a:t>
            </a:r>
            <a:endParaRPr lang="da-DK" sz="2200" dirty="0"/>
          </a:p>
        </p:txBody>
      </p:sp>
      <p:sp>
        <p:nvSpPr>
          <p:cNvPr id="5" name="Pladsholder til indhold 1"/>
          <p:cNvSpPr txBox="1">
            <a:spLocks/>
          </p:cNvSpPr>
          <p:nvPr/>
        </p:nvSpPr>
        <p:spPr>
          <a:xfrm>
            <a:off x="457200" y="207884"/>
            <a:ext cx="8147248" cy="432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3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b="1" dirty="0" smtClean="0"/>
              <a:t>	</a:t>
            </a:r>
            <a:endParaRPr lang="en-GB" dirty="0" smtClean="0"/>
          </a:p>
          <a:p>
            <a:endParaRPr lang="en-GB" b="1" dirty="0" smtClean="0"/>
          </a:p>
        </p:txBody>
      </p:sp>
      <p:cxnSp>
        <p:nvCxnSpPr>
          <p:cNvPr id="8" name="Lige forbindelse 7"/>
          <p:cNvCxnSpPr/>
          <p:nvPr/>
        </p:nvCxnSpPr>
        <p:spPr>
          <a:xfrm>
            <a:off x="539552" y="476672"/>
            <a:ext cx="8064896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ladsholder til indhold 1"/>
          <p:cNvSpPr txBox="1">
            <a:spLocks/>
          </p:cNvSpPr>
          <p:nvPr/>
        </p:nvSpPr>
        <p:spPr>
          <a:xfrm>
            <a:off x="448304" y="1441057"/>
            <a:ext cx="3691648" cy="47242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en-GB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buFont typeface="Arial"/>
              <a:buChar char="•"/>
            </a:pPr>
            <a:r>
              <a:rPr lang="en-GB" sz="2000" dirty="0" smtClean="0"/>
              <a:t>EU H2020 funded €11m</a:t>
            </a:r>
          </a:p>
          <a:p>
            <a:pPr marL="171450" indent="-171450">
              <a:buFont typeface="Arial"/>
              <a:buChar char="•"/>
            </a:pPr>
            <a:endParaRPr lang="en-GB" sz="2000" dirty="0"/>
          </a:p>
          <a:p>
            <a:pPr marL="171450" indent="-171450">
              <a:buFont typeface="Arial"/>
              <a:buChar char="•"/>
            </a:pPr>
            <a:r>
              <a:rPr lang="en-GB" sz="2000" dirty="0" smtClean="0"/>
              <a:t>DMA led, 32 partners - incl. IALA</a:t>
            </a:r>
          </a:p>
          <a:p>
            <a:pPr marL="171450" indent="-171450">
              <a:buFont typeface="Arial"/>
              <a:buChar char="•"/>
            </a:pPr>
            <a:endParaRPr lang="en-GB" sz="2000" dirty="0"/>
          </a:p>
          <a:p>
            <a:pPr marL="171450" indent="-171450">
              <a:buFont typeface="Arial"/>
              <a:buChar char="•"/>
            </a:pPr>
            <a:r>
              <a:rPr lang="en-GB" sz="2000" dirty="0" smtClean="0"/>
              <a:t>to </a:t>
            </a:r>
            <a:r>
              <a:rPr lang="en-GB" sz="2000" dirty="0"/>
              <a:t>enhance safety of </a:t>
            </a:r>
            <a:r>
              <a:rPr lang="en-GB" sz="2000" dirty="0" smtClean="0"/>
              <a:t>navigation and </a:t>
            </a:r>
            <a:r>
              <a:rPr lang="en-GB" sz="2000" dirty="0"/>
              <a:t>increase efficiency at </a:t>
            </a:r>
            <a:r>
              <a:rPr lang="en-GB" sz="2000" dirty="0" smtClean="0"/>
              <a:t>sea</a:t>
            </a:r>
          </a:p>
          <a:p>
            <a:pPr marL="171450" indent="-171450">
              <a:buFont typeface="Arial"/>
              <a:buChar char="•"/>
            </a:pPr>
            <a:endParaRPr lang="en-GB" sz="2000" dirty="0" smtClean="0"/>
          </a:p>
          <a:p>
            <a:pPr marL="171450" indent="-171450">
              <a:buFont typeface="Arial"/>
              <a:buChar char="•"/>
            </a:pPr>
            <a:r>
              <a:rPr lang="en-GB" sz="2000" dirty="0" smtClean="0"/>
              <a:t>e-navigation services</a:t>
            </a:r>
            <a:endParaRPr lang="en-GB" sz="2000" dirty="0"/>
          </a:p>
          <a:p>
            <a:pPr marL="171450" indent="-171450">
              <a:buFont typeface="Arial"/>
              <a:buChar char="•"/>
            </a:pPr>
            <a:r>
              <a:rPr lang="en-GB" sz="2000" dirty="0" smtClean="0"/>
              <a:t>Maritime Cloud</a:t>
            </a:r>
          </a:p>
          <a:p>
            <a:pPr marL="171450" indent="-171450">
              <a:buFont typeface="Arial"/>
              <a:buChar char="•"/>
            </a:pPr>
            <a:r>
              <a:rPr lang="en-GB" sz="2000" dirty="0" err="1" smtClean="0"/>
              <a:t>Comms</a:t>
            </a:r>
            <a:r>
              <a:rPr lang="en-GB" sz="2000" dirty="0" smtClean="0"/>
              <a:t> incl. VDES</a:t>
            </a:r>
            <a:endParaRPr lang="en-GB" sz="2000" dirty="0"/>
          </a:p>
          <a:p>
            <a:pPr marL="171450" indent="-171450">
              <a:buFont typeface="Arial"/>
              <a:buChar char="•"/>
            </a:pPr>
            <a:endParaRPr lang="en-GB" sz="1600" dirty="0" smtClean="0"/>
          </a:p>
          <a:p>
            <a:pPr marL="171450" indent="-171450">
              <a:buFont typeface="Arial"/>
              <a:buChar char="•"/>
            </a:pPr>
            <a:endParaRPr lang="en-GB" sz="1600" dirty="0" smtClean="0"/>
          </a:p>
          <a:p>
            <a:r>
              <a:rPr lang="en-GB" sz="1600" b="1" dirty="0" smtClean="0"/>
              <a:t>	</a:t>
            </a:r>
            <a:endParaRPr lang="en-GB" sz="1600" dirty="0" smtClean="0"/>
          </a:p>
          <a:p>
            <a:endParaRPr lang="en-GB" sz="1600" b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1916832"/>
            <a:ext cx="4784310" cy="365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46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Status report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73427"/>
          </a:xfrm>
        </p:spPr>
        <p:txBody>
          <a:bodyPr>
            <a:noAutofit/>
          </a:bodyPr>
          <a:lstStyle/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IALA leads Task 1.2 (Project/Test Bed Liaison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with CIRM, DMA &amp; OFFIS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IALA leads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Task 1.3 (Standardization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with CIRM and UKHO. 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IALA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also contributes to WP 2 (Communications - VDES) and WP 3 (Maritime Cloud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Core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 in Tasks 1.2 and 1.3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completed.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Deliverables D1.4 and D1.5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accepted. Information on websites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IALA carrying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out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Plan for the second year of the Project, progressing work on VDES and Maritime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Cloud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Draft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 Plan for the third year is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presented here.</a:t>
            </a:r>
            <a:endParaRPr lang="en-GB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7278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Current work 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457200" y="1484784"/>
            <a:ext cx="397078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Consultants developing standards/documentation for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VDES and the Maritime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Cloud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Close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cooperation with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IALA ENAV WGs</a:t>
            </a:r>
            <a:endParaRPr lang="en-GB" sz="20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Documents produced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E2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deliverables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Will become IALA recommendations/guidelines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Providing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continuity beyond the E2 project.</a:t>
            </a:r>
            <a:endParaRPr lang="en-GB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323" y="1268760"/>
            <a:ext cx="3287063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9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Providing information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433863" y="1060412"/>
            <a:ext cx="8229600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Information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plan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prepare for VDES</a:t>
            </a:r>
          </a:p>
          <a:p>
            <a:pPr algn="just">
              <a:spcAft>
                <a:spcPts val="600"/>
              </a:spcAft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- important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the lead up to WRC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2019</a:t>
            </a:r>
          </a:p>
          <a:p>
            <a:pPr lvl="0" algn="just">
              <a:spcAft>
                <a:spcPts val="600"/>
              </a:spcAft>
            </a:pPr>
            <a:r>
              <a:rPr lang="en-GB" sz="20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endParaRPr lang="en-GB" sz="20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Information plan to raise awareness of Maritime Cloud</a:t>
            </a:r>
          </a:p>
          <a:p>
            <a:pPr algn="just">
              <a:spcAft>
                <a:spcPts val="600"/>
              </a:spcAft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- especially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IMO MSC</a:t>
            </a:r>
          </a:p>
          <a:p>
            <a:pPr marL="457200" lvl="0" indent="-457200" algn="just">
              <a:spcAft>
                <a:spcPts val="600"/>
              </a:spcAft>
              <a:buFont typeface="+mj-lt"/>
              <a:buAutoNum type="arabicPeriod"/>
            </a:pPr>
            <a:endParaRPr lang="en-GB" sz="2000" dirty="0" smtClean="0">
              <a:solidFill>
                <a:srgbClr val="08374B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spcAft>
                <a:spcPts val="600"/>
              </a:spcAft>
            </a:pPr>
            <a:r>
              <a:rPr lang="en-GB" sz="20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Coordinated </a:t>
            </a:r>
            <a:r>
              <a:rPr lang="en-GB" sz="2000" dirty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with </a:t>
            </a:r>
            <a:r>
              <a:rPr lang="en-GB" sz="20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overall </a:t>
            </a:r>
            <a:r>
              <a:rPr lang="en-GB" sz="2000" dirty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E2 Communications </a:t>
            </a:r>
            <a:r>
              <a:rPr lang="en-GB" sz="20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Strategy</a:t>
            </a:r>
          </a:p>
          <a:p>
            <a:pPr lvl="0" algn="just">
              <a:spcAft>
                <a:spcPts val="600"/>
              </a:spcAft>
            </a:pPr>
            <a:endParaRPr lang="en-GB" sz="2000" dirty="0">
              <a:solidFill>
                <a:srgbClr val="08374B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just">
              <a:spcAft>
                <a:spcPts val="600"/>
              </a:spcAft>
            </a:pPr>
            <a:r>
              <a:rPr lang="en-GB" sz="20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IALA website</a:t>
            </a:r>
          </a:p>
          <a:p>
            <a:pPr lvl="0" algn="just">
              <a:spcAft>
                <a:spcPts val="600"/>
              </a:spcAft>
            </a:pPr>
            <a:r>
              <a:rPr lang="en-GB" sz="2000" dirty="0">
                <a:solidFill>
                  <a:srgbClr val="08374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GB" sz="2000" dirty="0" smtClean="0">
                <a:solidFill>
                  <a:srgbClr val="08374B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existing information compiled</a:t>
            </a:r>
          </a:p>
          <a:p>
            <a:pPr lvl="0" algn="just">
              <a:spcAft>
                <a:spcPts val="600"/>
              </a:spcAft>
            </a:pPr>
            <a:r>
              <a:rPr lang="en-GB" sz="2000" dirty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GB" sz="20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standards pages</a:t>
            </a:r>
          </a:p>
          <a:p>
            <a:pPr lvl="0" algn="just">
              <a:spcAft>
                <a:spcPts val="600"/>
              </a:spcAft>
            </a:pPr>
            <a:r>
              <a:rPr lang="en-GB" sz="2000" dirty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en-GB" sz="20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links to other websites (IMO, ITU, IHO, E2) </a:t>
            </a:r>
            <a:endParaRPr lang="en-GB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54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altLang="en-US" sz="3100" dirty="0" smtClean="0"/>
              <a:t/>
            </a:r>
            <a:br>
              <a:rPr lang="en-GB" altLang="en-US" sz="3100" dirty="0" smtClean="0"/>
            </a:br>
            <a:r>
              <a:rPr lang="en-GB" altLang="en-US" sz="3100" dirty="0" smtClean="0"/>
              <a:t>Maritime Cloud – Information exchange system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endParaRPr lang="en-GB" altLang="en-US" sz="1292" dirty="0"/>
          </a:p>
        </p:txBody>
      </p:sp>
      <p:sp>
        <p:nvSpPr>
          <p:cNvPr id="9219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altLang="en-US" smtClean="0"/>
          </a:p>
        </p:txBody>
      </p:sp>
      <p:pic>
        <p:nvPicPr>
          <p:cNvPr id="9220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00201"/>
            <a:ext cx="8553450" cy="47742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Workshops on Maritime Cloud</a:t>
            </a:r>
            <a:endParaRPr lang="en-GB" sz="2800" dirty="0"/>
          </a:p>
        </p:txBody>
      </p:sp>
      <p:sp>
        <p:nvSpPr>
          <p:cNvPr id="3" name="Rectangle 2"/>
          <p:cNvSpPr/>
          <p:nvPr/>
        </p:nvSpPr>
        <p:spPr>
          <a:xfrm>
            <a:off x="457200" y="1268760"/>
            <a:ext cx="800323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IALA/</a:t>
            </a:r>
            <a:r>
              <a:rPr lang="en-GB" sz="20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Frequentis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workshop to advance user requirements and standards for MC (10/17?)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International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seminar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encourage adoption of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MC, with demonstrations (3/18?)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Proposals subject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further discussion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with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WP3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lead and </a:t>
            </a:r>
            <a:r>
              <a:rPr lang="en-GB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IALA </a:t>
            </a:r>
            <a:r>
              <a:rPr lang="en-GB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Secretariat.</a:t>
            </a:r>
            <a:endParaRPr lang="en-GB" sz="2000" dirty="0">
              <a:effectLst/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3501008"/>
            <a:ext cx="4420730" cy="2467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77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548680"/>
            <a:ext cx="405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Work Plan for 2017-18</a:t>
            </a:r>
            <a:endParaRPr lang="en-GB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683568" y="1196752"/>
            <a:ext cx="792088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Finalise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digital communications strategy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taking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into account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IMO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review of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GMDSS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&amp; ENAV work;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GB" sz="24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Complete consolidation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IALA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documentation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AIS and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VDES,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support of ENAV WG3;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Continue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support preparation of draft standards 	for VDES in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IEC;</a:t>
            </a:r>
          </a:p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Implement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Information Plan developed for VDES, including input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 </a:t>
            </a:r>
            <a:r>
              <a:rPr lang="en-GB" sz="24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Navguide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&amp;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VTS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Manual;</a:t>
            </a:r>
          </a:p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Briefings for ITU-R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delegations to assist 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understanding of VDES significance</a:t>
            </a: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457200" indent="-457200" algn="just">
              <a:spcAft>
                <a:spcPts val="600"/>
              </a:spcAft>
              <a:buFont typeface="+mj-lt"/>
              <a:buAutoNum type="arabicPeriod"/>
            </a:pPr>
            <a:r>
              <a:rPr lang="en-GB" sz="24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Implement</a:t>
            </a: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validate and demonstrate VDES           compatibility test bed;</a:t>
            </a:r>
          </a:p>
          <a:p>
            <a:pPr marL="457200" indent="-457200" algn="just">
              <a:spcAft>
                <a:spcPts val="600"/>
              </a:spcAft>
              <a:buAutoNum type="arabicPeriod" startAt="3"/>
            </a:pPr>
            <a:endParaRPr lang="en-GB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indent="-457200" algn="just">
              <a:spcAft>
                <a:spcPts val="600"/>
              </a:spcAft>
              <a:buAutoNum type="arabicPeriod" startAt="3"/>
            </a:pPr>
            <a:endParaRPr lang="en-GB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n-GB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GB" sz="24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50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548680"/>
            <a:ext cx="335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Work Plan 2017-18</a:t>
            </a:r>
            <a:endParaRPr lang="en-GB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683568" y="1196752"/>
            <a:ext cx="792088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</a:pPr>
            <a:endParaRPr lang="en-GB" sz="2400" dirty="0">
              <a:solidFill>
                <a:srgbClr val="08374B"/>
              </a:solidFill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endParaRPr lang="en-GB" sz="2400" dirty="0">
              <a:latin typeface="Arial" panose="020B0604020202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08756" y="1196752"/>
            <a:ext cx="7488832" cy="4852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 </a:t>
            </a:r>
            <a:r>
              <a:rPr lang="en-GB" sz="2400" dirty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Review VDES test results, provide new   test plan and produce revised channel model;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8.  </a:t>
            </a:r>
            <a:r>
              <a:rPr lang="en-GB" sz="2400" dirty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Provide updated IALA website content on standards and test beds;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9.  </a:t>
            </a:r>
            <a:r>
              <a:rPr lang="en-GB" sz="2400" dirty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Provide presentations/demonstrations of Maritime Cloud, for IMO MSC and other meetings;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10.  </a:t>
            </a:r>
            <a:r>
              <a:rPr lang="en-GB" sz="2400" dirty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 implementation of plan developed for standardisation of the Maritime Cloud;</a:t>
            </a:r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2400" dirty="0" smtClean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11. </a:t>
            </a:r>
            <a:r>
              <a:rPr lang="en-GB" sz="2400" dirty="0">
                <a:solidFill>
                  <a:srgbClr val="08374B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 organization of workshop(s) on Maritime Cloud.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93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ontortema">
  <a:themeElements>
    <a:clrScheme name="EfficienSea 2">
      <a:dk1>
        <a:srgbClr val="08374B"/>
      </a:dk1>
      <a:lt1>
        <a:srgbClr val="FFFFFF"/>
      </a:lt1>
      <a:dk2>
        <a:srgbClr val="ACDAF0"/>
      </a:dk2>
      <a:lt2>
        <a:srgbClr val="ACDAF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8148</TotalTime>
  <Words>672</Words>
  <Application>Microsoft Office PowerPoint</Application>
  <PresentationFormat>On-screen Show (4:3)</PresentationFormat>
  <Paragraphs>152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Arial Narrow</vt:lpstr>
      <vt:lpstr>Calibri</vt:lpstr>
      <vt:lpstr>Helvetica</vt:lpstr>
      <vt:lpstr>Times New Roman</vt:lpstr>
      <vt:lpstr>Kontortema</vt:lpstr>
      <vt:lpstr>IALA’s part in EfficienSea 2</vt:lpstr>
      <vt:lpstr>About EfficienSea 2</vt:lpstr>
      <vt:lpstr>Status report</vt:lpstr>
      <vt:lpstr>Current work </vt:lpstr>
      <vt:lpstr>Providing information</vt:lpstr>
      <vt:lpstr> Maritime Cloud – Information exchange system  </vt:lpstr>
      <vt:lpstr>Workshops on Maritime Cloud</vt:lpstr>
      <vt:lpstr>PowerPoint Presentation</vt:lpstr>
      <vt:lpstr>PowerPoint Presentation</vt:lpstr>
      <vt:lpstr>Questions?</vt:lpstr>
      <vt:lpstr>VDES Sub-systems Spectrum Allocation</vt:lpstr>
      <vt:lpstr>VHF Data Exchange System Anticipated Timeline for Implementation</vt:lpstr>
    </vt:vector>
  </TitlesOfParts>
  <Company>Statens 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Bjørn Borbye Pedersen</dc:creator>
  <cp:lastModifiedBy>Nick Ward</cp:lastModifiedBy>
  <cp:revision>1028</cp:revision>
  <cp:lastPrinted>2015-11-18T08:23:13Z</cp:lastPrinted>
  <dcterms:created xsi:type="dcterms:W3CDTF">2015-05-25T13:22:03Z</dcterms:created>
  <dcterms:modified xsi:type="dcterms:W3CDTF">2016-12-13T14:33:06Z</dcterms:modified>
</cp:coreProperties>
</file>