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94" r:id="rId2"/>
    <p:sldId id="330" r:id="rId3"/>
    <p:sldId id="332" r:id="rId4"/>
    <p:sldId id="329" r:id="rId5"/>
    <p:sldId id="324" r:id="rId6"/>
    <p:sldId id="325" r:id="rId7"/>
    <p:sldId id="326" r:id="rId8"/>
    <p:sldId id="328" r:id="rId9"/>
    <p:sldId id="321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8C"/>
    <a:srgbClr val="000066"/>
    <a:srgbClr val="CCFFFF"/>
    <a:srgbClr val="9999FF"/>
    <a:srgbClr val="0F0913"/>
    <a:srgbClr val="FFFFCC"/>
    <a:srgbClr val="993366"/>
    <a:srgbClr val="1C9170"/>
    <a:srgbClr val="FFDC00"/>
    <a:srgbClr val="216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5" autoAdjust="0"/>
    <p:restoredTop sz="65498" autoAdjust="0"/>
  </p:normalViewPr>
  <p:slideViewPr>
    <p:cSldViewPr showGuides="1">
      <p:cViewPr varScale="1">
        <p:scale>
          <a:sx n="60" d="100"/>
          <a:sy n="60" d="100"/>
        </p:scale>
        <p:origin x="2376" y="72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2880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13/12/2016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5979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panose="020B0604020202020204" pitchFamily="34" charset="0"/>
              </a:rPr>
              <a:t>Operational and technical services will be provided as part of a Common Maritime Data Structure.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391EC4E-3459-4C94-B7E4-3BAE94C00ADF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88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>
                <a:latin typeface="Arial" panose="020B0604020202020204" pitchFamily="34" charset="0"/>
              </a:rPr>
              <a:t>In order to achieve this CMDS it has been agreed that the IHO Registry for geo-spatial information will be adopted as a common baseline. This Registry provides a framework into which different applications, such as AtoNs, VTS and AIS can fit. Each of these applications will be based on a data model, as part of a product specification – the first two developed within IALA are for exchanging VTS data and AtoN Information.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95D75E-BE33-4D24-B4B9-E210C40AFEFE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78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230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03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5DF14-4D49-44EE-80B5-F2EAB5E794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6875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r>
              <a:rPr lang="en-GB" noProof="0" dirty="0"/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/>
              <a:t>Date: Insert / Header and footer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/>
              <a:t>Footer can be personalized as follow: Insert / Header and footer</a:t>
            </a:r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/>
              <a:t>Chapter title</a:t>
            </a:r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Chapter title</a:t>
            </a:r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r>
              <a:rPr lang="en-GB" noProof="0" dirty="0"/>
              <a:t>Date: Insert / Header and footer</a:t>
            </a:r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/>
              <a:t>Date: Insert / Header and footer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/>
              <a:t>Footer can be personalized as follow: Insert / Header and footer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r>
              <a:rPr lang="en-GB" noProof="0" dirty="0"/>
              <a:t>Date: Insert / Header and footer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Date: Insert / Header and footer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Footer can be personalized as follow: Insert / Header and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63" r:id="rId8"/>
    <p:sldLayoutId id="2147483673" r:id="rId9"/>
    <p:sldLayoutId id="2147483674" r:id="rId10"/>
  </p:sldLayoutIdLst>
  <p:hf sldNum="0" hdr="0" ft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3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3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Presentation for </a:t>
            </a:r>
            <a:r>
              <a:rPr lang="en-GB" dirty="0" smtClean="0"/>
              <a:t>Council 63</a:t>
            </a:r>
            <a:endParaRPr lang="en-GB" dirty="0"/>
          </a:p>
          <a:p>
            <a:r>
              <a:rPr lang="en-GB" dirty="0" smtClean="0"/>
              <a:t>December </a:t>
            </a:r>
            <a:r>
              <a:rPr lang="en-GB" dirty="0"/>
              <a:t>2016</a:t>
            </a:r>
          </a:p>
          <a:p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Status Report on S-200</a:t>
            </a:r>
          </a:p>
        </p:txBody>
      </p:sp>
    </p:spTree>
    <p:extLst>
      <p:ext uri="{BB962C8B-B14F-4D97-AF65-F5344CB8AC3E}">
        <p14:creationId xmlns:p14="http://schemas.microsoft.com/office/powerpoint/2010/main" val="266814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68927"/>
            <a:ext cx="7775575" cy="936326"/>
          </a:xfrm>
        </p:spPr>
        <p:txBody>
          <a:bodyPr/>
          <a:lstStyle/>
          <a:p>
            <a:pPr eaLnBrk="1" hangingPunct="1"/>
            <a:r>
              <a:rPr lang="en-GB" altLang="en-US" sz="4400" dirty="0" smtClean="0"/>
              <a:t>Background </a:t>
            </a:r>
            <a:br>
              <a:rPr lang="en-GB" altLang="en-US" sz="4400" dirty="0" smtClean="0"/>
            </a:br>
            <a:r>
              <a:rPr lang="en-GB" altLang="en-US" b="1" dirty="0" smtClean="0"/>
              <a:t>Common Maritime Data Structure</a:t>
            </a:r>
          </a:p>
        </p:txBody>
      </p:sp>
      <p:sp>
        <p:nvSpPr>
          <p:cNvPr id="7171" name="Content Placeholder 1"/>
          <p:cNvSpPr>
            <a:spLocks noGrp="1"/>
          </p:cNvSpPr>
          <p:nvPr>
            <p:ph idx="1"/>
          </p:nvPr>
        </p:nvSpPr>
        <p:spPr>
          <a:xfrm>
            <a:off x="457200" y="1318847"/>
            <a:ext cx="8229600" cy="4599843"/>
          </a:xfrm>
        </p:spPr>
        <p:txBody>
          <a:bodyPr/>
          <a:lstStyle/>
          <a:p>
            <a:pPr algn="just">
              <a:spcBef>
                <a:spcPts val="554"/>
              </a:spcBef>
              <a:spcAft>
                <a:spcPts val="554"/>
              </a:spcAft>
              <a:buClr>
                <a:srgbClr val="9E9E9E"/>
              </a:buClr>
            </a:pPr>
            <a:r>
              <a:rPr lang="en-GB" altLang="en-US" sz="2400" dirty="0">
                <a:solidFill>
                  <a:srgbClr val="094891"/>
                </a:solidFill>
                <a:cs typeface="Times New Roman" panose="02020603050405020304" pitchFamily="18" charset="0"/>
              </a:rPr>
              <a:t>Usability of e-Navigation depends on harmonization of information presentation and generic standards for equipment</a:t>
            </a:r>
          </a:p>
          <a:p>
            <a:pPr algn="just">
              <a:spcBef>
                <a:spcPts val="554"/>
              </a:spcBef>
              <a:spcAft>
                <a:spcPts val="554"/>
              </a:spcAft>
              <a:buClr>
                <a:srgbClr val="9E9E9E"/>
              </a:buClr>
            </a:pPr>
            <a:r>
              <a:rPr lang="en-GB" altLang="en-US" sz="2400" dirty="0">
                <a:solidFill>
                  <a:srgbClr val="094891"/>
                </a:solidFill>
                <a:cs typeface="Times New Roman" panose="02020603050405020304" pitchFamily="18" charset="0"/>
              </a:rPr>
              <a:t>This will </a:t>
            </a:r>
            <a:r>
              <a:rPr lang="en-GB" altLang="en-US" sz="2400" dirty="0" smtClean="0">
                <a:solidFill>
                  <a:srgbClr val="094891"/>
                </a:solidFill>
                <a:cs typeface="Times New Roman" panose="02020603050405020304" pitchFamily="18" charset="0"/>
              </a:rPr>
              <a:t>ensure error-free exchange of information, simplify training and familiarization</a:t>
            </a:r>
            <a:endParaRPr lang="en-GB" altLang="en-US" sz="2400" dirty="0">
              <a:solidFill>
                <a:srgbClr val="094891"/>
              </a:solidFill>
              <a:cs typeface="Times New Roman" panose="02020603050405020304" pitchFamily="18" charset="0"/>
            </a:endParaRPr>
          </a:p>
          <a:p>
            <a:pPr algn="just">
              <a:spcBef>
                <a:spcPts val="554"/>
              </a:spcBef>
              <a:spcAft>
                <a:spcPts val="554"/>
              </a:spcAft>
              <a:buClr>
                <a:srgbClr val="9E9E9E"/>
              </a:buClr>
            </a:pPr>
            <a:endParaRPr lang="en-GB" altLang="en-US" sz="1846" dirty="0">
              <a:solidFill>
                <a:srgbClr val="094891"/>
              </a:solidFill>
              <a:cs typeface="Times New Roman" panose="02020603050405020304" pitchFamily="18" charset="0"/>
            </a:endParaRP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  <a:p>
            <a:r>
              <a:rPr lang="en-GB" altLang="en-US" sz="1846" dirty="0">
                <a:solidFill>
                  <a:srgbClr val="094891"/>
                </a:solidFill>
                <a:cs typeface="Times New Roman" panose="02020603050405020304" pitchFamily="18" charset="0"/>
              </a:rPr>
              <a:t>These goals will only be achieved through the introduction of a Common Maritime Information System and Data Structure</a:t>
            </a:r>
            <a:endParaRPr lang="en-GB" altLang="en-US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648" y="3176972"/>
            <a:ext cx="4986703" cy="3031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dirty="0" smtClean="0"/>
              <a:t>IHO S-100 – common baseline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92569"/>
            <a:ext cx="3958004" cy="3798277"/>
          </a:xfrm>
        </p:spPr>
        <p:txBody>
          <a:bodyPr/>
          <a:lstStyle/>
          <a:p>
            <a:pPr>
              <a:buNone/>
            </a:pPr>
            <a:r>
              <a:rPr lang="en-GB" altLang="en-US" sz="2400" dirty="0" smtClean="0">
                <a:solidFill>
                  <a:schemeClr val="tx1"/>
                </a:solidFill>
              </a:rPr>
              <a:t>International </a:t>
            </a:r>
            <a:r>
              <a:rPr lang="en-GB" altLang="en-US" sz="2400" dirty="0">
                <a:solidFill>
                  <a:schemeClr val="tx1"/>
                </a:solidFill>
              </a:rPr>
              <a:t>organizations </a:t>
            </a:r>
            <a:r>
              <a:rPr lang="en-GB" altLang="en-US" sz="2400" dirty="0" smtClean="0">
                <a:solidFill>
                  <a:schemeClr val="tx1"/>
                </a:solidFill>
              </a:rPr>
              <a:t>have agreed on need for CMDS (IMO, IHO, IALA, WMO </a:t>
            </a:r>
            <a:r>
              <a:rPr lang="en-GB" altLang="en-US" sz="2400" dirty="0" err="1" smtClean="0">
                <a:solidFill>
                  <a:schemeClr val="tx1"/>
                </a:solidFill>
              </a:rPr>
              <a:t>etc</a:t>
            </a:r>
            <a:r>
              <a:rPr lang="en-GB" altLang="en-US" sz="24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GB" altLang="en-US" sz="2400" dirty="0" smtClean="0">
                <a:solidFill>
                  <a:schemeClr val="tx1"/>
                </a:solidFill>
              </a:rPr>
              <a:t>IHO S-100 GI Standard </a:t>
            </a:r>
            <a:r>
              <a:rPr lang="en-GB" altLang="en-US" sz="2400" dirty="0">
                <a:solidFill>
                  <a:schemeClr val="tx1"/>
                </a:solidFill>
              </a:rPr>
              <a:t>adopted as a </a:t>
            </a:r>
            <a:r>
              <a:rPr lang="en-GB" altLang="en-US" sz="2400" dirty="0" smtClean="0">
                <a:solidFill>
                  <a:schemeClr val="tx1"/>
                </a:solidFill>
              </a:rPr>
              <a:t>common framework</a:t>
            </a:r>
            <a:endParaRPr lang="en-GB" altLang="en-US" sz="2400" dirty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r>
              <a:rPr lang="en-GB" altLang="en-US" sz="2400" dirty="0" smtClean="0">
                <a:solidFill>
                  <a:schemeClr val="tx1"/>
                </a:solidFill>
              </a:rPr>
              <a:t>S-100 Product Specifications for data exchange in MSP</a:t>
            </a:r>
            <a:endParaRPr lang="en-GB" altLang="en-US" sz="2400" dirty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</a:pPr>
            <a:endParaRPr lang="en-GB" altLang="en-US" sz="2215" dirty="0"/>
          </a:p>
          <a:p>
            <a:pPr eaLnBrk="1" hangingPunct="1">
              <a:buFontTx/>
              <a:buNone/>
            </a:pPr>
            <a:r>
              <a:rPr lang="en-GB" altLang="en-US" dirty="0" smtClean="0"/>
              <a:t> </a:t>
            </a:r>
          </a:p>
        </p:txBody>
      </p:sp>
      <p:pic>
        <p:nvPicPr>
          <p:cNvPr id="10244" name="Content Placeholder 4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5608" y="2110154"/>
            <a:ext cx="3642946" cy="3758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IALA’s role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304924"/>
            <a:ext cx="7775575" cy="4932363"/>
          </a:xfrm>
        </p:spPr>
        <p:txBody>
          <a:bodyPr/>
          <a:lstStyle/>
          <a:p>
            <a:pPr marL="342900" indent="-342900">
              <a:lnSpc>
                <a:spcPct val="11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IHO has approved IALA as a Submitting Organization and Domain Controller.</a:t>
            </a:r>
          </a:p>
          <a:p>
            <a:pPr marL="342900" indent="-342900">
              <a:lnSpc>
                <a:spcPct val="11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Product Specifications compliant with the IHO S-100 standard, use the numbering series S-201 to S-299</a:t>
            </a:r>
          </a:p>
          <a:p>
            <a:pPr marL="342900" indent="-342900">
              <a:lnSpc>
                <a:spcPct val="11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IALA Domain covers:</a:t>
            </a:r>
          </a:p>
          <a:p>
            <a:pPr marL="630900" lvl="2" indent="-342900">
              <a:lnSpc>
                <a:spcPct val="11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Aids to Navigation (</a:t>
            </a:r>
            <a:r>
              <a:rPr lang="en-GB" sz="2000" dirty="0" err="1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AtoN</a:t>
            </a: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630900" lvl="2" indent="-342900">
              <a:lnSpc>
                <a:spcPct val="11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Vessel Traffic Services (VTS)</a:t>
            </a:r>
          </a:p>
          <a:p>
            <a:pPr marL="630900" lvl="2" indent="-342900">
              <a:lnSpc>
                <a:spcPct val="11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Positioning Systems</a:t>
            </a:r>
          </a:p>
          <a:p>
            <a:pPr marL="630900" lvl="2" indent="-342900">
              <a:lnSpc>
                <a:spcPct val="11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Communication Systems</a:t>
            </a:r>
          </a:p>
          <a:p>
            <a:pPr marL="630900" lvl="2" indent="-342900">
              <a:lnSpc>
                <a:spcPct val="115000"/>
              </a:lnSpc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20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AIS, ASM, VDES</a:t>
            </a:r>
            <a:r>
              <a:rPr lang="en-GB" sz="20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GB" sz="20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6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S-200 Status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45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Two Product Specifications are reaching maturity:</a:t>
            </a:r>
          </a:p>
          <a:p>
            <a:pPr lvl="2">
              <a:lnSpc>
                <a:spcPct val="115000"/>
              </a:lnSpc>
              <a:spcAft>
                <a:spcPts val="450"/>
              </a:spcAft>
            </a:pPr>
            <a:r>
              <a:rPr lang="en-GB" sz="205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S-201 – </a:t>
            </a:r>
            <a:r>
              <a:rPr lang="en-GB" sz="2050" dirty="0" err="1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AtoN</a:t>
            </a:r>
            <a:r>
              <a:rPr lang="en-GB" sz="205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Information</a:t>
            </a:r>
          </a:p>
          <a:p>
            <a:pPr lvl="2">
              <a:lnSpc>
                <a:spcPct val="115000"/>
              </a:lnSpc>
              <a:spcAft>
                <a:spcPts val="450"/>
              </a:spcAft>
            </a:pPr>
            <a:r>
              <a:rPr lang="en-GB" sz="205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S-240 – DGNSS Almanacs</a:t>
            </a:r>
          </a:p>
          <a:p>
            <a:pPr marL="0" lvl="2" indent="0">
              <a:lnSpc>
                <a:spcPct val="115000"/>
              </a:lnSpc>
              <a:spcAft>
                <a:spcPts val="450"/>
              </a:spcAft>
              <a:buNone/>
            </a:pPr>
            <a:r>
              <a:rPr lang="en-GB" sz="205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Versions for comment being posted on IALA website</a:t>
            </a:r>
          </a:p>
          <a:p>
            <a:pPr marL="0" lvl="2" indent="0">
              <a:lnSpc>
                <a:spcPct val="115000"/>
              </a:lnSpc>
              <a:spcAft>
                <a:spcPts val="450"/>
              </a:spcAft>
              <a:buNone/>
            </a:pPr>
            <a:endParaRPr lang="en-GB" sz="205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450"/>
              </a:spcAft>
            </a:pP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</a:t>
            </a:r>
            <a:r>
              <a:rPr lang="en-GB" sz="24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 </a:t>
            </a: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specifications under development or planned, including </a:t>
            </a:r>
            <a:r>
              <a:rPr lang="en-GB" sz="24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S-210, </a:t>
            </a: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 VTS Exchange Format</a:t>
            </a:r>
          </a:p>
          <a:p>
            <a:pPr>
              <a:lnSpc>
                <a:spcPct val="115000"/>
              </a:lnSpc>
              <a:spcAft>
                <a:spcPts val="450"/>
              </a:spcAft>
            </a:pPr>
            <a:r>
              <a:rPr lang="en-GB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Awaiting discussions in IHO on ‘data streaming’</a:t>
            </a:r>
          </a:p>
          <a:p>
            <a:pPr>
              <a:lnSpc>
                <a:spcPct val="115000"/>
              </a:lnSpc>
              <a:spcAft>
                <a:spcPts val="450"/>
              </a:spcAft>
            </a:pPr>
            <a:endParaRPr lang="en-GB" sz="2400" dirty="0" smtClean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45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specifications will emerge from MSP development</a:t>
            </a:r>
          </a:p>
          <a:p>
            <a:pPr>
              <a:lnSpc>
                <a:spcPct val="115000"/>
              </a:lnSpc>
              <a:spcAft>
                <a:spcPts val="450"/>
              </a:spcAft>
            </a:pPr>
            <a:endParaRPr lang="en-GB" sz="2400" dirty="0" smtClean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450"/>
              </a:spcAft>
            </a:pPr>
            <a:endParaRPr lang="en-GB" sz="24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6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Guidelines &amp; Recommendations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sz="28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IALA recommendation on Product Specification Development and Management refers to the ‘relevant guidelines’.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endParaRPr lang="en-GB" sz="2800" dirty="0" smtClean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These are: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G-1106 on the Development of Product Specifications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G-1087 on the Management of the IALA Domain</a:t>
            </a:r>
          </a:p>
          <a:p>
            <a:pPr>
              <a:lnSpc>
                <a:spcPct val="115000"/>
              </a:lnSpc>
              <a:spcAft>
                <a:spcPts val="900"/>
              </a:spcAft>
            </a:pPr>
            <a:r>
              <a:rPr lang="en-GB" sz="24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both of which were further revised at ENAV 19. </a:t>
            </a:r>
            <a:endParaRPr lang="en-GB" sz="24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34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Test Bed/Demonstration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800" dirty="0" smtClean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GB" sz="28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emonstration planned to test S-201 specification for data exchange between a Lighthouse Authority (Trinity House on behalf of IALA) and a Hydrographic Office (UKHO). </a:t>
            </a:r>
          </a:p>
          <a:p>
            <a:r>
              <a:rPr lang="en-GB" sz="2800" dirty="0" smtClean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</a:t>
            </a:r>
            <a:r>
              <a:rPr lang="en-GB" sz="28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emonstration now expected to be carried out early in 2017 and the resulting report may form a deliverable of the </a:t>
            </a:r>
            <a:r>
              <a:rPr lang="en-GB" sz="2800" dirty="0" err="1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EfficienSea</a:t>
            </a:r>
            <a:r>
              <a:rPr lang="en-GB" sz="2800" dirty="0" smtClean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 Project.</a:t>
            </a:r>
            <a:endParaRPr lang="en-GB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 smtClean="0"/>
              <a:t>Summary of status</a:t>
            </a:r>
            <a:endParaRPr lang="en-GB" sz="4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2" y="1414243"/>
            <a:ext cx="7775575" cy="47137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/>
              <a:t>Date: Insert / Header and footer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9043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n</a:t>
            </a:r>
            <a:r>
              <a:rPr lang="en-AU" dirty="0" smtClean="0"/>
              <a:t>ick.ward@gla-rrnav.org</a:t>
            </a:r>
            <a:endParaRPr lang="en-AU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 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964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6819</TotalTime>
  <Words>421</Words>
  <Application>Microsoft Office PowerPoint</Application>
  <PresentationFormat>On-screen Show (4:3)</PresentationFormat>
  <Paragraphs>62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IALA_template-powerpoint</vt:lpstr>
      <vt:lpstr>Status Report on S-200</vt:lpstr>
      <vt:lpstr>Background  Common Maritime Data Structure</vt:lpstr>
      <vt:lpstr>IHO S-100 – common baseline</vt:lpstr>
      <vt:lpstr>IALA’s role</vt:lpstr>
      <vt:lpstr>S-200 Status</vt:lpstr>
      <vt:lpstr>Guidelines &amp; Recommendations</vt:lpstr>
      <vt:lpstr>Test Bed/Demonstration</vt:lpstr>
      <vt:lpstr>Summary of status</vt:lpstr>
      <vt:lpstr>Questions ?</vt:lpstr>
    </vt:vector>
  </TitlesOfParts>
  <Manager>IALA</Manager>
  <Company>IALA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Nick Ward</cp:lastModifiedBy>
  <cp:revision>143</cp:revision>
  <dcterms:created xsi:type="dcterms:W3CDTF">2015-06-18T13:41:36Z</dcterms:created>
  <dcterms:modified xsi:type="dcterms:W3CDTF">2016-12-13T14:31:06Z</dcterms:modified>
</cp:coreProperties>
</file>