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91" r:id="rId4"/>
    <p:sldId id="267" r:id="rId5"/>
    <p:sldId id="318" r:id="rId6"/>
    <p:sldId id="268" r:id="rId7"/>
    <p:sldId id="317" r:id="rId8"/>
    <p:sldId id="272" r:id="rId9"/>
    <p:sldId id="273" r:id="rId10"/>
    <p:sldId id="274" r:id="rId11"/>
    <p:sldId id="275" r:id="rId12"/>
    <p:sldId id="276" r:id="rId13"/>
    <p:sldId id="277" r:id="rId14"/>
    <p:sldId id="292" r:id="rId15"/>
    <p:sldId id="278" r:id="rId16"/>
    <p:sldId id="279" r:id="rId17"/>
    <p:sldId id="294" r:id="rId18"/>
    <p:sldId id="295" r:id="rId19"/>
    <p:sldId id="296" r:id="rId20"/>
    <p:sldId id="282" r:id="rId21"/>
    <p:sldId id="289" r:id="rId22"/>
    <p:sldId id="283" r:id="rId23"/>
    <p:sldId id="284" r:id="rId24"/>
    <p:sldId id="285" r:id="rId25"/>
    <p:sldId id="286" r:id="rId26"/>
    <p:sldId id="288" r:id="rId27"/>
    <p:sldId id="287" r:id="rId28"/>
    <p:sldId id="269" r:id="rId29"/>
    <p:sldId id="314" r:id="rId30"/>
    <p:sldId id="313" r:id="rId31"/>
    <p:sldId id="316" r:id="rId32"/>
    <p:sldId id="315" r:id="rId33"/>
    <p:sldId id="311" r:id="rId34"/>
    <p:sldId id="310" r:id="rId35"/>
    <p:sldId id="309" r:id="rId36"/>
    <p:sldId id="308" r:id="rId37"/>
    <p:sldId id="312" r:id="rId38"/>
    <p:sldId id="271" r:id="rId39"/>
    <p:sldId id="290" r:id="rId40"/>
    <p:sldId id="264" r:id="rId41"/>
    <p:sldId id="297" r:id="rId42"/>
    <p:sldId id="298" r:id="rId43"/>
    <p:sldId id="299" r:id="rId44"/>
    <p:sldId id="300" r:id="rId45"/>
    <p:sldId id="260" r:id="rId46"/>
    <p:sldId id="265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5AAB"/>
    <a:srgbClr val="D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16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0C98B-38F9-42F3-AFD2-6B9E368BB2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4FF1EF-2A29-4586-9209-C7F331572B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539A42-EB17-48BE-A5F1-E62E5EB22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B9B8-9D39-4F31-94E3-7A2D317E9EB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9F4A6F-B700-48F3-A5A0-83293BD6A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7FC029-5C3D-4946-8EA6-55D14E89C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541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251CF-AD2C-4C93-B848-A8C196337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1D9F20-E377-4F86-9ECA-386CA8972B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E4ABC-28AA-49AE-BE44-819A0E04E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B9B8-9D39-4F31-94E3-7A2D317E9EB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545C84-7076-49B7-9CDC-62C7C52ED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6BF268-962E-46A5-AFFA-28D7AAE43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14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1CC6EA-3A0B-453B-B2DB-0FEB171D93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FA4E2A-17D8-49BD-9E3F-8E297BBA98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0CBB65-F11A-4EE0-A8F7-4F8FBCA8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B9B8-9D39-4F31-94E3-7A2D317E9EB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46736-2515-44A9-8881-ACAC3A4E5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95709-554A-44E5-AEDD-15F42E851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57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87B2A-3977-4037-A381-1ED9A272B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ED7500-36F0-49E1-9206-B7976382DD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D089C-271F-47E0-821F-E29B8987B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B9B8-9D39-4F31-94E3-7A2D317E9EB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CD8D7F-6CE4-4DFB-B13E-46B24DD3D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3FCC84-C2AE-486D-9E5F-B6D22C428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054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039CF-C9EB-45C7-8452-5BC3384E1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EDA44-C6DF-4D36-B553-F1C903357F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372420-08F4-47E3-84D5-566370599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B9B8-9D39-4F31-94E3-7A2D317E9EB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7D2AD2-6FEC-46C0-934C-57DDCCCBF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272D23-6586-4E91-963A-80859C461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411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57E17-B356-4723-97D9-A091696DE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B44443-4109-4F15-B312-34424E8274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04A174-880A-48E0-9491-9AFE55F4DA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52B842-CD24-4AB6-8856-1CDC78964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B9B8-9D39-4F31-94E3-7A2D317E9EB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DBE5FE-02E9-4B08-A1E9-BA1A31B0F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81518F-F548-4B53-BD0D-861998F61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06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D1BB3-13B7-4784-95B3-3582F58D9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88934-A025-48A7-8CD2-DD6D7D176A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13304F-C560-4CBD-8BD6-8EA3CC071A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721D28-7E79-4159-8C67-59ED81BB06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ED075-8B61-47E9-A5E3-041AF345B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8A5811-5ABE-44E2-9514-0C892B6E2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B9B8-9D39-4F31-94E3-7A2D317E9EB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D20C43-1718-4428-9727-76D3CC259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795541-1EA7-47BD-A31A-AD3F146CD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328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48763-5CD1-4247-9295-E3576C983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9D06BC-B75C-4E54-9754-9EC5C6606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B9B8-9D39-4F31-94E3-7A2D317E9EB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D658DB-558F-4FCB-B61C-B6E5E8031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EAAD43-4D7A-4A0E-A4D5-F66FE2FDC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180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CAF8D8-6DF0-4731-8468-DDD2468DA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B9B8-9D39-4F31-94E3-7A2D317E9EB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24DC29-2A5F-475A-8D7C-A8AC3639C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B22566-A586-407D-BDE6-6EC33D925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307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14FEF-7246-41D4-A417-E774BD4B3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65DC1-85D6-4504-B5CC-199D9CBB3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75819A-A328-4279-968C-7ACBB2FC50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C63BDB-B847-4D7F-8B8D-8FF5F11B7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B9B8-9D39-4F31-94E3-7A2D317E9EB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DA0588-725B-44F9-A249-D3DA9686D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DD9599-73D6-43EC-A362-C92F7C4A9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278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53807-DBF9-4104-B61B-63B3AD703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2CE024-A9B1-4702-A2E1-ADFC63F7C9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C4C8AD-328E-4641-9F35-BBF41D960F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565B3F-7DD7-46E8-A83C-7AEFA5722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B9B8-9D39-4F31-94E3-7A2D317E9EB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F27B97-63C8-4325-804C-F12B4B8B2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2D1F4C-9F2A-44DE-A7C2-60D0D0182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612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99C9B2-4289-46B6-BE21-18FE52D1E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B0C92C-A158-408F-97BC-10A3FD535A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91A9B5-1D3A-450E-A7DE-ED33AEC0AB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5B9B8-9D39-4F31-94E3-7A2D317E9EBB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45C7D-A8A7-4105-98E0-C44C4BA3F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DB32C-A0AE-4366-8DF2-B7AD1EEB5E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32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21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18.jpg"/><Relationship Id="rId4" Type="http://schemas.openxmlformats.org/officeDocument/2006/relationships/image" Target="../media/image21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srcg.bergmann-marine.com" TargetMode="External"/><Relationship Id="rId2" Type="http://schemas.openxmlformats.org/officeDocument/2006/relationships/hyperlink" Target="mailto:fred.pot@bergmann-marine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4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9.jpg"/><Relationship Id="rId4" Type="http://schemas.openxmlformats.org/officeDocument/2006/relationships/image" Target="../media/image24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2.jpg"/><Relationship Id="rId5" Type="http://schemas.openxmlformats.org/officeDocument/2006/relationships/image" Target="../media/image19.jpg"/><Relationship Id="rId4" Type="http://schemas.openxmlformats.org/officeDocument/2006/relationships/image" Target="../media/image24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20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jpg"/><Relationship Id="rId5" Type="http://schemas.openxmlformats.org/officeDocument/2006/relationships/image" Target="../media/image19.jpg"/><Relationship Id="rId4" Type="http://schemas.openxmlformats.org/officeDocument/2006/relationships/image" Target="../media/image24.e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oleObject" Target="../embeddings/oleObject1.bin"/><Relationship Id="rId7" Type="http://schemas.openxmlformats.org/officeDocument/2006/relationships/image" Target="../media/image20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2.jpg"/><Relationship Id="rId5" Type="http://schemas.openxmlformats.org/officeDocument/2006/relationships/image" Target="../media/image19.jpg"/><Relationship Id="rId4" Type="http://schemas.openxmlformats.org/officeDocument/2006/relationships/image" Target="../media/image24.e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27EFD82-7C6E-4813-9439-075CBF2A4854}"/>
              </a:ext>
            </a:extLst>
          </p:cNvPr>
          <p:cNvSpPr txBox="1"/>
          <p:nvPr/>
        </p:nvSpPr>
        <p:spPr>
          <a:xfrm>
            <a:off x="500129" y="3429000"/>
            <a:ext cx="1119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DA0000"/>
                </a:solidFill>
              </a:rPr>
              <a:t>Standardized and Automated Ship Reporting</a:t>
            </a:r>
            <a:endParaRPr lang="en-US" sz="3200" dirty="0">
              <a:solidFill>
                <a:srgbClr val="DA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0E2187-DC89-49A9-9835-B10B33FC5629}"/>
              </a:ext>
            </a:extLst>
          </p:cNvPr>
          <p:cNvSpPr txBox="1"/>
          <p:nvPr/>
        </p:nvSpPr>
        <p:spPr>
          <a:xfrm>
            <a:off x="2176530" y="773925"/>
            <a:ext cx="7405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DA0000"/>
                </a:solidFill>
              </a:rPr>
              <a:t>Presentation to ARM WG2</a:t>
            </a:r>
          </a:p>
          <a:p>
            <a:pPr algn="ctr"/>
            <a:r>
              <a:rPr lang="en-US" sz="2400" b="1" dirty="0">
                <a:solidFill>
                  <a:srgbClr val="DA0000"/>
                </a:solidFill>
              </a:rPr>
              <a:t>October 22, 2018 </a:t>
            </a:r>
          </a:p>
        </p:txBody>
      </p:sp>
    </p:spTree>
    <p:extLst>
      <p:ext uri="{BB962C8B-B14F-4D97-AF65-F5344CB8AC3E}">
        <p14:creationId xmlns:p14="http://schemas.microsoft.com/office/powerpoint/2010/main" val="1133285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8B7B46B-C345-4AA9-93EA-B707CF5955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697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6E2DD97-AB33-4B32-A83E-8E00B7DD38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080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generated with high confidence">
            <a:extLst>
              <a:ext uri="{FF2B5EF4-FFF2-40B4-BE49-F238E27FC236}">
                <a16:creationId xmlns:a16="http://schemas.microsoft.com/office/drawing/2014/main" id="{4B212D15-372C-4106-870E-8BE700F92A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33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50352A7D-5E4F-45B2-8767-AD9A68279C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992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859B7E6-784B-4211-92EE-276C3FA1AF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0681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text, map&#10;&#10;Description generated with very high confidence">
            <a:extLst>
              <a:ext uri="{FF2B5EF4-FFF2-40B4-BE49-F238E27FC236}">
                <a16:creationId xmlns:a16="http://schemas.microsoft.com/office/drawing/2014/main" id="{E47DB7E7-B29C-4EE5-AA91-03FC3D325C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492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map&#10;&#10;Description generated with very high confidence">
            <a:extLst>
              <a:ext uri="{FF2B5EF4-FFF2-40B4-BE49-F238E27FC236}">
                <a16:creationId xmlns:a16="http://schemas.microsoft.com/office/drawing/2014/main" id="{9A68FC71-DB9D-402B-8C02-2F41B8F261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5058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map&#10;&#10;Description generated with high confidence">
            <a:extLst>
              <a:ext uri="{FF2B5EF4-FFF2-40B4-BE49-F238E27FC236}">
                <a16:creationId xmlns:a16="http://schemas.microsoft.com/office/drawing/2014/main" id="{9F1D09CF-284B-4033-BDC6-658FDD621B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2221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859B7E6-784B-4211-92EE-276C3FA1AF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0724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3FFF6171-0631-4E93-B52E-4EF8298113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202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96B2B-7796-AF45-A626-23B14E820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285AAB"/>
                </a:solidFill>
              </a:rPr>
              <a:t>Presentation Theme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D75AD1-742A-AE42-B5EC-5D1503D6C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68696" cy="4351338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285AAB"/>
                </a:solidFill>
              </a:rPr>
              <a:t>IMO carries overall responsibility for development of Standardized and Automated Ship Reporting as a prioritized solution (SIP Solution #2) to streamline ship-board and shore-side reporting processes and procedures</a:t>
            </a:r>
          </a:p>
          <a:p>
            <a:r>
              <a:rPr lang="en-US" dirty="0">
                <a:solidFill>
                  <a:srgbClr val="285AAB"/>
                </a:solidFill>
              </a:rPr>
              <a:t>IMO is uniquely positioned to address the ship-board side of the solution</a:t>
            </a:r>
          </a:p>
          <a:p>
            <a:r>
              <a:rPr lang="en-US" dirty="0">
                <a:solidFill>
                  <a:srgbClr val="285AAB"/>
                </a:solidFill>
              </a:rPr>
              <a:t>IALA is well positioned to address the solution from a shore-based perspective and, in doing, so assist IMO in moving towards </a:t>
            </a:r>
          </a:p>
          <a:p>
            <a:endParaRPr lang="en-US" dirty="0">
              <a:solidFill>
                <a:srgbClr val="285AAB"/>
              </a:solidFill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rgbClr val="DA0000"/>
                </a:solidFill>
              </a:rPr>
              <a:t>Standardized and Automated Ship Reporting</a:t>
            </a:r>
            <a:endParaRPr lang="en-US" dirty="0">
              <a:solidFill>
                <a:srgbClr val="DA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4778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generated with high confidence">
            <a:extLst>
              <a:ext uri="{FF2B5EF4-FFF2-40B4-BE49-F238E27FC236}">
                <a16:creationId xmlns:a16="http://schemas.microsoft.com/office/drawing/2014/main" id="{5229E661-72C5-4938-9868-EE65E61157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8068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6E2DD97-AB33-4B32-A83E-8E00B7DD38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8132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6BF259D2-CA11-4AE6-BC02-C131569E66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66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103295F-2D8E-41AF-823E-60A0DDB09A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5031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device&#10;&#10;Description generated with high confidence">
            <a:extLst>
              <a:ext uri="{FF2B5EF4-FFF2-40B4-BE49-F238E27FC236}">
                <a16:creationId xmlns:a16="http://schemas.microsoft.com/office/drawing/2014/main" id="{CAA44E78-F8C8-4CF2-B053-C7CFD2A2A4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8179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79358A7-9A76-4668-B387-7A4E0B93BE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961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A4480CCF-5A50-4BAA-BA4A-FD86BEB19D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1151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text on a white background&#10;&#10;Description generated with high confidence">
            <a:extLst>
              <a:ext uri="{FF2B5EF4-FFF2-40B4-BE49-F238E27FC236}">
                <a16:creationId xmlns:a16="http://schemas.microsoft.com/office/drawing/2014/main" id="{769CE6C8-0986-4EF3-8967-D458C0949F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7646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4C9E3-5B0B-3B44-8C96-BCA3F396D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3. Expected Benefits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7B62784-C461-4803-A0D7-7800C14C50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91" y="1431822"/>
            <a:ext cx="1995488" cy="11382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38BA45-3476-4C54-B5FE-E10EFF04769C}"/>
              </a:ext>
            </a:extLst>
          </p:cNvPr>
          <p:cNvSpPr txBox="1"/>
          <p:nvPr/>
        </p:nvSpPr>
        <p:spPr>
          <a:xfrm>
            <a:off x="2782957" y="1419157"/>
            <a:ext cx="8793852" cy="4127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800" dirty="0">
                <a:solidFill>
                  <a:srgbClr val="285AAB"/>
                </a:solidFill>
              </a:rPr>
              <a:t>Ship Report Registry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This is a High Priority Item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Reduce Cost of Ship Reporting Tools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85AAB"/>
                </a:solidFill>
              </a:rPr>
              <a:t>Obviates need for vendors to maintain a proprietary ship report template registry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85AAB"/>
                </a:solidFill>
              </a:rPr>
              <a:t>Without the Ship Report Registry, Ship Reporting Tools will remain too expensive for most ship owners/operators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likely entice shore-based authorities to harmonize their ship reports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85AAB"/>
                </a:solidFill>
              </a:rPr>
              <a:t>They will be able to see what reports their colleagues require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85AAB"/>
                </a:solidFill>
              </a:rPr>
              <a:t>They will be assigned a security certificate to receive encrypted reports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dirty="0">
              <a:solidFill>
                <a:srgbClr val="285AAB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dirty="0">
              <a:solidFill>
                <a:srgbClr val="285A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6234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4C9E3-5B0B-3B44-8C96-BCA3F396D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3. Expected Benefits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7B62784-C461-4803-A0D7-7800C14C50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91" y="1431822"/>
            <a:ext cx="1995488" cy="11382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C4799C-9C9D-4933-9333-A46AF8C2E511}"/>
              </a:ext>
            </a:extLst>
          </p:cNvPr>
          <p:cNvSpPr txBox="1"/>
          <p:nvPr/>
        </p:nvSpPr>
        <p:spPr>
          <a:xfrm>
            <a:off x="2782957" y="1419157"/>
            <a:ext cx="8793852" cy="5775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800" dirty="0">
                <a:solidFill>
                  <a:srgbClr val="285AAB"/>
                </a:solidFill>
              </a:rPr>
              <a:t>Ship Report Registry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This is a High Priority Item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Reduce Cost of Ship Reporting Tools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85AAB"/>
                </a:solidFill>
              </a:rPr>
              <a:t>Obviates need for vendors to maintain a proprietary ship report template registry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85AAB"/>
                </a:solidFill>
              </a:rPr>
              <a:t>Without the Ship Report Registry, Ship Reporting Tools will remain too expensive for most ship owners/operators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likely entice shore-based authorities to harmonize their ship reports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85AAB"/>
                </a:solidFill>
              </a:rPr>
              <a:t>They will be able to see what reports their colleagues require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85AAB"/>
                </a:solidFill>
              </a:rPr>
              <a:t>They will be assigned a security certificate to receive encrypted reports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dirty="0">
              <a:solidFill>
                <a:srgbClr val="285AAB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800" dirty="0">
                <a:solidFill>
                  <a:srgbClr val="285AAB"/>
                </a:solidFill>
              </a:rPr>
              <a:t>MCP Cyber Security Infrastructure</a:t>
            </a:r>
          </a:p>
          <a:p>
            <a:pPr marL="236538" indent="-2365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allow shore-based authorities to authenticate report originators</a:t>
            </a:r>
          </a:p>
          <a:p>
            <a:pPr marL="236538" indent="-2365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allow ship owners/operators to control access to their report information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rgbClr val="285AAB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dirty="0">
              <a:solidFill>
                <a:srgbClr val="285AAB"/>
              </a:solidFill>
            </a:endParaRPr>
          </a:p>
        </p:txBody>
      </p:sp>
      <p:pic>
        <p:nvPicPr>
          <p:cNvPr id="6" name="Picture 5" descr="A close up of a sign&#10;&#10;Description generated with high confidence">
            <a:extLst>
              <a:ext uri="{FF2B5EF4-FFF2-40B4-BE49-F238E27FC236}">
                <a16:creationId xmlns:a16="http://schemas.microsoft.com/office/drawing/2014/main" id="{48266641-90F4-4960-BE33-BFBD66640D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47" y="5234865"/>
            <a:ext cx="1247775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010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96B2B-7796-AF45-A626-23B14E820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285AAB"/>
                </a:solidFill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D75AD1-742A-AE42-B5EC-5D1503D6C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285AAB"/>
                </a:solidFill>
              </a:rPr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285AAB"/>
                </a:solidFill>
              </a:rPr>
              <a:t>Background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285AAB"/>
                </a:solidFill>
              </a:rPr>
              <a:t>Solution Components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285AAB"/>
                </a:solidFill>
              </a:rPr>
              <a:t>Expected Benefits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285AAB"/>
                </a:solidFill>
              </a:rPr>
              <a:t>IALA’s Potential Role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285AAB"/>
                </a:solidFill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4767886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4C9E3-5B0B-3B44-8C96-BCA3F396D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3. Expected Benefits (Cont’d)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C4799C-9C9D-4933-9333-A46AF8C2E511}"/>
              </a:ext>
            </a:extLst>
          </p:cNvPr>
          <p:cNvSpPr txBox="1"/>
          <p:nvPr/>
        </p:nvSpPr>
        <p:spPr>
          <a:xfrm>
            <a:off x="2782957" y="1419157"/>
            <a:ext cx="7977808" cy="176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285AAB"/>
                </a:solidFill>
              </a:rPr>
              <a:t>Ship Report Collection Tools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Allows shore-based authorities to decrypt ship reports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Allows shore-based authorities to automate data entry into their enforcement systems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800" dirty="0">
              <a:solidFill>
                <a:srgbClr val="285AAB"/>
              </a:solidFill>
            </a:endParaRPr>
          </a:p>
        </p:txBody>
      </p:sp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E9E79DA9-BB2C-41D6-8795-6E9E81AE8D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99" y="1434329"/>
            <a:ext cx="2165269" cy="94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8903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4C9E3-5B0B-3B44-8C96-BCA3F396D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3. Expected Benefits (Cont’d)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C4799C-9C9D-4933-9333-A46AF8C2E511}"/>
              </a:ext>
            </a:extLst>
          </p:cNvPr>
          <p:cNvSpPr txBox="1"/>
          <p:nvPr/>
        </p:nvSpPr>
        <p:spPr>
          <a:xfrm>
            <a:off x="2782957" y="1419157"/>
            <a:ext cx="7977808" cy="356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285AAB"/>
                </a:solidFill>
              </a:rPr>
              <a:t>Ship Report Collection Tools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Allows shore-based authorities to decrypt ship reports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Allows shore-based authorities to automate data entry into their enforcement systems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800" dirty="0">
              <a:solidFill>
                <a:srgbClr val="285AAB"/>
              </a:solidFill>
            </a:endParaRPr>
          </a:p>
          <a:p>
            <a:r>
              <a:rPr lang="en-US" sz="2800" dirty="0">
                <a:solidFill>
                  <a:srgbClr val="285AAB"/>
                </a:solidFill>
              </a:rPr>
              <a:t>Ship Reporting Tools for Bridge Teams</a:t>
            </a:r>
          </a:p>
          <a:p>
            <a:pPr marL="236538" indent="-2365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minimize administrative burden on Bridge Teams</a:t>
            </a:r>
          </a:p>
          <a:p>
            <a:pPr marL="236538" indent="-2365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allow Bridge Teams to encrypt their reports</a:t>
            </a:r>
          </a:p>
          <a:p>
            <a:pPr marL="236538" indent="-2365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allow Bridge Teams to delegate ship reporting tasks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800" dirty="0">
              <a:solidFill>
                <a:srgbClr val="285AAB"/>
              </a:solidFill>
            </a:endParaRPr>
          </a:p>
        </p:txBody>
      </p:sp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E9E79DA9-BB2C-41D6-8795-6E9E81AE8D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99" y="1434329"/>
            <a:ext cx="2165269" cy="942654"/>
          </a:xfrm>
          <a:prstGeom prst="rect">
            <a:avLst/>
          </a:prstGeom>
        </p:spPr>
      </p:pic>
      <p:pic>
        <p:nvPicPr>
          <p:cNvPr id="9" name="Picture 8" descr="A drawing of a person&#10;&#10;Description generated with high confidence">
            <a:extLst>
              <a:ext uri="{FF2B5EF4-FFF2-40B4-BE49-F238E27FC236}">
                <a16:creationId xmlns:a16="http://schemas.microsoft.com/office/drawing/2014/main" id="{5A152EBA-FB87-4C2F-868F-F14E65A4D2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621" y="2926859"/>
            <a:ext cx="2758257" cy="103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110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4C9E3-5B0B-3B44-8C96-BCA3F396D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3. Expected Benefits (Cont’d)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C4799C-9C9D-4933-9333-A46AF8C2E511}"/>
              </a:ext>
            </a:extLst>
          </p:cNvPr>
          <p:cNvSpPr txBox="1"/>
          <p:nvPr/>
        </p:nvSpPr>
        <p:spPr>
          <a:xfrm>
            <a:off x="2782957" y="1419157"/>
            <a:ext cx="7977808" cy="5381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285AAB"/>
                </a:solidFill>
              </a:rPr>
              <a:t>Ship Report Collection Tools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Allows shore-based authorities to decrypt ship reports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Allows shore-based authorities to automate data entry in their enforcement systems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800" dirty="0">
              <a:solidFill>
                <a:srgbClr val="285AAB"/>
              </a:solidFill>
            </a:endParaRPr>
          </a:p>
          <a:p>
            <a:r>
              <a:rPr lang="en-US" sz="2800" dirty="0">
                <a:solidFill>
                  <a:srgbClr val="285AAB"/>
                </a:solidFill>
              </a:rPr>
              <a:t>Ship Reporting Tools for Bridge Teams</a:t>
            </a:r>
          </a:p>
          <a:p>
            <a:pPr marL="236538" indent="-2365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minimize administrative burden on Bridge Teams</a:t>
            </a:r>
          </a:p>
          <a:p>
            <a:pPr marL="236538" indent="-2365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allow Bridge Teams to encrypt their reports</a:t>
            </a:r>
          </a:p>
          <a:p>
            <a:pPr marL="236538" indent="-2365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allow Bridge Teams to delegate ship reporting tasks</a:t>
            </a:r>
          </a:p>
          <a:p>
            <a:pPr marL="236538" indent="-2365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800" dirty="0">
              <a:solidFill>
                <a:srgbClr val="285AAB"/>
              </a:solidFill>
            </a:endParaRPr>
          </a:p>
          <a:p>
            <a:r>
              <a:rPr lang="en-US" sz="2800" dirty="0">
                <a:solidFill>
                  <a:srgbClr val="285AAB"/>
                </a:solidFill>
              </a:rPr>
              <a:t>Common Ship Report Data Model (Part of CMDS)</a:t>
            </a:r>
          </a:p>
          <a:p>
            <a:pPr marL="236538" indent="-2365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allow collaboration on ship reporting tools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85AAB"/>
                </a:solidFill>
              </a:rPr>
              <a:t>CMDS Structure is independent of the tool used to generate reports</a:t>
            </a:r>
          </a:p>
          <a:p>
            <a:pPr marL="236538" indent="-2365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allow shore-based authorities to subscribe to new reports published in CMDS</a:t>
            </a:r>
          </a:p>
        </p:txBody>
      </p:sp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E9E79DA9-BB2C-41D6-8795-6E9E81AE8D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99" y="1434329"/>
            <a:ext cx="2165269" cy="942654"/>
          </a:xfrm>
          <a:prstGeom prst="rect">
            <a:avLst/>
          </a:prstGeom>
        </p:spPr>
      </p:pic>
      <p:pic>
        <p:nvPicPr>
          <p:cNvPr id="9" name="Picture 8" descr="A drawing of a person&#10;&#10;Description generated with high confidence">
            <a:extLst>
              <a:ext uri="{FF2B5EF4-FFF2-40B4-BE49-F238E27FC236}">
                <a16:creationId xmlns:a16="http://schemas.microsoft.com/office/drawing/2014/main" id="{5A152EBA-FB87-4C2F-868F-F14E65A4D2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621" y="2926859"/>
            <a:ext cx="2758257" cy="1038656"/>
          </a:xfrm>
          <a:prstGeom prst="rect">
            <a:avLst/>
          </a:prstGeom>
        </p:spPr>
      </p:pic>
      <p:pic>
        <p:nvPicPr>
          <p:cNvPr id="10" name="Picture 9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2499B36C-8E2A-4072-A638-D7779A965C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72" y="4819780"/>
            <a:ext cx="1421926" cy="12077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AC27AF-E955-431C-A382-FEA3AFE6D8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7828" y="6027561"/>
            <a:ext cx="66675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625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9A2C3-B331-4259-8409-C90205268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4. IALA’s Role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A75F5-1404-40FE-8153-45F5B9688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5850" y="1690687"/>
            <a:ext cx="7858837" cy="50240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Ship Report Template Registry</a:t>
            </a:r>
          </a:p>
          <a:p>
            <a:r>
              <a:rPr lang="en-US" sz="1800" dirty="0">
                <a:solidFill>
                  <a:srgbClr val="285AAB"/>
                </a:solidFill>
              </a:rPr>
              <a:t>Clearly in IALA’s remit</a:t>
            </a:r>
          </a:p>
          <a:p>
            <a:pPr marL="0" indent="0">
              <a:buNone/>
            </a:pPr>
            <a:endParaRPr lang="en-US" sz="1800" dirty="0">
              <a:solidFill>
                <a:srgbClr val="285AAB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06B8B03-4040-4028-BA81-E007609D3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82" y="1347347"/>
            <a:ext cx="1554209" cy="88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0892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9A2C3-B331-4259-8409-C90205268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4. IALA’s Role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A75F5-1404-40FE-8153-45F5B9688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5850" y="1690687"/>
            <a:ext cx="7858837" cy="50240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Ship Report Template Registry</a:t>
            </a:r>
          </a:p>
          <a:p>
            <a:r>
              <a:rPr lang="en-US" sz="1800" dirty="0">
                <a:solidFill>
                  <a:srgbClr val="285AAB"/>
                </a:solidFill>
              </a:rPr>
              <a:t>Clearly in IALA’s remit</a:t>
            </a: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MCP Cyber Security Infrastructure</a:t>
            </a:r>
          </a:p>
          <a:p>
            <a:r>
              <a:rPr lang="en-US" sz="1800" dirty="0">
                <a:solidFill>
                  <a:srgbClr val="285AAB"/>
                </a:solidFill>
              </a:rPr>
              <a:t>IALA is Partner in EfficienSea2 and holds a Board Seat</a:t>
            </a: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</p:txBody>
      </p:sp>
      <p:pic>
        <p:nvPicPr>
          <p:cNvPr id="6" name="Picture 5" descr="A close up of a sign&#10;&#10;Description generated with high confidence">
            <a:extLst>
              <a:ext uri="{FF2B5EF4-FFF2-40B4-BE49-F238E27FC236}">
                <a16:creationId xmlns:a16="http://schemas.microsoft.com/office/drawing/2014/main" id="{3872C114-835C-4467-A3EF-901BBA6CDB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07664"/>
            <a:ext cx="1247775" cy="9048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06B8B03-4040-4028-BA81-E007609D31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82" y="1347347"/>
            <a:ext cx="1554209" cy="88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705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9A2C3-B331-4259-8409-C90205268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4. IALA’s Role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A75F5-1404-40FE-8153-45F5B9688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5850" y="1690687"/>
            <a:ext cx="7858837" cy="50240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Ship Report Template Registry</a:t>
            </a:r>
          </a:p>
          <a:p>
            <a:r>
              <a:rPr lang="en-US" sz="1800" dirty="0">
                <a:solidFill>
                  <a:srgbClr val="285AAB"/>
                </a:solidFill>
              </a:rPr>
              <a:t>Clearly in IALA’s remit</a:t>
            </a: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MCP Cyber Security Infrastructure</a:t>
            </a:r>
          </a:p>
          <a:p>
            <a:r>
              <a:rPr lang="en-US" sz="1800" dirty="0">
                <a:solidFill>
                  <a:srgbClr val="285AAB"/>
                </a:solidFill>
              </a:rPr>
              <a:t>IALA is Partner in EfficienSea2 and holds a Board Seat</a:t>
            </a:r>
          </a:p>
          <a:p>
            <a:pPr marL="0" indent="0">
              <a:buNone/>
            </a:pPr>
            <a:endParaRPr lang="en-US" sz="800" dirty="0">
              <a:solidFill>
                <a:srgbClr val="285AAB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Ship Report Collection Tools</a:t>
            </a:r>
          </a:p>
          <a:p>
            <a:r>
              <a:rPr lang="en-US" sz="1800" dirty="0">
                <a:solidFill>
                  <a:srgbClr val="285AAB"/>
                </a:solidFill>
              </a:rPr>
              <a:t>IALA National Members represent Shore-based Authorities</a:t>
            </a:r>
          </a:p>
          <a:p>
            <a:endParaRPr lang="en-US" sz="2800" dirty="0">
              <a:solidFill>
                <a:srgbClr val="285AAB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</p:txBody>
      </p:sp>
      <p:pic>
        <p:nvPicPr>
          <p:cNvPr id="6" name="Picture 5" descr="A close up of a sign&#10;&#10;Description generated with high confidence">
            <a:extLst>
              <a:ext uri="{FF2B5EF4-FFF2-40B4-BE49-F238E27FC236}">
                <a16:creationId xmlns:a16="http://schemas.microsoft.com/office/drawing/2014/main" id="{3872C114-835C-4467-A3EF-901BBA6CDB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07664"/>
            <a:ext cx="1247775" cy="904875"/>
          </a:xfrm>
          <a:prstGeom prst="rect">
            <a:avLst/>
          </a:prstGeom>
        </p:spPr>
      </p:pic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6A4EF796-3AB5-431D-8FEA-BE66F52B2E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95" y="3486326"/>
            <a:ext cx="2385782" cy="103865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06B8B03-4040-4028-BA81-E007609D31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82" y="1347347"/>
            <a:ext cx="1554209" cy="88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5984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9A2C3-B331-4259-8409-C90205268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4. IALA’s Role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A75F5-1404-40FE-8153-45F5B9688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5850" y="1690687"/>
            <a:ext cx="7858837" cy="50240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Ship Report Template Registry</a:t>
            </a:r>
          </a:p>
          <a:p>
            <a:r>
              <a:rPr lang="en-US" sz="1800" dirty="0">
                <a:solidFill>
                  <a:srgbClr val="285AAB"/>
                </a:solidFill>
              </a:rPr>
              <a:t>Clearly in IALA’s remit</a:t>
            </a: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MCP Cyber Security Infrastructure</a:t>
            </a:r>
          </a:p>
          <a:p>
            <a:r>
              <a:rPr lang="en-US" sz="1800" dirty="0">
                <a:solidFill>
                  <a:srgbClr val="285AAB"/>
                </a:solidFill>
              </a:rPr>
              <a:t>IALA is Partner in </a:t>
            </a:r>
            <a:r>
              <a:rPr lang="en-US" sz="1800">
                <a:solidFill>
                  <a:srgbClr val="285AAB"/>
                </a:solidFill>
              </a:rPr>
              <a:t>EfficienSea2 and </a:t>
            </a:r>
            <a:r>
              <a:rPr lang="en-US" sz="1800" dirty="0">
                <a:solidFill>
                  <a:srgbClr val="285AAB"/>
                </a:solidFill>
              </a:rPr>
              <a:t>holds a Board Seat</a:t>
            </a:r>
          </a:p>
          <a:p>
            <a:pPr marL="0" indent="0">
              <a:buNone/>
            </a:pPr>
            <a:endParaRPr lang="en-US" sz="800" dirty="0">
              <a:solidFill>
                <a:srgbClr val="285AAB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Ship Report Collection Tools</a:t>
            </a:r>
          </a:p>
          <a:p>
            <a:r>
              <a:rPr lang="en-US" sz="1800" dirty="0">
                <a:solidFill>
                  <a:srgbClr val="285AAB"/>
                </a:solidFill>
              </a:rPr>
              <a:t>IALA National Members represent Shore-based Authorities</a:t>
            </a:r>
          </a:p>
          <a:p>
            <a:pPr marL="0" indent="0">
              <a:buNone/>
            </a:pPr>
            <a:endParaRPr lang="en-US" sz="800" dirty="0">
              <a:solidFill>
                <a:srgbClr val="285AAB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Ship Reporting Tools for Bridge Teams</a:t>
            </a:r>
          </a:p>
          <a:p>
            <a:r>
              <a:rPr lang="en-US" sz="1800" dirty="0">
                <a:solidFill>
                  <a:srgbClr val="285AAB"/>
                </a:solidFill>
              </a:rPr>
              <a:t>IMO develops rules and regulations</a:t>
            </a:r>
          </a:p>
          <a:p>
            <a:endParaRPr lang="en-US" sz="4000" dirty="0">
              <a:solidFill>
                <a:srgbClr val="285AAB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</p:txBody>
      </p:sp>
      <p:pic>
        <p:nvPicPr>
          <p:cNvPr id="6" name="Picture 5" descr="A close up of a sign&#10;&#10;Description generated with high confidence">
            <a:extLst>
              <a:ext uri="{FF2B5EF4-FFF2-40B4-BE49-F238E27FC236}">
                <a16:creationId xmlns:a16="http://schemas.microsoft.com/office/drawing/2014/main" id="{3872C114-835C-4467-A3EF-901BBA6CDB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07664"/>
            <a:ext cx="1247775" cy="904875"/>
          </a:xfrm>
          <a:prstGeom prst="rect">
            <a:avLst/>
          </a:prstGeom>
        </p:spPr>
      </p:pic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6A4EF796-3AB5-431D-8FEA-BE66F52B2E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95" y="3486326"/>
            <a:ext cx="2385782" cy="1038655"/>
          </a:xfrm>
          <a:prstGeom prst="rect">
            <a:avLst/>
          </a:prstGeom>
        </p:spPr>
      </p:pic>
      <p:pic>
        <p:nvPicPr>
          <p:cNvPr id="10" name="Picture 9" descr="A drawing of a person&#10;&#10;Description generated with high confidence">
            <a:extLst>
              <a:ext uri="{FF2B5EF4-FFF2-40B4-BE49-F238E27FC236}">
                <a16:creationId xmlns:a16="http://schemas.microsoft.com/office/drawing/2014/main" id="{73001A4A-2D14-4C26-A10A-C06571C2E6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95" y="4565509"/>
            <a:ext cx="2758257" cy="103865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06B8B03-4040-4028-BA81-E007609D31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82" y="1347347"/>
            <a:ext cx="1554209" cy="88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5136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9A2C3-B331-4259-8409-C90205268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4. IALA’s Role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A75F5-1404-40FE-8153-45F5B9688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5850" y="1690687"/>
            <a:ext cx="7858837" cy="51673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Ship Report Template Registry</a:t>
            </a:r>
          </a:p>
          <a:p>
            <a:r>
              <a:rPr lang="en-US" sz="1800" dirty="0">
                <a:solidFill>
                  <a:srgbClr val="285AAB"/>
                </a:solidFill>
              </a:rPr>
              <a:t>Clearly in IALA’s remit</a:t>
            </a: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MCP Cyber Security Infrastructure</a:t>
            </a:r>
          </a:p>
          <a:p>
            <a:r>
              <a:rPr lang="en-US" sz="1800" dirty="0">
                <a:solidFill>
                  <a:srgbClr val="285AAB"/>
                </a:solidFill>
              </a:rPr>
              <a:t>IALA is Partner in EfficienSea2 and holds a Board Seat</a:t>
            </a:r>
          </a:p>
          <a:p>
            <a:pPr marL="0" indent="0">
              <a:buNone/>
            </a:pPr>
            <a:endParaRPr lang="en-US" sz="800" dirty="0">
              <a:solidFill>
                <a:srgbClr val="285AAB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Ship Report Collection Tools</a:t>
            </a:r>
          </a:p>
          <a:p>
            <a:r>
              <a:rPr lang="en-US" sz="1800" dirty="0">
                <a:solidFill>
                  <a:srgbClr val="285AAB"/>
                </a:solidFill>
              </a:rPr>
              <a:t>IALA National Members represent Shore-based Authorities</a:t>
            </a:r>
          </a:p>
          <a:p>
            <a:pPr marL="0" indent="0">
              <a:buNone/>
            </a:pPr>
            <a:endParaRPr lang="en-US" sz="800" dirty="0">
              <a:solidFill>
                <a:srgbClr val="285AAB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Ship Reporting Tools for Bridge Teams</a:t>
            </a:r>
          </a:p>
          <a:p>
            <a:r>
              <a:rPr lang="en-US" sz="1800" dirty="0">
                <a:solidFill>
                  <a:srgbClr val="285AAB"/>
                </a:solidFill>
              </a:rPr>
              <a:t>IMO develops rules and regulations</a:t>
            </a:r>
          </a:p>
          <a:p>
            <a:endParaRPr lang="en-US" sz="800" dirty="0">
              <a:solidFill>
                <a:srgbClr val="285AAB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Common Ship Report Data Model (Part of CMDS)</a:t>
            </a:r>
          </a:p>
          <a:p>
            <a:r>
              <a:rPr lang="en-US" sz="1800" dirty="0">
                <a:solidFill>
                  <a:srgbClr val="285AAB"/>
                </a:solidFill>
              </a:rPr>
              <a:t>In IALA’s remit. Closely related to Ship Report Registry</a:t>
            </a:r>
          </a:p>
          <a:p>
            <a:endParaRPr lang="en-US" sz="800" dirty="0">
              <a:solidFill>
                <a:srgbClr val="285AAB"/>
              </a:solidFill>
            </a:endParaRPr>
          </a:p>
          <a:p>
            <a:endParaRPr lang="en-US" sz="4000" dirty="0">
              <a:solidFill>
                <a:srgbClr val="285AAB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</p:txBody>
      </p:sp>
      <p:pic>
        <p:nvPicPr>
          <p:cNvPr id="6" name="Picture 5" descr="A close up of a sign&#10;&#10;Description generated with high confidence">
            <a:extLst>
              <a:ext uri="{FF2B5EF4-FFF2-40B4-BE49-F238E27FC236}">
                <a16:creationId xmlns:a16="http://schemas.microsoft.com/office/drawing/2014/main" id="{3872C114-835C-4467-A3EF-901BBA6CDB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07664"/>
            <a:ext cx="1247775" cy="904875"/>
          </a:xfrm>
          <a:prstGeom prst="rect">
            <a:avLst/>
          </a:prstGeom>
        </p:spPr>
      </p:pic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6A4EF796-3AB5-431D-8FEA-BE66F52B2E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95" y="3486326"/>
            <a:ext cx="2385782" cy="1038655"/>
          </a:xfrm>
          <a:prstGeom prst="rect">
            <a:avLst/>
          </a:prstGeom>
        </p:spPr>
      </p:pic>
      <p:pic>
        <p:nvPicPr>
          <p:cNvPr id="10" name="Picture 9" descr="A drawing of a person&#10;&#10;Description generated with high confidence">
            <a:extLst>
              <a:ext uri="{FF2B5EF4-FFF2-40B4-BE49-F238E27FC236}">
                <a16:creationId xmlns:a16="http://schemas.microsoft.com/office/drawing/2014/main" id="{73001A4A-2D14-4C26-A10A-C06571C2E6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95" y="4565509"/>
            <a:ext cx="2758257" cy="103865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06B8B03-4040-4028-BA81-E007609D31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82" y="1347347"/>
            <a:ext cx="1554209" cy="886530"/>
          </a:xfrm>
          <a:prstGeom prst="rect">
            <a:avLst/>
          </a:prstGeom>
        </p:spPr>
      </p:pic>
      <p:pic>
        <p:nvPicPr>
          <p:cNvPr id="9" name="Picture 8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3E915827-4E2E-4FF6-B39C-AE11B308FA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168" y="5682137"/>
            <a:ext cx="1421926" cy="1207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21170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4C9E3-5B0B-3B44-8C96-BCA3F396D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5.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6ECE8-F7EF-354E-97CD-1BC6CFAE75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The Ship Reporting Correspondence Group invites the ARM Committee to take the lead in the development and maintenance of the Ship Report Template Registry to assist IMO in moving towards</a:t>
            </a: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DA0000"/>
                </a:solidFill>
              </a:rPr>
              <a:t>Standardized and Automated Reporting</a:t>
            </a: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1289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4C9E3-5B0B-3B44-8C96-BCA3F396D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6. 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6ECE8-F7EF-354E-97CD-1BC6CFAE75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Please feel free to contact me….</a:t>
            </a: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285AAB"/>
                </a:solidFill>
              </a:rPr>
              <a:t>Fred W. Pot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solidFill>
                  <a:srgbClr val="285AAB"/>
                </a:solidFill>
              </a:rPr>
              <a:t>Secretary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solidFill>
                  <a:srgbClr val="285AAB"/>
                </a:solidFill>
              </a:rPr>
              <a:t>Ship Reporting Correspondence Group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solidFill>
                  <a:srgbClr val="285AAB"/>
                </a:solidFill>
              </a:rPr>
              <a:t>+1-206-850-7664 Mobile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solidFill>
                  <a:srgbClr val="285AAB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fred.pot@bergmann-marine.com</a:t>
            </a:r>
            <a:endParaRPr lang="en-US" sz="2400" dirty="0">
              <a:solidFill>
                <a:srgbClr val="285AAB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solidFill>
                  <a:srgbClr val="285AAB"/>
                </a:solidFill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srcg.bergmann-marine.com</a:t>
            </a:r>
            <a:endParaRPr lang="en-US" sz="2400" dirty="0">
              <a:solidFill>
                <a:srgbClr val="285AAB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rgbClr val="285A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154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4C9E3-5B0B-3B44-8C96-BCA3F396D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1.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6ECE8-F7EF-354E-97CD-1BC6CFAE7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471"/>
            <a:ext cx="10325669" cy="4351338"/>
          </a:xfrm>
        </p:spPr>
        <p:txBody>
          <a:bodyPr>
            <a:normAutofit fontScale="77500" lnSpcReduction="20000"/>
          </a:bodyPr>
          <a:lstStyle/>
          <a:p>
            <a:pPr marL="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800" dirty="0">
                <a:solidFill>
                  <a:srgbClr val="285AAB"/>
                </a:solidFill>
              </a:rPr>
              <a:t>The Ship Reporting Correspondence Group (SRCG) represents vendors that are interested </a:t>
            </a:r>
            <a:r>
              <a:rPr lang="en-US" sz="2800" dirty="0">
                <a:solidFill>
                  <a:srgbClr val="285AAB"/>
                </a:solidFill>
              </a:rPr>
              <a:t>in offering effective and affordable products and services that address ship reporting needs both for bridge teams and for shore-based authorities </a:t>
            </a:r>
            <a:endParaRPr lang="en-GB" sz="2800" dirty="0">
              <a:solidFill>
                <a:srgbClr val="285AAB"/>
              </a:solidFill>
            </a:endParaRPr>
          </a:p>
          <a:p>
            <a:pPr marL="0" lvl="1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000" dirty="0">
              <a:solidFill>
                <a:srgbClr val="285AAB"/>
              </a:solidFill>
            </a:endParaRPr>
          </a:p>
          <a:p>
            <a:pPr marL="457200" lvl="1" indent="0">
              <a:buNone/>
            </a:pPr>
            <a:r>
              <a:rPr lang="en-US" sz="2800" dirty="0">
                <a:solidFill>
                  <a:srgbClr val="285AAB"/>
                </a:solidFill>
              </a:rPr>
              <a:t>Members include:</a:t>
            </a:r>
          </a:p>
          <a:p>
            <a:pPr marL="457200" lvl="1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457200" lvl="1" indent="0">
              <a:buNone/>
            </a:pPr>
            <a:endParaRPr lang="en-US" sz="2800" dirty="0">
              <a:solidFill>
                <a:srgbClr val="285AAB"/>
              </a:solidFill>
            </a:endParaRPr>
          </a:p>
          <a:p>
            <a:pPr marL="457200" lvl="1" indent="0">
              <a:buNone/>
            </a:pPr>
            <a:endParaRPr lang="en-US" sz="2800" dirty="0">
              <a:solidFill>
                <a:srgbClr val="285AAB"/>
              </a:solidFill>
            </a:endParaRPr>
          </a:p>
          <a:p>
            <a:pPr marL="457200" lvl="1" indent="0">
              <a:buNone/>
            </a:pPr>
            <a:r>
              <a:rPr lang="en-US" sz="2800" dirty="0">
                <a:solidFill>
                  <a:srgbClr val="285AAB"/>
                </a:solidFill>
              </a:rPr>
              <a:t>Fred Pot is Secretary of the SRCG and represents their interests</a:t>
            </a:r>
          </a:p>
          <a:p>
            <a:pPr marL="457200" lvl="1" indent="0">
              <a:buNone/>
            </a:pPr>
            <a:endParaRPr lang="en-US" dirty="0">
              <a:solidFill>
                <a:srgbClr val="285AAB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A8ADC07-2196-4353-B1A8-EA7922F0C4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033317"/>
              </p:ext>
            </p:extLst>
          </p:nvPr>
        </p:nvGraphicFramePr>
        <p:xfrm>
          <a:off x="1534333" y="3125184"/>
          <a:ext cx="9368686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6238">
                  <a:extLst>
                    <a:ext uri="{9D8B030D-6E8A-4147-A177-3AD203B41FA5}">
                      <a16:colId xmlns:a16="http://schemas.microsoft.com/office/drawing/2014/main" val="814040484"/>
                    </a:ext>
                  </a:extLst>
                </a:gridCol>
                <a:gridCol w="2766224">
                  <a:extLst>
                    <a:ext uri="{9D8B030D-6E8A-4147-A177-3AD203B41FA5}">
                      <a16:colId xmlns:a16="http://schemas.microsoft.com/office/drawing/2014/main" val="3901557465"/>
                    </a:ext>
                  </a:extLst>
                </a:gridCol>
                <a:gridCol w="2766224">
                  <a:extLst>
                    <a:ext uri="{9D8B030D-6E8A-4147-A177-3AD203B41FA5}">
                      <a16:colId xmlns:a16="http://schemas.microsoft.com/office/drawing/2014/main" val="3014242285"/>
                    </a:ext>
                  </a:extLst>
                </a:gridCol>
              </a:tblGrid>
              <a:tr h="2097746">
                <a:tc>
                  <a:txBody>
                    <a:bodyPr/>
                    <a:lstStyle/>
                    <a:p>
                      <a:pPr lvl="0"/>
                      <a:r>
                        <a:rPr lang="en-GB" sz="2200" b="0" kern="1200" dirty="0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Airbus</a:t>
                      </a:r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2200" b="0" kern="1200" dirty="0" err="1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Chartworld</a:t>
                      </a:r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2200" b="0" kern="1200" dirty="0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Fulcrum-Maritime</a:t>
                      </a:r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2200" b="0" kern="1200" dirty="0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Kongsberg</a:t>
                      </a:r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2200" b="0" kern="1200" dirty="0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NAVTOR</a:t>
                      </a:r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2200" b="0" kern="1200" dirty="0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Pole Star</a:t>
                      </a:r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2200" b="0" kern="1200" dirty="0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Raytheon </a:t>
                      </a:r>
                      <a:r>
                        <a:rPr lang="en-GB" sz="2200" b="0" kern="1200" dirty="0" err="1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Anschütz</a:t>
                      </a:r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2200" b="0" kern="1200" dirty="0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SIRM</a:t>
                      </a:r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2200" b="0" kern="1200" dirty="0" err="1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Telko</a:t>
                      </a:r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2200" b="0" kern="1200" dirty="0" err="1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W</a:t>
                      </a:r>
                      <a:r>
                        <a:rPr lang="en-US" sz="2200" b="0" kern="1200" dirty="0" err="1">
                          <a:solidFill>
                            <a:srgbClr val="285AAB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ärtsilä</a:t>
                      </a:r>
                      <a:r>
                        <a:rPr lang="en-US" sz="2200" b="0" kern="1200" dirty="0">
                          <a:solidFill>
                            <a:srgbClr val="285AAB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en-US" sz="2200" b="0" kern="1200" dirty="0" err="1">
                          <a:solidFill>
                            <a:srgbClr val="285AAB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Transas</a:t>
                      </a:r>
                      <a:r>
                        <a:rPr lang="en-US" sz="2200" b="0" kern="1200" dirty="0">
                          <a:solidFill>
                            <a:srgbClr val="285AAB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)</a:t>
                      </a:r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2200" b="0" kern="1200" dirty="0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Inmarsat (Observer)</a:t>
                      </a:r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200" dirty="0">
                        <a:solidFill>
                          <a:srgbClr val="285AAB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9839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80658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B3263FBF-3D88-43D3-849E-81F9C970E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-1"/>
            <a:ext cx="1958461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6488C940-A4E6-4776-8061-F3A3AB5831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338441"/>
              </p:ext>
            </p:extLst>
          </p:nvPr>
        </p:nvGraphicFramePr>
        <p:xfrm>
          <a:off x="899506" y="143725"/>
          <a:ext cx="9925396" cy="657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r:id="rId3" imgW="11243553" imgH="7432735" progId="Visio.Drawing.11">
                  <p:embed/>
                </p:oleObj>
              </mc:Choice>
              <mc:Fallback>
                <p:oleObj r:id="rId3" imgW="11243553" imgH="7432735" progId="Visio.Drawing.11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6488C940-A4E6-4776-8061-F3A3AB5831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06" y="143725"/>
                        <a:ext cx="9925396" cy="6570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935631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B3263FBF-3D88-43D3-849E-81F9C970E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-1"/>
            <a:ext cx="1958461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6488C940-A4E6-4776-8061-F3A3AB5831FE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899506" y="143725"/>
          <a:ext cx="9925396" cy="657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6" r:id="rId3" imgW="11243553" imgH="7432735" progId="Visio.Drawing.11">
                  <p:embed/>
                </p:oleObj>
              </mc:Choice>
              <mc:Fallback>
                <p:oleObj r:id="rId3" imgW="11243553" imgH="7432735" progId="Visio.Drawing.11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6488C940-A4E6-4776-8061-F3A3AB5831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06" y="143725"/>
                        <a:ext cx="9925396" cy="6570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A close up of a sign&#10;&#10;Description generated with high confidence">
            <a:extLst>
              <a:ext uri="{FF2B5EF4-FFF2-40B4-BE49-F238E27FC236}">
                <a16:creationId xmlns:a16="http://schemas.microsoft.com/office/drawing/2014/main" id="{1C0DABC5-9017-453A-822B-8C598A6EE2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759" y="2851671"/>
            <a:ext cx="1247775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4354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B3263FBF-3D88-43D3-849E-81F9C970E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-1"/>
            <a:ext cx="1958461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6488C940-A4E6-4776-8061-F3A3AB5831FE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899506" y="143725"/>
          <a:ext cx="9925396" cy="657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0" r:id="rId3" imgW="11243553" imgH="7432735" progId="Visio.Drawing.11">
                  <p:embed/>
                </p:oleObj>
              </mc:Choice>
              <mc:Fallback>
                <p:oleObj r:id="rId3" imgW="11243553" imgH="7432735" progId="Visio.Drawing.11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6488C940-A4E6-4776-8061-F3A3AB5831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06" y="143725"/>
                        <a:ext cx="9925396" cy="6570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A close up of a sign&#10;&#10;Description generated with high confidence">
            <a:extLst>
              <a:ext uri="{FF2B5EF4-FFF2-40B4-BE49-F238E27FC236}">
                <a16:creationId xmlns:a16="http://schemas.microsoft.com/office/drawing/2014/main" id="{1C0DABC5-9017-453A-822B-8C598A6EE2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759" y="2851671"/>
            <a:ext cx="1247775" cy="904875"/>
          </a:xfrm>
          <a:prstGeom prst="rect">
            <a:avLst/>
          </a:prstGeom>
        </p:spPr>
      </p:pic>
      <p:pic>
        <p:nvPicPr>
          <p:cNvPr id="6" name="Picture 5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279E2AF7-76A4-4603-8544-B6F69CE7FF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758" y="4733640"/>
            <a:ext cx="1408278" cy="119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4987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B3263FBF-3D88-43D3-849E-81F9C970E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-1"/>
            <a:ext cx="1958461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6488C940-A4E6-4776-8061-F3A3AB5831FE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899506" y="143725"/>
          <a:ext cx="9925396" cy="657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4" r:id="rId3" imgW="11243553" imgH="7432735" progId="Visio.Drawing.11">
                  <p:embed/>
                </p:oleObj>
              </mc:Choice>
              <mc:Fallback>
                <p:oleObj r:id="rId3" imgW="11243553" imgH="7432735" progId="Visio.Drawing.11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6488C940-A4E6-4776-8061-F3A3AB5831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06" y="143725"/>
                        <a:ext cx="9925396" cy="6570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A close up of a sign&#10;&#10;Description generated with high confidence">
            <a:extLst>
              <a:ext uri="{FF2B5EF4-FFF2-40B4-BE49-F238E27FC236}">
                <a16:creationId xmlns:a16="http://schemas.microsoft.com/office/drawing/2014/main" id="{1C0DABC5-9017-453A-822B-8C598A6EE2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759" y="2851671"/>
            <a:ext cx="1247775" cy="904875"/>
          </a:xfrm>
          <a:prstGeom prst="rect">
            <a:avLst/>
          </a:prstGeom>
        </p:spPr>
      </p:pic>
      <p:pic>
        <p:nvPicPr>
          <p:cNvPr id="6" name="Picture 5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279E2AF7-76A4-4603-8544-B6F69CE7FF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758" y="4733640"/>
            <a:ext cx="1408278" cy="1196188"/>
          </a:xfrm>
          <a:prstGeom prst="rect">
            <a:avLst/>
          </a:prstGeom>
        </p:spPr>
      </p:pic>
      <p:pic>
        <p:nvPicPr>
          <p:cNvPr id="7" name="Picture 6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5D50D60F-FB83-4AFA-A764-DED19DB976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579" y="2975041"/>
            <a:ext cx="2085478" cy="90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94981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B3263FBF-3D88-43D3-849E-81F9C970E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-1"/>
            <a:ext cx="1958461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6488C940-A4E6-4776-8061-F3A3AB5831FE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899506" y="143725"/>
          <a:ext cx="9925396" cy="657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8" r:id="rId3" imgW="11243553" imgH="7432735" progId="Visio.Drawing.11">
                  <p:embed/>
                </p:oleObj>
              </mc:Choice>
              <mc:Fallback>
                <p:oleObj r:id="rId3" imgW="11243553" imgH="7432735" progId="Visio.Drawing.11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6488C940-A4E6-4776-8061-F3A3AB5831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06" y="143725"/>
                        <a:ext cx="9925396" cy="6570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A close up of a sign&#10;&#10;Description generated with high confidence">
            <a:extLst>
              <a:ext uri="{FF2B5EF4-FFF2-40B4-BE49-F238E27FC236}">
                <a16:creationId xmlns:a16="http://schemas.microsoft.com/office/drawing/2014/main" id="{1C0DABC5-9017-453A-822B-8C598A6EE2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759" y="2851671"/>
            <a:ext cx="1247775" cy="904875"/>
          </a:xfrm>
          <a:prstGeom prst="rect">
            <a:avLst/>
          </a:prstGeom>
        </p:spPr>
      </p:pic>
      <p:pic>
        <p:nvPicPr>
          <p:cNvPr id="6" name="Picture 5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279E2AF7-76A4-4603-8544-B6F69CE7FF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758" y="4733640"/>
            <a:ext cx="1408278" cy="1196188"/>
          </a:xfrm>
          <a:prstGeom prst="rect">
            <a:avLst/>
          </a:prstGeom>
        </p:spPr>
      </p:pic>
      <p:pic>
        <p:nvPicPr>
          <p:cNvPr id="7" name="Picture 6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5D50D60F-FB83-4AFA-A764-DED19DB976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579" y="2975041"/>
            <a:ext cx="2085478" cy="907917"/>
          </a:xfrm>
          <a:prstGeom prst="rect">
            <a:avLst/>
          </a:prstGeom>
        </p:spPr>
      </p:pic>
      <p:pic>
        <p:nvPicPr>
          <p:cNvPr id="8" name="Picture 7" descr="A drawing of a person&#10;&#10;Description generated with high confidence">
            <a:extLst>
              <a:ext uri="{FF2B5EF4-FFF2-40B4-BE49-F238E27FC236}">
                <a16:creationId xmlns:a16="http://schemas.microsoft.com/office/drawing/2014/main" id="{3E48322A-FB7B-43E3-BE60-D96620E17E5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839" y="2949330"/>
            <a:ext cx="2479343" cy="933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9231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1D0AF59-99C3-4251-AB9A-C966C6AD440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855405F-37A2-4869-9154-F8BE3BECE6C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close up of a logo&#10;&#10;Description generated with high confidence">
            <a:extLst>
              <a:ext uri="{FF2B5EF4-FFF2-40B4-BE49-F238E27FC236}">
                <a16:creationId xmlns:a16="http://schemas.microsoft.com/office/drawing/2014/main" id="{014E925D-8B53-499E-9BA0-0D97BA8E9E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080" y="480060"/>
            <a:ext cx="7863840" cy="589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70191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B3263FBF-3D88-43D3-849E-81F9C970E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-1"/>
            <a:ext cx="1958461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6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B596E795-A4D1-47BA-9145-2F3A6A58F7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99" y="-342901"/>
            <a:ext cx="9845041" cy="738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449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4C9E3-5B0B-3B44-8C96-BCA3F396D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2.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6ECE8-F7EF-354E-97CD-1BC6CFAE7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325669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285AAB"/>
                </a:solidFill>
              </a:rPr>
              <a:t>IALA’s ENAV Committee Work Group 4 Work Program for 2012-2017:</a:t>
            </a: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“</a:t>
            </a:r>
            <a:r>
              <a:rPr lang="en-GB" dirty="0">
                <a:solidFill>
                  <a:srgbClr val="285AAB"/>
                </a:solidFill>
              </a:rPr>
              <a:t>Develop Guideline/Recommendation on Maritime Services”</a:t>
            </a:r>
          </a:p>
          <a:p>
            <a:pPr lvl="1"/>
            <a:r>
              <a:rPr lang="en-GB" dirty="0">
                <a:solidFill>
                  <a:srgbClr val="285AAB"/>
                </a:solidFill>
              </a:rPr>
              <a:t>Operational User Requirements for MS8 “Vessel Shore Reporting Service” (and many others)</a:t>
            </a:r>
          </a:p>
          <a:p>
            <a:pPr lvl="1"/>
            <a:r>
              <a:rPr lang="en-GB" dirty="0">
                <a:solidFill>
                  <a:srgbClr val="285AAB"/>
                </a:solidFill>
              </a:rPr>
              <a:t>Unlike most other proposed Maritime Services, Vessel Shore Reporting Service lacks a </a:t>
            </a:r>
            <a:r>
              <a:rPr lang="en-GB" sz="2400" dirty="0">
                <a:solidFill>
                  <a:srgbClr val="285AAB"/>
                </a:solidFill>
              </a:rPr>
              <a:t>“</a:t>
            </a:r>
            <a:r>
              <a:rPr lang="en-GB" dirty="0">
                <a:solidFill>
                  <a:srgbClr val="285AAB"/>
                </a:solidFill>
              </a:rPr>
              <a:t>Domain Coordinating Body</a:t>
            </a:r>
            <a:r>
              <a:rPr lang="en-GB" sz="2400" dirty="0">
                <a:solidFill>
                  <a:srgbClr val="285AAB"/>
                </a:solidFill>
              </a:rPr>
              <a:t>”</a:t>
            </a:r>
          </a:p>
          <a:p>
            <a:pPr marL="0" indent="0">
              <a:buNone/>
            </a:pPr>
            <a:r>
              <a:rPr lang="en-GB" dirty="0">
                <a:solidFill>
                  <a:srgbClr val="285AAB"/>
                </a:solidFill>
              </a:rPr>
              <a:t>Findings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solidFill>
                  <a:srgbClr val="285AAB"/>
                </a:solidFill>
              </a:rPr>
              <a:t>Most shore-based authorities still require unique reports (&gt;1000)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solidFill>
                  <a:srgbClr val="285AAB"/>
                </a:solidFill>
              </a:rPr>
              <a:t>A few (quite expensive) ship reporting solutions are currently available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solidFill>
                  <a:srgbClr val="285AAB"/>
                </a:solidFill>
              </a:rPr>
              <a:t>Few bridge teams currently use a ship reporting solution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solidFill>
                  <a:srgbClr val="285AAB"/>
                </a:solidFill>
              </a:rPr>
              <a:t>Many other solutions proposed (i.e. National Single Windows)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solidFill>
                  <a:srgbClr val="285AAB"/>
                </a:solidFill>
              </a:rPr>
              <a:t>Most assume that shore-based authorities will harmonize reporting requirements and accept electronic reports but progress is limited</a:t>
            </a:r>
          </a:p>
          <a:p>
            <a:pPr lvl="1"/>
            <a:endParaRPr lang="en-GB" dirty="0">
              <a:solidFill>
                <a:srgbClr val="285AAB"/>
              </a:solidFill>
            </a:endParaRPr>
          </a:p>
          <a:p>
            <a:pPr lvl="1"/>
            <a:endParaRPr lang="en-US" dirty="0">
              <a:solidFill>
                <a:srgbClr val="285A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612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6ECE8-F7EF-354E-97CD-1BC6CFAE7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36729"/>
            <a:ext cx="10515600" cy="61824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Findings (Cont’d)</a:t>
            </a: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Solutions will not be effective and widely adopted unless</a:t>
            </a:r>
          </a:p>
          <a:p>
            <a:r>
              <a:rPr lang="en-US" dirty="0">
                <a:solidFill>
                  <a:srgbClr val="285AAB"/>
                </a:solidFill>
              </a:rPr>
              <a:t>Their cost is reduced</a:t>
            </a:r>
          </a:p>
          <a:p>
            <a:r>
              <a:rPr lang="en-US" dirty="0">
                <a:solidFill>
                  <a:srgbClr val="285AAB"/>
                </a:solidFill>
              </a:rPr>
              <a:t>They fulfill current shore-based authorities’ reporting requirements including hard copy reports using their unique forms</a:t>
            </a: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To do so, the solution will need to include five distinct components: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285AAB"/>
                </a:solidFill>
              </a:rPr>
              <a:t>Ship Report Template Registry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285AAB"/>
                </a:solidFill>
              </a:rPr>
              <a:t>Cyber Security Infrastructure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285AAB"/>
                </a:solidFill>
              </a:rPr>
              <a:t>Ship Report Collection Tools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285AAB"/>
                </a:solidFill>
              </a:rPr>
              <a:t>Ship Reporting Tools for Bridge Teams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285AAB"/>
                </a:solidFill>
              </a:rPr>
              <a:t>Common Ship Report Data Model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451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6ECE8-F7EF-354E-97CD-1BC6CFAE7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36729"/>
            <a:ext cx="10515600" cy="61824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ARM Committee Work Plan for 2018-2022 includes:</a:t>
            </a: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0" indent="0">
              <a:buNone/>
            </a:pPr>
            <a:r>
              <a:rPr lang="en-IE" b="1" dirty="0">
                <a:solidFill>
                  <a:srgbClr val="285AAB"/>
                </a:solidFill>
              </a:rPr>
              <a:t>5. Standard 1070 – Information services</a:t>
            </a:r>
          </a:p>
          <a:p>
            <a:pPr marL="457200" lvl="1" indent="0">
              <a:buNone/>
            </a:pPr>
            <a:r>
              <a:rPr lang="en-IE" b="1" dirty="0">
                <a:solidFill>
                  <a:srgbClr val="285AAB"/>
                </a:solidFill>
              </a:rPr>
              <a:t>5.2 </a:t>
            </a:r>
            <a:r>
              <a:rPr lang="en-US" b="1" dirty="0">
                <a:solidFill>
                  <a:srgbClr val="285AAB"/>
                </a:solidFill>
              </a:rPr>
              <a:t>Data exchange systems (Traffic Information)</a:t>
            </a:r>
          </a:p>
          <a:p>
            <a:pPr marL="914400" lvl="2" indent="0">
              <a:buNone/>
            </a:pPr>
            <a:r>
              <a:rPr lang="en-US" dirty="0">
                <a:solidFill>
                  <a:srgbClr val="285AAB"/>
                </a:solidFill>
              </a:rPr>
              <a:t>5.2.2 Develop Guideline on ship reporting from the shore‐side perspective</a:t>
            </a:r>
          </a:p>
          <a:p>
            <a:pPr marL="2343150" lvl="4" indent="-514350">
              <a:buFont typeface="+mj-lt"/>
              <a:buAutoNum type="alphaLcPeriod"/>
            </a:pPr>
            <a:r>
              <a:rPr lang="en-GB" dirty="0">
                <a:solidFill>
                  <a:srgbClr val="DA0000"/>
                </a:solidFill>
              </a:rPr>
              <a:t>Ship Report Template Registry specifications and governance</a:t>
            </a:r>
            <a:r>
              <a:rPr lang="en-GB" dirty="0">
                <a:solidFill>
                  <a:srgbClr val="285AAB"/>
                </a:solidFill>
              </a:rPr>
              <a:t>;</a:t>
            </a:r>
            <a:endParaRPr lang="en-US" dirty="0">
              <a:solidFill>
                <a:srgbClr val="285AAB"/>
              </a:solidFill>
            </a:endParaRPr>
          </a:p>
          <a:p>
            <a:pPr marL="2343150" lvl="4" indent="-514350">
              <a:buFont typeface="+mj-lt"/>
              <a:buAutoNum type="alphaLcPeriod"/>
            </a:pPr>
            <a:r>
              <a:rPr lang="en-GB" dirty="0">
                <a:solidFill>
                  <a:srgbClr val="285AAB"/>
                </a:solidFill>
              </a:rPr>
              <a:t>Guideline on ship reporting tools;</a:t>
            </a:r>
            <a:endParaRPr lang="en-US" dirty="0">
              <a:solidFill>
                <a:srgbClr val="285AAB"/>
              </a:solidFill>
            </a:endParaRPr>
          </a:p>
          <a:p>
            <a:pPr marL="2343150" lvl="4" indent="-514350">
              <a:buFont typeface="+mj-lt"/>
              <a:buAutoNum type="alphaLcPeriod"/>
            </a:pPr>
            <a:r>
              <a:rPr lang="en-GB" dirty="0">
                <a:solidFill>
                  <a:srgbClr val="285AAB"/>
                </a:solidFill>
              </a:rPr>
              <a:t>Minimum cyber security requirements for sharing ship report information;</a:t>
            </a:r>
            <a:endParaRPr lang="en-US" dirty="0">
              <a:solidFill>
                <a:srgbClr val="285AAB"/>
              </a:solidFill>
            </a:endParaRPr>
          </a:p>
          <a:p>
            <a:pPr marL="2343150" lvl="4" indent="-514350">
              <a:buFont typeface="+mj-lt"/>
              <a:buAutoNum type="alphaLcPeriod"/>
            </a:pPr>
            <a:r>
              <a:rPr lang="en-US" dirty="0">
                <a:solidFill>
                  <a:srgbClr val="285AAB"/>
                </a:solidFill>
              </a:rPr>
              <a:t>Guidance on migration from current ship reporting system to a </a:t>
            </a:r>
            <a:r>
              <a:rPr lang="en-US" dirty="0" err="1">
                <a:solidFill>
                  <a:srgbClr val="285AAB"/>
                </a:solidFill>
              </a:rPr>
              <a:t>harmonised</a:t>
            </a:r>
            <a:r>
              <a:rPr lang="en-US" dirty="0">
                <a:solidFill>
                  <a:srgbClr val="285AAB"/>
                </a:solidFill>
              </a:rPr>
              <a:t> and secure electronic system;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830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859B7E6-784B-4211-92EE-276C3FA1AF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548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map&#10;&#10;Description generated with high confidence">
            <a:extLst>
              <a:ext uri="{FF2B5EF4-FFF2-40B4-BE49-F238E27FC236}">
                <a16:creationId xmlns:a16="http://schemas.microsoft.com/office/drawing/2014/main" id="{F993E1C0-C3F6-44CD-B67C-3BFECCEB58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795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4459</TotalTime>
  <Words>1066</Words>
  <Application>Microsoft Office PowerPoint</Application>
  <PresentationFormat>Widescreen</PresentationFormat>
  <Paragraphs>182</Paragraphs>
  <Slides>46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2" baseType="lpstr">
      <vt:lpstr>Arial</vt:lpstr>
      <vt:lpstr>Calibri</vt:lpstr>
      <vt:lpstr>Calibri Light</vt:lpstr>
      <vt:lpstr>Wingdings</vt:lpstr>
      <vt:lpstr>Office Theme</vt:lpstr>
      <vt:lpstr>Visio.Drawing.11</vt:lpstr>
      <vt:lpstr>PowerPoint Presentation</vt:lpstr>
      <vt:lpstr>Presentation Theme</vt:lpstr>
      <vt:lpstr>Agenda</vt:lpstr>
      <vt:lpstr>1. Introduction</vt:lpstr>
      <vt:lpstr>2. Background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3. Expected Benefits</vt:lpstr>
      <vt:lpstr>3. Expected Benefits</vt:lpstr>
      <vt:lpstr>3. Expected Benefits (Cont’d)</vt:lpstr>
      <vt:lpstr>3. Expected Benefits (Cont’d)</vt:lpstr>
      <vt:lpstr>3. Expected Benefits (Cont’d)</vt:lpstr>
      <vt:lpstr>4. IALA’s Role</vt:lpstr>
      <vt:lpstr>4. IALA’s Role</vt:lpstr>
      <vt:lpstr>4. IALA’s Role</vt:lpstr>
      <vt:lpstr>4. IALA’s Role</vt:lpstr>
      <vt:lpstr>4. IALA’s Role</vt:lpstr>
      <vt:lpstr>5. Conclusion</vt:lpstr>
      <vt:lpstr>6. Questions?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 Pot</dc:creator>
  <cp:lastModifiedBy>Fred Pot</cp:lastModifiedBy>
  <cp:revision>117</cp:revision>
  <dcterms:created xsi:type="dcterms:W3CDTF">2018-01-11T22:19:22Z</dcterms:created>
  <dcterms:modified xsi:type="dcterms:W3CDTF">2018-10-04T00:49:36Z</dcterms:modified>
</cp:coreProperties>
</file>