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 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72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commentAuthors" Target="commentAuthors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B20BFD-C188-4C73-9DA8-F42D3632A3C2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0206AC-D7AC-4ABF-A816-B13A2568F89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0011B5-42EE-4899-8A98-DE4EE6112C67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89C546-A320-40CB-A632-4462DE573D8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A0E0C-510A-43F7-974F-75ACF8517550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9A3D19-C66A-47EC-A7BA-A69372D9596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7402B8-8647-45FC-A403-296AB06FD33F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CBCD56-8173-402F-9096-B3FCF5D1F52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1098C0-1D35-461A-B3F2-62B74C79CFB5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D8DD85-428B-40C4-B0C6-85F0D823BD6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39F6C1-6CC6-450B-995F-9FE4EFE8E5B9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82408D-1617-4E12-BAAC-5A4647F275B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E10D38-5E4E-45D3-899D-5DE565ECDAF1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6D138A-A749-4F53-A958-E0C0BCD0183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43C5BA-A4A0-42D7-82DF-9EF0702FB8B1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7179C1-E9CC-4AF9-BFD8-70989C386CF8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D06C5D-EC4B-49E1-908F-42C44E710B5F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6B2991-FEF9-4519-90F3-246170E5728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31ECD2-39BC-4EA4-931E-1AF049CF5AF8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09D25F-E58B-462E-8F17-1E457818EB1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85A961-2AF9-4E7F-8BC5-537FE4B83B6F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3E7071-51C5-46AB-A147-B2F3BA1F770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GB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CFB5B3F4-3380-4CD6-BAAC-5E35A0C343B9}" type="datetimeFigureOut">
              <a:rPr lang="en-US"/>
              <a:pPr>
                <a:defRPr/>
              </a:pPr>
              <a:t>9/30/2011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8368B59D-DE84-485F-B281-D524DC9DA34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6" name="Straight Connector 35"/>
          <p:cNvCxnSpPr/>
          <p:nvPr/>
        </p:nvCxnSpPr>
        <p:spPr>
          <a:xfrm rot="16200000" flipH="1">
            <a:off x="3000375" y="3143250"/>
            <a:ext cx="6357938" cy="7143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/>
          <p:cNvCxnSpPr/>
          <p:nvPr/>
        </p:nvCxnSpPr>
        <p:spPr>
          <a:xfrm rot="16200000" flipH="1">
            <a:off x="-285750" y="3143250"/>
            <a:ext cx="6357938" cy="71438"/>
          </a:xfrm>
          <a:prstGeom prst="line">
            <a:avLst/>
          </a:prstGeom>
          <a:ln w="381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15" name="TextBox 3"/>
          <p:cNvSpPr txBox="1">
            <a:spLocks noChangeArrowheads="1"/>
          </p:cNvSpPr>
          <p:nvPr/>
        </p:nvSpPr>
        <p:spPr bwMode="auto">
          <a:xfrm>
            <a:off x="2643188" y="6354763"/>
            <a:ext cx="785812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2014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13316" name="TextBox 4"/>
          <p:cNvSpPr txBox="1">
            <a:spLocks noChangeArrowheads="1"/>
          </p:cNvSpPr>
          <p:nvPr/>
        </p:nvSpPr>
        <p:spPr bwMode="auto">
          <a:xfrm>
            <a:off x="4429125" y="6354763"/>
            <a:ext cx="7858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2016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13317" name="TextBox 5"/>
          <p:cNvSpPr txBox="1">
            <a:spLocks noChangeArrowheads="1"/>
          </p:cNvSpPr>
          <p:nvPr/>
        </p:nvSpPr>
        <p:spPr bwMode="auto">
          <a:xfrm>
            <a:off x="5857875" y="6354763"/>
            <a:ext cx="7858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2018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13318" name="TextBox 6"/>
          <p:cNvSpPr txBox="1">
            <a:spLocks noChangeArrowheads="1"/>
          </p:cNvSpPr>
          <p:nvPr/>
        </p:nvSpPr>
        <p:spPr bwMode="auto">
          <a:xfrm>
            <a:off x="7572375" y="6354763"/>
            <a:ext cx="7858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2020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8" name="Right Arrow 7"/>
          <p:cNvSpPr/>
          <p:nvPr/>
        </p:nvSpPr>
        <p:spPr>
          <a:xfrm>
            <a:off x="714375" y="71438"/>
            <a:ext cx="5500688" cy="357187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200" dirty="0"/>
              <a:t>ECDIS Implementation </a:t>
            </a:r>
          </a:p>
        </p:txBody>
      </p:sp>
      <p:sp>
        <p:nvSpPr>
          <p:cNvPr id="13320" name="TextBox 12"/>
          <p:cNvSpPr txBox="1">
            <a:spLocks noChangeArrowheads="1"/>
          </p:cNvSpPr>
          <p:nvPr/>
        </p:nvSpPr>
        <p:spPr bwMode="auto">
          <a:xfrm>
            <a:off x="857250" y="6354763"/>
            <a:ext cx="785813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>
                <a:latin typeface="Calibri" pitchFamily="34" charset="0"/>
              </a:rPr>
              <a:t>2012</a:t>
            </a:r>
          </a:p>
          <a:p>
            <a:endParaRPr lang="en-GB">
              <a:latin typeface="Calibri" pitchFamily="34" charset="0"/>
            </a:endParaRPr>
          </a:p>
        </p:txBody>
      </p:sp>
      <p:sp>
        <p:nvSpPr>
          <p:cNvPr id="14" name="Right Arrow 13"/>
          <p:cNvSpPr/>
          <p:nvPr/>
        </p:nvSpPr>
        <p:spPr>
          <a:xfrm>
            <a:off x="2786063" y="357188"/>
            <a:ext cx="3357562" cy="78581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GB" sz="1200" dirty="0">
                <a:solidFill>
                  <a:srgbClr val="FFFFFF"/>
                </a:solidFill>
              </a:rPr>
              <a:t>Develop  </a:t>
            </a:r>
            <a:r>
              <a:rPr lang="en-GB" sz="1200" dirty="0" err="1">
                <a:solidFill>
                  <a:srgbClr val="FFFFFF"/>
                </a:solidFill>
              </a:rPr>
              <a:t>Comms</a:t>
            </a:r>
            <a:r>
              <a:rPr lang="en-GB" sz="1200" dirty="0">
                <a:solidFill>
                  <a:srgbClr val="FFFFFF"/>
                </a:solidFill>
              </a:rPr>
              <a:t> interface, S-Mode </a:t>
            </a:r>
            <a:r>
              <a:rPr lang="en-GB" sz="1200" dirty="0" smtClean="0">
                <a:solidFill>
                  <a:srgbClr val="FFFFFF"/>
                </a:solidFill>
              </a:rPr>
              <a:t> / default setting and </a:t>
            </a:r>
            <a:r>
              <a:rPr lang="en-GB" sz="1200" dirty="0">
                <a:solidFill>
                  <a:srgbClr val="FFFFFF"/>
                </a:solidFill>
              </a:rPr>
              <a:t>define resiliency for INS/IBS</a:t>
            </a:r>
          </a:p>
        </p:txBody>
      </p:sp>
      <p:sp>
        <p:nvSpPr>
          <p:cNvPr id="15" name="Right Arrow 14"/>
          <p:cNvSpPr/>
          <p:nvPr/>
        </p:nvSpPr>
        <p:spPr>
          <a:xfrm>
            <a:off x="6143625" y="357188"/>
            <a:ext cx="2143125" cy="71437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GB" sz="1400">
                <a:solidFill>
                  <a:srgbClr val="FFFFFF"/>
                </a:solidFill>
              </a:rPr>
              <a:t>eNav INS/IBS Availability</a:t>
            </a:r>
          </a:p>
        </p:txBody>
      </p:sp>
      <p:sp>
        <p:nvSpPr>
          <p:cNvPr id="16" name="Rectangle 15"/>
          <p:cNvSpPr/>
          <p:nvPr/>
        </p:nvSpPr>
        <p:spPr>
          <a:xfrm rot="16200000">
            <a:off x="-357221" y="642918"/>
            <a:ext cx="1357322" cy="35719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>
            <a:scene3d>
              <a:camera prst="orthographicFront">
                <a:rot lat="300000" lon="21299997" rev="0"/>
              </a:camera>
              <a:lightRig rig="threePt" dir="t"/>
            </a:scene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/>
              <a:t>Bridge Equip</a:t>
            </a:r>
          </a:p>
        </p:txBody>
      </p:sp>
      <p:sp>
        <p:nvSpPr>
          <p:cNvPr id="17" name="Right Arrow 16"/>
          <p:cNvSpPr/>
          <p:nvPr/>
        </p:nvSpPr>
        <p:spPr>
          <a:xfrm>
            <a:off x="642938" y="928688"/>
            <a:ext cx="4000500" cy="785812"/>
          </a:xfrm>
          <a:prstGeom prst="right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Develop WWRNS including requirements for resiliency and terrestrial backup </a:t>
            </a:r>
          </a:p>
        </p:txBody>
      </p:sp>
      <p:sp>
        <p:nvSpPr>
          <p:cNvPr id="18" name="Right Arrow 17"/>
          <p:cNvSpPr/>
          <p:nvPr/>
        </p:nvSpPr>
        <p:spPr>
          <a:xfrm>
            <a:off x="4643438" y="1071563"/>
            <a:ext cx="4357687" cy="500062"/>
          </a:xfrm>
          <a:prstGeom prst="right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Implement WWRNS (inc multi receivers)</a:t>
            </a:r>
          </a:p>
        </p:txBody>
      </p:sp>
      <p:sp>
        <p:nvSpPr>
          <p:cNvPr id="20" name="Rectangle 19"/>
          <p:cNvSpPr/>
          <p:nvPr/>
        </p:nvSpPr>
        <p:spPr>
          <a:xfrm rot="16200000">
            <a:off x="-178627" y="1750207"/>
            <a:ext cx="928694" cy="42862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>
            <a:scene3d>
              <a:camera prst="orthographicFront">
                <a:rot lat="300000" lon="21299997" rev="0"/>
              </a:camera>
              <a:lightRig rig="threePt" dir="t"/>
            </a:scene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 err="1"/>
              <a:t>Comms</a:t>
            </a:r>
            <a:endParaRPr lang="en-GB" dirty="0"/>
          </a:p>
        </p:txBody>
      </p:sp>
      <p:sp>
        <p:nvSpPr>
          <p:cNvPr id="21" name="Right Arrow 20"/>
          <p:cNvSpPr/>
          <p:nvPr/>
        </p:nvSpPr>
        <p:spPr>
          <a:xfrm>
            <a:off x="4714875" y="2428875"/>
            <a:ext cx="4357688" cy="428625"/>
          </a:xfrm>
          <a:prstGeom prst="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Applications for standard reporting</a:t>
            </a:r>
          </a:p>
        </p:txBody>
      </p:sp>
      <p:sp>
        <p:nvSpPr>
          <p:cNvPr id="22" name="Right Arrow 21"/>
          <p:cNvSpPr/>
          <p:nvPr/>
        </p:nvSpPr>
        <p:spPr>
          <a:xfrm>
            <a:off x="6215063" y="2857500"/>
            <a:ext cx="2714625" cy="428625"/>
          </a:xfrm>
          <a:prstGeom prst="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S-100 Readers</a:t>
            </a:r>
          </a:p>
        </p:txBody>
      </p:sp>
      <p:sp>
        <p:nvSpPr>
          <p:cNvPr id="23" name="Right Arrow 22"/>
          <p:cNvSpPr/>
          <p:nvPr/>
        </p:nvSpPr>
        <p:spPr>
          <a:xfrm>
            <a:off x="6215063" y="3286125"/>
            <a:ext cx="2786062" cy="357188"/>
          </a:xfrm>
          <a:prstGeom prst="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National Single window</a:t>
            </a:r>
          </a:p>
        </p:txBody>
      </p:sp>
      <p:sp>
        <p:nvSpPr>
          <p:cNvPr id="24" name="Right Arrow 23"/>
          <p:cNvSpPr/>
          <p:nvPr/>
        </p:nvSpPr>
        <p:spPr>
          <a:xfrm>
            <a:off x="4643438" y="1571625"/>
            <a:ext cx="4357687" cy="428625"/>
          </a:xfrm>
          <a:prstGeom prst="right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GB" sz="1400">
                <a:solidFill>
                  <a:srgbClr val="FFFFFF"/>
                </a:solidFill>
              </a:rPr>
              <a:t>AIS (Next Generation)</a:t>
            </a:r>
          </a:p>
        </p:txBody>
      </p:sp>
      <p:sp>
        <p:nvSpPr>
          <p:cNvPr id="25" name="Right Arrow 24"/>
          <p:cNvSpPr/>
          <p:nvPr/>
        </p:nvSpPr>
        <p:spPr>
          <a:xfrm>
            <a:off x="714375" y="2071688"/>
            <a:ext cx="8215313" cy="357187"/>
          </a:xfrm>
          <a:prstGeom prst="rightArrow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GMDSS Review</a:t>
            </a:r>
          </a:p>
        </p:txBody>
      </p:sp>
      <p:sp>
        <p:nvSpPr>
          <p:cNvPr id="26" name="Right Arrow 25"/>
          <p:cNvSpPr/>
          <p:nvPr/>
        </p:nvSpPr>
        <p:spPr>
          <a:xfrm>
            <a:off x="785813" y="3714750"/>
            <a:ext cx="4357687" cy="428625"/>
          </a:xfrm>
          <a:prstGeom prst="right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Develop MSP  Concept</a:t>
            </a:r>
          </a:p>
        </p:txBody>
      </p:sp>
      <p:sp>
        <p:nvSpPr>
          <p:cNvPr id="27" name="Right Arrow 26"/>
          <p:cNvSpPr/>
          <p:nvPr/>
        </p:nvSpPr>
        <p:spPr>
          <a:xfrm>
            <a:off x="5214938" y="3714750"/>
            <a:ext cx="3929062" cy="428625"/>
          </a:xfrm>
          <a:prstGeom prst="right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MSP Applications</a:t>
            </a:r>
          </a:p>
        </p:txBody>
      </p:sp>
      <p:sp>
        <p:nvSpPr>
          <p:cNvPr id="28" name="Right Arrow 27"/>
          <p:cNvSpPr/>
          <p:nvPr/>
        </p:nvSpPr>
        <p:spPr>
          <a:xfrm>
            <a:off x="571500" y="2428875"/>
            <a:ext cx="4143375" cy="428625"/>
          </a:xfrm>
          <a:prstGeom prst="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Develop Applications for standard reporting</a:t>
            </a:r>
          </a:p>
        </p:txBody>
      </p:sp>
      <p:sp>
        <p:nvSpPr>
          <p:cNvPr id="29" name="Rectangle 28"/>
          <p:cNvSpPr/>
          <p:nvPr/>
        </p:nvSpPr>
        <p:spPr>
          <a:xfrm rot="16200000">
            <a:off x="-250065" y="2893215"/>
            <a:ext cx="1143008" cy="35719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>
            <a:scene3d>
              <a:camera prst="orthographicFront">
                <a:rot lat="300000" lon="21299997" rev="0"/>
              </a:camera>
              <a:lightRig rig="threePt" dir="t"/>
            </a:scene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/>
              <a:t>CMDS</a:t>
            </a:r>
          </a:p>
        </p:txBody>
      </p:sp>
      <p:sp>
        <p:nvSpPr>
          <p:cNvPr id="30" name="Rectangle 29"/>
          <p:cNvSpPr/>
          <p:nvPr/>
        </p:nvSpPr>
        <p:spPr>
          <a:xfrm rot="16200000">
            <a:off x="-35751" y="3893347"/>
            <a:ext cx="714380" cy="35719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>
            <a:scene3d>
              <a:camera prst="orthographicFront">
                <a:rot lat="300000" lon="21299997" rev="0"/>
              </a:camera>
              <a:lightRig rig="threePt" dir="t"/>
            </a:scene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/>
              <a:t>MSP</a:t>
            </a:r>
          </a:p>
        </p:txBody>
      </p:sp>
      <p:sp>
        <p:nvSpPr>
          <p:cNvPr id="32" name="Right Arrow 31"/>
          <p:cNvSpPr/>
          <p:nvPr/>
        </p:nvSpPr>
        <p:spPr>
          <a:xfrm>
            <a:off x="785813" y="4786313"/>
            <a:ext cx="8358187" cy="428625"/>
          </a:xfrm>
          <a:prstGeom prst="rightArrow">
            <a:avLst/>
          </a:prstGeom>
          <a:solidFill>
            <a:schemeClr val="accent5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Review of Competency and training</a:t>
            </a:r>
          </a:p>
        </p:txBody>
      </p:sp>
      <p:sp>
        <p:nvSpPr>
          <p:cNvPr id="33" name="Right Arrow 32"/>
          <p:cNvSpPr/>
          <p:nvPr/>
        </p:nvSpPr>
        <p:spPr>
          <a:xfrm>
            <a:off x="785813" y="5214938"/>
            <a:ext cx="8358187" cy="428625"/>
          </a:xfrm>
          <a:prstGeom prst="rightArrow">
            <a:avLst/>
          </a:prstGeom>
          <a:solidFill>
            <a:schemeClr val="accent5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Review of Regulatory Process  </a:t>
            </a:r>
          </a:p>
        </p:txBody>
      </p:sp>
      <p:sp>
        <p:nvSpPr>
          <p:cNvPr id="34" name="Right Arrow 33"/>
          <p:cNvSpPr/>
          <p:nvPr/>
        </p:nvSpPr>
        <p:spPr>
          <a:xfrm>
            <a:off x="785813" y="5643563"/>
            <a:ext cx="8358187" cy="428625"/>
          </a:xfrm>
          <a:prstGeom prst="rightArrow">
            <a:avLst/>
          </a:prstGeom>
          <a:solidFill>
            <a:schemeClr val="accent5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400" dirty="0"/>
              <a:t>Review of Legacy Systems (LRIT, Paper Charts, </a:t>
            </a:r>
            <a:r>
              <a:rPr lang="en-GB" sz="1400" dirty="0" err="1"/>
              <a:t>Navtect</a:t>
            </a:r>
            <a:r>
              <a:rPr lang="en-GB" sz="1400" dirty="0"/>
              <a:t>, etc..)</a:t>
            </a:r>
          </a:p>
        </p:txBody>
      </p:sp>
      <p:sp>
        <p:nvSpPr>
          <p:cNvPr id="12" name="Right Arrow 11"/>
          <p:cNvSpPr/>
          <p:nvPr/>
        </p:nvSpPr>
        <p:spPr>
          <a:xfrm>
            <a:off x="785813" y="4857750"/>
            <a:ext cx="2143125" cy="1214438"/>
          </a:xfrm>
          <a:prstGeom prst="righ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200" dirty="0"/>
              <a:t>Develop </a:t>
            </a:r>
            <a:r>
              <a:rPr lang="en-GB" sz="1200" dirty="0" err="1"/>
              <a:t>eNav</a:t>
            </a:r>
            <a:r>
              <a:rPr lang="en-GB" sz="1200" dirty="0"/>
              <a:t> Implementation Strategy</a:t>
            </a:r>
          </a:p>
        </p:txBody>
      </p:sp>
      <p:sp>
        <p:nvSpPr>
          <p:cNvPr id="41" name="Rectangle 40"/>
          <p:cNvSpPr/>
          <p:nvPr/>
        </p:nvSpPr>
        <p:spPr>
          <a:xfrm>
            <a:off x="571500" y="1714500"/>
            <a:ext cx="1214438" cy="285750"/>
          </a:xfrm>
          <a:prstGeom prst="rect">
            <a:avLst/>
          </a:prstGeom>
          <a:solidFill>
            <a:schemeClr val="accent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dirty="0"/>
              <a:t>WRC2012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146</TotalTime>
  <Words>98</Words>
  <Application>Microsoft Office PowerPoint</Application>
  <PresentationFormat>On-screen Show (4:3)</PresentationFormat>
  <Paragraphs>27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 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 </dc:creator>
  <cp:lastModifiedBy>Mike Hadley</cp:lastModifiedBy>
  <cp:revision>15</cp:revision>
  <dcterms:created xsi:type="dcterms:W3CDTF">2011-09-28T10:34:03Z</dcterms:created>
  <dcterms:modified xsi:type="dcterms:W3CDTF">2011-09-30T06:42:47Z</dcterms:modified>
</cp:coreProperties>
</file>

<file path=docProps/thumbnail.jpeg>
</file>