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42F2A0-BA55-4198-84B4-2CDE1067C346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C2BCB47-A6EF-4389-B2CD-76373C1987F4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115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501903-1535-4CCA-9E24-AC422EEA508C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9F17DC-951A-46C9-952B-2F480587D985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175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70935F-1F21-4258-A43F-EFF51A36CE3E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E45DCE-C2E2-43D6-BFE8-59C3D72E6AFF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163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2DB6BA-4C30-40A1-9284-83E3F404604C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F20DE8-BE68-49DE-96F5-3BAE6A8E1DE6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2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830163-2763-4FEF-BE61-B819D02A8C81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A9E9A4-3950-462F-A24B-C9FECE6EFD55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16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542458-4538-4E35-BA4A-1CEFB51BB559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DF7B4E-C0D3-424A-8F65-8400A966D07A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03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453FAF-9D88-40BF-AE47-69B445CB5253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A31FFE-F635-4F1B-A712-46AD347AE077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474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4821D0-5089-4861-8C2C-7EEA747E01D5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7D400F-D538-4B8B-9706-13D2B26D69E7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56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56C696-EB86-4C89-AF43-26AE2756DEF9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4CA5E4-1B30-4D54-B095-2AAA779E53B5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51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7E28A8-BB30-4F1F-A27C-77D35F84B724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4DCA96-83FE-4DE7-9664-898711B4AB2E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55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F2259E-8CDC-4379-BC3C-44E277BFA2E3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00729A-AAC9-4235-BFA8-F3B087855823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770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0FB8BD42-175F-4F54-A0C0-06B6DFDDDCA0}" type="datetime1">
              <a:rPr lang="en-GB"/>
              <a:pPr lvl="0"/>
              <a:t>14/10/2013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161272B-CB73-4A61-A6C9-471A2360D45F}" type="slidenum"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GB" sz="4000"/>
              <a:t>IALA Extraordinary Legal Advisory Panel 2013</a:t>
            </a:r>
            <a:br>
              <a:rPr lang="en-GB" sz="4000"/>
            </a:br>
            <a:r>
              <a:rPr lang="en-GB" sz="4000" b="1"/>
              <a:t>Adopting an international instrument</a:t>
            </a:r>
            <a:br>
              <a:rPr lang="en-GB" sz="4000" b="1"/>
            </a:br>
            <a:endParaRPr lang="en-GB" sz="4000" b="1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GB"/>
              <a:t>Dr Rosalie Balkin</a:t>
            </a:r>
          </a:p>
          <a:p>
            <a:pPr lvl="0"/>
            <a:r>
              <a:rPr lang="en-GB"/>
              <a:t>ASG/Director Legal Affairs and External Relations Division, IMO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CREDENTIALS COMMITTEE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95532" y="1484784"/>
            <a:ext cx="8229600" cy="4525959"/>
          </a:xfrm>
        </p:spPr>
        <p:txBody>
          <a:bodyPr/>
          <a:lstStyle/>
          <a:p>
            <a:pPr lvl="0"/>
            <a:r>
              <a:rPr lang="en-GB"/>
              <a:t>Presided over by its Chairman</a:t>
            </a:r>
          </a:p>
          <a:p>
            <a:pPr lvl="0"/>
            <a:r>
              <a:rPr lang="en-GB" b="1"/>
              <a:t>Function</a:t>
            </a:r>
            <a:r>
              <a:rPr lang="en-GB"/>
              <a:t>:</a:t>
            </a:r>
          </a:p>
          <a:p>
            <a:pPr marL="0" lvl="0" indent="0">
              <a:buNone/>
            </a:pPr>
            <a:r>
              <a:rPr lang="en-GB"/>
              <a:t>	-to examine the credentials of 		   	representatives and report thereon to the 	Plenary</a:t>
            </a:r>
          </a:p>
          <a:p>
            <a:pPr lvl="0">
              <a:buFont typeface="Wingdings" pitchFamily="2"/>
              <a:buChar char="Ø"/>
            </a:pPr>
            <a:r>
              <a:rPr lang="en-GB" b="1"/>
              <a:t>Need for CC?</a:t>
            </a:r>
          </a:p>
          <a:p>
            <a:pPr marL="0" lvl="0" indent="0">
              <a:buNone/>
            </a:pPr>
            <a:r>
              <a:rPr lang="en-GB"/>
              <a:t>	-useful but could be done by secretariat</a:t>
            </a:r>
          </a:p>
          <a:p>
            <a:pPr marL="0" lvl="0" indent="0">
              <a:buNone/>
            </a:pPr>
            <a:r>
              <a:rPr lang="en-GB"/>
              <a:t>	-if so, some training will be needed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DRAFTING COMMITTEE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39550" y="1772820"/>
            <a:ext cx="8229600" cy="4525959"/>
          </a:xfrm>
        </p:spPr>
        <p:txBody>
          <a:bodyPr/>
          <a:lstStyle/>
          <a:p>
            <a:pPr lvl="0"/>
            <a:r>
              <a:rPr lang="en-GB"/>
              <a:t>Presided over by its Chairman</a:t>
            </a:r>
          </a:p>
          <a:p>
            <a:pPr marL="0" lvl="0" indent="0">
              <a:buNone/>
            </a:pPr>
            <a:endParaRPr lang="en-GB"/>
          </a:p>
          <a:p>
            <a:pPr lvl="0"/>
            <a:r>
              <a:rPr lang="en-GB" b="1"/>
              <a:t>Function</a:t>
            </a:r>
            <a:r>
              <a:rPr lang="en-GB"/>
              <a:t>:</a:t>
            </a:r>
          </a:p>
          <a:p>
            <a:pPr lvl="1"/>
            <a:r>
              <a:rPr lang="en-GB"/>
              <a:t>To examine and amend the draft texts of the convention, any conference resolutions  and final act for submission to the Plenary for adoption</a:t>
            </a:r>
          </a:p>
          <a:p>
            <a:pPr lvl="1"/>
            <a:r>
              <a:rPr lang="en-GB"/>
              <a:t>No substantive changes may be made by DC</a:t>
            </a:r>
          </a:p>
          <a:p>
            <a:pPr marL="457200" lvl="1" indent="0">
              <a:buNone/>
            </a:pPr>
            <a:endParaRPr lang="en-GB"/>
          </a:p>
          <a:p>
            <a:pPr marL="457200" lvl="1" indent="0">
              <a:buNone/>
            </a:pPr>
            <a:endParaRPr lang="en-GB"/>
          </a:p>
          <a:p>
            <a:pPr marL="457200" lvl="1" indent="0">
              <a:buNone/>
            </a:pPr>
            <a:endParaRPr lang="en-GB"/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DRAFTING COMMITTEE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/>
              <a:buChar char="Ø"/>
            </a:pPr>
            <a:r>
              <a:rPr lang="en-GB" b="1"/>
              <a:t>Need for DC?</a:t>
            </a:r>
          </a:p>
          <a:p>
            <a:pPr marL="457200" lvl="1" indent="0">
              <a:buNone/>
            </a:pPr>
            <a:r>
              <a:rPr lang="en-GB"/>
              <a:t>	-very useful, especially if new text is added in 	CW, but not essential;</a:t>
            </a:r>
          </a:p>
          <a:p>
            <a:pPr marL="457200" lvl="1" indent="0">
              <a:buNone/>
            </a:pPr>
            <a:endParaRPr lang="en-GB"/>
          </a:p>
          <a:p>
            <a:pPr marL="457200" lvl="1" indent="0">
              <a:buNone/>
            </a:pPr>
            <a:r>
              <a:rPr lang="en-GB"/>
              <a:t>	-If DC not constituted, Plenary would need 	expressly to entrust this function to a working 	group, possible “friends of the chairman”, as the 	draft will, most likely, need some “tidying up”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AFTER THE CONFERENCE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All official language versions of the convention, resolutions and final act will need to be prepared (by secretariat) for certification</a:t>
            </a:r>
          </a:p>
          <a:p>
            <a:pPr lvl="0"/>
            <a:r>
              <a:rPr lang="en-GB"/>
              <a:t>Convention thereafter opened for signature (in accordance with its terms)</a:t>
            </a:r>
          </a:p>
          <a:p>
            <a:pPr lvl="0"/>
            <a:r>
              <a:rPr lang="en-GB"/>
              <a:t>Various depositary functions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POTENTIAL DIVISIVE ISSUES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/>
              <a:t>Membership</a:t>
            </a:r>
          </a:p>
          <a:p>
            <a:pPr marL="0" lvl="0" indent="0">
              <a:buNone/>
            </a:pPr>
            <a:r>
              <a:rPr lang="en-GB"/>
              <a:t>	-only states?</a:t>
            </a:r>
          </a:p>
          <a:p>
            <a:pPr marL="0" lvl="0" indent="0">
              <a:buNone/>
            </a:pPr>
            <a:r>
              <a:rPr lang="en-GB"/>
              <a:t>	-if so, status of IGOs and NGOs?</a:t>
            </a:r>
          </a:p>
          <a:p>
            <a:pPr lvl="0"/>
            <a:r>
              <a:rPr lang="en-GB" b="1"/>
              <a:t>Finances</a:t>
            </a:r>
          </a:p>
          <a:p>
            <a:pPr marL="0" lvl="0" indent="0">
              <a:buNone/>
            </a:pPr>
            <a:r>
              <a:rPr lang="en-GB"/>
              <a:t>	-who pays-only Members?</a:t>
            </a:r>
          </a:p>
          <a:p>
            <a:pPr marL="0" lvl="0" indent="0">
              <a:buNone/>
            </a:pPr>
            <a:r>
              <a:rPr lang="en-GB"/>
              <a:t>	-basis of payment? Different for non-	Members?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POTENTIAL DIVISIVE ISSUES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/>
              <a:t>Entitlement to vote</a:t>
            </a:r>
          </a:p>
          <a:p>
            <a:pPr marL="0" lvl="0" indent="0">
              <a:buNone/>
            </a:pPr>
            <a:r>
              <a:rPr lang="en-GB"/>
              <a:t>	-only Member states?</a:t>
            </a:r>
          </a:p>
          <a:p>
            <a:pPr marL="0" lvl="0" indent="0">
              <a:buNone/>
            </a:pPr>
            <a:r>
              <a:rPr lang="en-GB"/>
              <a:t>	-at the conference?</a:t>
            </a:r>
          </a:p>
          <a:p>
            <a:pPr marL="0" lvl="0" indent="0">
              <a:buNone/>
            </a:pPr>
            <a:r>
              <a:rPr lang="en-GB"/>
              <a:t>	-at later IALA meetings?</a:t>
            </a:r>
          </a:p>
          <a:p>
            <a:pPr lvl="0"/>
            <a:r>
              <a:rPr lang="en-GB" b="1"/>
              <a:t>Entry-into-force provisions</a:t>
            </a:r>
          </a:p>
          <a:p>
            <a:pPr marL="0" lvl="0" indent="0">
              <a:buNone/>
            </a:pPr>
            <a:r>
              <a:rPr lang="en-GB"/>
              <a:t>	-issues include:</a:t>
            </a:r>
          </a:p>
          <a:p>
            <a:pPr lvl="2">
              <a:buFont typeface="Wingdings" pitchFamily="2"/>
              <a:buChar char="v"/>
            </a:pPr>
            <a:r>
              <a:rPr lang="en-GB"/>
              <a:t>number of states</a:t>
            </a:r>
          </a:p>
          <a:p>
            <a:pPr lvl="2">
              <a:buFont typeface="Wingdings" pitchFamily="2"/>
              <a:buChar char="v"/>
            </a:pPr>
            <a:r>
              <a:rPr lang="en-GB"/>
              <a:t>Other requirements, eg, tonnage?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POTENTIAL DIVISIVE ISSUES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/>
              <a:t>Revision and amendment</a:t>
            </a:r>
          </a:p>
          <a:p>
            <a:pPr marL="0" lvl="0" indent="0">
              <a:buNone/>
            </a:pPr>
            <a:r>
              <a:rPr lang="en-GB" b="1"/>
              <a:t>	</a:t>
            </a:r>
            <a:r>
              <a:rPr lang="en-GB"/>
              <a:t>-by diplomatic conference only or also (for 	technical provisions) by tacit approval?</a:t>
            </a:r>
          </a:p>
          <a:p>
            <a:pPr lvl="0"/>
            <a:r>
              <a:rPr lang="en-GB" b="1"/>
              <a:t>Reservations and declarations</a:t>
            </a:r>
          </a:p>
          <a:p>
            <a:pPr marL="0" lvl="0" indent="0">
              <a:buNone/>
            </a:pPr>
            <a:r>
              <a:rPr lang="en-GB" b="1"/>
              <a:t>	</a:t>
            </a:r>
            <a:r>
              <a:rPr lang="en-GB"/>
              <a:t>permitted/not permitted?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NON-DIVISIVE ISSUES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Location of HQ</a:t>
            </a:r>
          </a:p>
          <a:p>
            <a:pPr lvl="0"/>
            <a:r>
              <a:rPr lang="en-GB"/>
              <a:t>Purposes and functions of the new  IALA</a:t>
            </a:r>
          </a:p>
          <a:p>
            <a:pPr lvl="0"/>
            <a:r>
              <a:rPr lang="en-GB"/>
              <a:t>Establishment of conference committees; ie, whether to streamline conference proceedings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FINAL COMMENT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Given the short time-span of the conference—three days only-it is </a:t>
            </a:r>
            <a:r>
              <a:rPr lang="en-GB" b="1"/>
              <a:t>vital</a:t>
            </a:r>
            <a:r>
              <a:rPr lang="en-GB"/>
              <a:t> that most, if not all, areas of potential disagreement are resolved BEFORE the conference</a:t>
            </a:r>
          </a:p>
          <a:p>
            <a:pPr lvl="0"/>
            <a:r>
              <a:rPr lang="en-GB"/>
              <a:t>Remember that the formal Plenary proceedings and signing of the final act will take up at least 1-1.5 of the three days, leaving two at most for substantive discussions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4000"/>
              <a:t>WHY A DIPLOMATIC CONFERENCE ?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Fundamental change in status</a:t>
            </a:r>
          </a:p>
          <a:p>
            <a:pPr lvl="0"/>
            <a:r>
              <a:rPr lang="en-GB"/>
              <a:t>Need to involve governments in the process at the earliest possible stage</a:t>
            </a:r>
          </a:p>
          <a:p>
            <a:pPr lvl="0"/>
            <a:r>
              <a:rPr lang="en-GB"/>
              <a:t>Most, if not all, IGOs are established through this process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4000"/>
              <a:t>DIPLOMATIC CONFERENCES ARE NEVER SIMPLE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The devil is in the detail</a:t>
            </a:r>
          </a:p>
          <a:p>
            <a:pPr lvl="1"/>
            <a:r>
              <a:rPr lang="en-GB"/>
              <a:t>Eg, can entities other than governments be full Members?</a:t>
            </a:r>
          </a:p>
          <a:p>
            <a:pPr lvl="1"/>
            <a:r>
              <a:rPr lang="en-GB"/>
              <a:t>Which entities may vote?</a:t>
            </a:r>
          </a:p>
          <a:p>
            <a:pPr marL="457200" lvl="1" indent="0">
              <a:buNone/>
            </a:pPr>
            <a:endParaRPr lang="en-GB"/>
          </a:p>
          <a:p>
            <a:pPr marL="457200" lvl="1" indent="0">
              <a:buNone/>
            </a:pPr>
            <a:r>
              <a:rPr lang="en-GB"/>
              <a:t>Sometimes diplomatic conferences fail on such issues</a:t>
            </a:r>
          </a:p>
          <a:p>
            <a:pPr lvl="1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4000"/>
              <a:t>ESSENTIAL STEPS TO ENSURE SUCCESS OF THE CONFERENCE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Thorough preparatory work</a:t>
            </a:r>
          </a:p>
          <a:p>
            <a:pPr lvl="0"/>
            <a:r>
              <a:rPr lang="en-GB"/>
              <a:t>Iron out all major points of difference in advance</a:t>
            </a:r>
          </a:p>
          <a:p>
            <a:pPr lvl="1"/>
            <a:r>
              <a:rPr lang="en-GB"/>
              <a:t>Especially with a three- day conference</a:t>
            </a:r>
          </a:p>
          <a:p>
            <a:pPr lvl="1"/>
            <a:r>
              <a:rPr lang="en-GB"/>
              <a:t>Circulate letter of invitation together with the draft convention as early as possible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AT THE DIPLOMATIC CONFERENCE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Formal process</a:t>
            </a:r>
          </a:p>
          <a:p>
            <a:pPr lvl="0"/>
            <a:r>
              <a:rPr lang="en-GB" b="1"/>
              <a:t>Usual committees</a:t>
            </a:r>
            <a:r>
              <a:rPr lang="en-GB"/>
              <a:t>:</a:t>
            </a:r>
          </a:p>
          <a:p>
            <a:pPr marL="0" lvl="0" indent="0">
              <a:buNone/>
            </a:pPr>
            <a:r>
              <a:rPr lang="en-GB"/>
              <a:t>	-Meeting of Heads of Delegations</a:t>
            </a:r>
          </a:p>
          <a:p>
            <a:pPr marL="0" lvl="0" indent="0">
              <a:buNone/>
            </a:pPr>
            <a:r>
              <a:rPr lang="en-GB"/>
              <a:t>	-Plenary</a:t>
            </a:r>
          </a:p>
          <a:p>
            <a:pPr marL="0" lvl="0" indent="0">
              <a:buNone/>
            </a:pPr>
            <a:r>
              <a:rPr lang="en-GB"/>
              <a:t>	-Committee of the Whole</a:t>
            </a:r>
          </a:p>
          <a:p>
            <a:pPr marL="0" lvl="0" indent="0">
              <a:buNone/>
            </a:pPr>
            <a:r>
              <a:rPr lang="en-GB"/>
              <a:t>	-Credentials Committee</a:t>
            </a:r>
          </a:p>
          <a:p>
            <a:pPr marL="0" lvl="0" indent="0">
              <a:buNone/>
            </a:pPr>
            <a:r>
              <a:rPr lang="en-GB"/>
              <a:t>	-Drafting Committee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4000"/>
              <a:t>MEETING OF HEADS OF DELEGATIONS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80000"/>
              </a:lnSpc>
              <a:spcBef>
                <a:spcPts val="700"/>
              </a:spcBef>
            </a:pPr>
            <a:r>
              <a:rPr lang="en-GB" sz="3000" b="1"/>
              <a:t>When</a:t>
            </a:r>
            <a:r>
              <a:rPr lang="en-GB" sz="3000"/>
              <a:t> held?</a:t>
            </a:r>
          </a:p>
          <a:p>
            <a:pPr lvl="0">
              <a:lnSpc>
                <a:spcPct val="80000"/>
              </a:lnSpc>
              <a:spcBef>
                <a:spcPts val="700"/>
              </a:spcBef>
            </a:pPr>
            <a:r>
              <a:rPr lang="en-GB" sz="3000" b="1"/>
              <a:t>Duration</a:t>
            </a:r>
          </a:p>
          <a:p>
            <a:pPr lvl="0">
              <a:lnSpc>
                <a:spcPct val="80000"/>
              </a:lnSpc>
              <a:spcBef>
                <a:spcPts val="700"/>
              </a:spcBef>
            </a:pPr>
            <a:r>
              <a:rPr lang="en-GB" sz="3000" b="1"/>
              <a:t>Who</a:t>
            </a:r>
            <a:r>
              <a:rPr lang="en-GB" sz="3000"/>
              <a:t> presides?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n-GB" sz="2600"/>
              <a:t>IALA SG</a:t>
            </a:r>
          </a:p>
          <a:p>
            <a:pPr lvl="0">
              <a:lnSpc>
                <a:spcPct val="80000"/>
              </a:lnSpc>
              <a:spcBef>
                <a:spcPts val="700"/>
              </a:spcBef>
            </a:pPr>
            <a:r>
              <a:rPr lang="en-GB" sz="3000" b="1"/>
              <a:t>Objective</a:t>
            </a:r>
          </a:p>
          <a:p>
            <a:pPr marL="0" lvl="0" indent="0">
              <a:lnSpc>
                <a:spcPct val="80000"/>
              </a:lnSpc>
              <a:spcBef>
                <a:spcPts val="700"/>
              </a:spcBef>
              <a:buNone/>
            </a:pPr>
            <a:r>
              <a:rPr lang="en-GB" sz="3000"/>
              <a:t>	-to facilitate the work of the conference by 	agreeing on recommendations to be put to 	it concerning organizational arrangements, 	associated procedural matters and election 	of officers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PLENARY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Formal opening of conference by SG and election of President</a:t>
            </a:r>
          </a:p>
          <a:p>
            <a:pPr lvl="0"/>
            <a:r>
              <a:rPr lang="en-GB"/>
              <a:t>President then presides at the beginning over:</a:t>
            </a:r>
          </a:p>
          <a:p>
            <a:pPr lvl="1"/>
            <a:r>
              <a:rPr lang="en-GB"/>
              <a:t>Election of officers</a:t>
            </a:r>
          </a:p>
          <a:p>
            <a:pPr lvl="1"/>
            <a:r>
              <a:rPr lang="en-GB"/>
              <a:t>Establishment of committees</a:t>
            </a:r>
          </a:p>
          <a:p>
            <a:pPr lvl="1"/>
            <a:r>
              <a:rPr lang="en-GB"/>
              <a:t>Adoption of conference procedure</a:t>
            </a:r>
          </a:p>
          <a:p>
            <a:pPr lvl="1"/>
            <a:endParaRPr lang="en-GB"/>
          </a:p>
          <a:p>
            <a:pPr marL="457200" lvl="1" indent="0">
              <a:buNone/>
            </a:pPr>
            <a:endParaRPr lang="en-GB"/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PLENARY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</a:pPr>
            <a:r>
              <a:rPr lang="en-GB" b="1"/>
              <a:t>Other functions </a:t>
            </a:r>
            <a:r>
              <a:rPr lang="en-GB"/>
              <a:t>include:</a:t>
            </a:r>
          </a:p>
          <a:p>
            <a:pPr marL="0" lvl="1" indent="0">
              <a:buNone/>
            </a:pPr>
            <a:r>
              <a:rPr lang="en-GB"/>
              <a:t>	</a:t>
            </a:r>
            <a:r>
              <a:rPr lang="en-GB" b="1"/>
              <a:t>During the conference</a:t>
            </a:r>
          </a:p>
          <a:p>
            <a:pPr marL="400050" lvl="2" indent="0">
              <a:buNone/>
            </a:pPr>
            <a:r>
              <a:rPr lang="en-GB"/>
              <a:t>       -Resolution of problems/stalemate in discussions in the 	Committee of the Whole</a:t>
            </a:r>
          </a:p>
          <a:p>
            <a:pPr marL="342900" lvl="1" indent="-342900">
              <a:buChar char="•"/>
            </a:pPr>
            <a:endParaRPr lang="en-GB"/>
          </a:p>
          <a:p>
            <a:pPr marL="0" lvl="1" indent="0">
              <a:buNone/>
            </a:pPr>
            <a:r>
              <a:rPr lang="en-GB"/>
              <a:t>	At the </a:t>
            </a:r>
            <a:r>
              <a:rPr lang="en-GB" b="1"/>
              <a:t>end of the conference</a:t>
            </a:r>
          </a:p>
          <a:p>
            <a:pPr marL="0" lvl="1" indent="0">
              <a:buNone/>
            </a:pPr>
            <a:r>
              <a:rPr lang="en-GB"/>
              <a:t>	-Adoption of new convention and final act</a:t>
            </a:r>
          </a:p>
          <a:p>
            <a:pPr marL="457200" lvl="1" indent="-457200">
              <a:buFont typeface="Wingdings" pitchFamily="2"/>
              <a:buChar char="v"/>
            </a:pPr>
            <a:r>
              <a:rPr lang="en-GB" b="1"/>
              <a:t>Need for Plenary?</a:t>
            </a:r>
          </a:p>
          <a:p>
            <a:pPr marL="0" lvl="1" indent="0">
              <a:buNone/>
            </a:pPr>
            <a:r>
              <a:rPr lang="en-GB"/>
              <a:t>	</a:t>
            </a:r>
            <a:r>
              <a:rPr lang="en-GB" b="1"/>
              <a:t>Necessary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COMMITTEE OF THE WHOLE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67541" y="1340766"/>
            <a:ext cx="8229600" cy="4525959"/>
          </a:xfrm>
        </p:spPr>
        <p:txBody>
          <a:bodyPr/>
          <a:lstStyle/>
          <a:p>
            <a:pPr lvl="0"/>
            <a:r>
              <a:rPr lang="en-GB"/>
              <a:t>Presided over by Chairman</a:t>
            </a:r>
          </a:p>
          <a:p>
            <a:pPr lvl="0"/>
            <a:r>
              <a:rPr lang="en-GB" b="1"/>
              <a:t>Function</a:t>
            </a:r>
          </a:p>
          <a:p>
            <a:pPr lvl="1">
              <a:buFont typeface="Wingdings" pitchFamily="2"/>
              <a:buChar char="Ø"/>
            </a:pPr>
            <a:r>
              <a:rPr lang="en-GB"/>
              <a:t>To adopt a convention text for final approval by Plenary</a:t>
            </a:r>
          </a:p>
          <a:p>
            <a:pPr lvl="1">
              <a:buFont typeface="Wingdings" pitchFamily="2"/>
              <a:buChar char="Ø"/>
            </a:pPr>
            <a:r>
              <a:rPr lang="en-GB"/>
              <a:t>All substantive work on the text is carried out by CW</a:t>
            </a:r>
          </a:p>
          <a:p>
            <a:pPr lvl="1">
              <a:buFont typeface="Wingdings" pitchFamily="2"/>
              <a:buChar char="Ø"/>
            </a:pPr>
            <a:endParaRPr lang="en-GB"/>
          </a:p>
          <a:p>
            <a:pPr marL="457200" lvl="1" indent="-457200">
              <a:buFont typeface="Wingdings" pitchFamily="2"/>
              <a:buChar char="v"/>
            </a:pPr>
            <a:r>
              <a:rPr lang="en-GB" b="1"/>
              <a:t>Need for CW?</a:t>
            </a:r>
          </a:p>
          <a:p>
            <a:pPr marL="0" lvl="1" indent="0">
              <a:buNone/>
            </a:pPr>
            <a:r>
              <a:rPr lang="en-GB"/>
              <a:t>	</a:t>
            </a:r>
            <a:r>
              <a:rPr lang="en-GB" b="1"/>
              <a:t>Highly recommended </a:t>
            </a:r>
            <a:r>
              <a:rPr lang="en-GB"/>
              <a:t>although possible to 	combine CW with Plenary</a:t>
            </a:r>
          </a:p>
          <a:p>
            <a:pPr lvl="1">
              <a:buFont typeface="Wingdings" pitchFamily="2"/>
              <a:buChar char="Ø"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412</Words>
  <Application>Microsoft Office PowerPoint</Application>
  <PresentationFormat>Affichage à l'écran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Office Theme</vt:lpstr>
      <vt:lpstr>IALA Extraordinary Legal Advisory Panel 2013 Adopting an international instrument </vt:lpstr>
      <vt:lpstr>WHY A DIPLOMATIC CONFERENCE ?</vt:lpstr>
      <vt:lpstr>DIPLOMATIC CONFERENCES ARE NEVER SIMPLE</vt:lpstr>
      <vt:lpstr>ESSENTIAL STEPS TO ENSURE SUCCESS OF THE CONFERENCE</vt:lpstr>
      <vt:lpstr>AT THE DIPLOMATIC CONFERENCE</vt:lpstr>
      <vt:lpstr>MEETING OF HEADS OF DELEGATIONS</vt:lpstr>
      <vt:lpstr>PLENARY</vt:lpstr>
      <vt:lpstr>PLENARY</vt:lpstr>
      <vt:lpstr>COMMITTEE OF THE WHOLE</vt:lpstr>
      <vt:lpstr>CREDENTIALS COMMITTEE</vt:lpstr>
      <vt:lpstr>DRAFTING COMMITTEE</vt:lpstr>
      <vt:lpstr>DRAFTING COMMITTEE</vt:lpstr>
      <vt:lpstr>AFTER THE CONFERENCE</vt:lpstr>
      <vt:lpstr>POTENTIAL DIVISIVE ISSUES</vt:lpstr>
      <vt:lpstr>POTENTIAL DIVISIVE ISSUES</vt:lpstr>
      <vt:lpstr>POTENTIAL DIVISIVE ISSUES</vt:lpstr>
      <vt:lpstr>NON-DIVISIVE ISSUES</vt:lpstr>
      <vt:lpstr>FINAL COMMENT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Extraordinary Legal Advisory Panel 2013 Adopting an international instrument</dc:title>
  <dc:creator>Rosalie Balkin</dc:creator>
  <cp:lastModifiedBy>Marie-Helene</cp:lastModifiedBy>
  <cp:revision>7</cp:revision>
  <dcterms:created xsi:type="dcterms:W3CDTF">2013-10-07T12:53:58Z</dcterms:created>
  <dcterms:modified xsi:type="dcterms:W3CDTF">2013-10-14T13:00:28Z</dcterms:modified>
</cp:coreProperties>
</file>