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6" r:id="rId2"/>
    <p:sldId id="261" r:id="rId3"/>
    <p:sldId id="269" r:id="rId4"/>
    <p:sldId id="263" r:id="rId5"/>
    <p:sldId id="265" r:id="rId6"/>
    <p:sldId id="264" r:id="rId7"/>
    <p:sldId id="26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73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7" autoAdjust="0"/>
    <p:restoredTop sz="73264" autoAdjust="0"/>
  </p:normalViewPr>
  <p:slideViewPr>
    <p:cSldViewPr snapToGrid="0">
      <p:cViewPr varScale="1">
        <p:scale>
          <a:sx n="49" d="100"/>
          <a:sy n="49" d="100"/>
        </p:scale>
        <p:origin x="1138" y="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002B8B-8F14-4522-A966-1653FCE09949}" type="datetimeFigureOut">
              <a:rPr lang="ko-KR" altLang="en-US" smtClean="0"/>
              <a:t>2021-09-10</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A6BC2A-E494-4E0A-A28C-5BF4AB97C687}" type="slidenum">
              <a:rPr lang="ko-KR" altLang="en-US" smtClean="0"/>
              <a:t>‹#›</a:t>
            </a:fld>
            <a:endParaRPr lang="ko-KR" altLang="en-US"/>
          </a:p>
        </p:txBody>
      </p:sp>
    </p:spTree>
    <p:extLst>
      <p:ext uri="{BB962C8B-B14F-4D97-AF65-F5344CB8AC3E}">
        <p14:creationId xmlns:p14="http://schemas.microsoft.com/office/powerpoint/2010/main" val="245294232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l">
              <a:tabLst>
                <a:tab pos="540385" algn="l"/>
              </a:tabLst>
            </a:pP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The</a:t>
            </a:r>
            <a:r>
              <a:rPr lang="ko-KR" altLang="en-US" sz="1800" dirty="0">
                <a:effectLst/>
                <a:latin typeface="Arial" panose="020B0604020202020204" pitchFamily="34" charset="0"/>
                <a:ea typeface="바탕" panose="02030600000101010101" pitchFamily="18" charset="-127"/>
                <a:cs typeface="Times New Roman" panose="02020603050405020304" pitchFamily="18" charset="0"/>
              </a:rPr>
              <a:t> </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proposal</a:t>
            </a:r>
            <a:r>
              <a:rPr lang="ko-KR" altLang="en-US" sz="1800" dirty="0">
                <a:effectLst/>
                <a:latin typeface="Arial" panose="020B0604020202020204" pitchFamily="34" charset="0"/>
                <a:ea typeface="바탕" panose="02030600000101010101" pitchFamily="18" charset="-127"/>
                <a:cs typeface="Times New Roman" panose="02020603050405020304" pitchFamily="18" charset="0"/>
              </a:rPr>
              <a:t> </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suggests</a:t>
            </a:r>
            <a:r>
              <a:rPr lang="ko-KR" altLang="en-US" sz="1800" dirty="0">
                <a:effectLst/>
                <a:latin typeface="Arial" panose="020B0604020202020204" pitchFamily="34" charset="0"/>
                <a:ea typeface="바탕" panose="02030600000101010101" pitchFamily="18" charset="-127"/>
                <a:cs typeface="Times New Roman" panose="02020603050405020304" pitchFamily="18" charset="0"/>
              </a:rPr>
              <a:t> </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the</a:t>
            </a:r>
            <a:r>
              <a:rPr lang="ko-KR" altLang="en-US" sz="1800" dirty="0">
                <a:effectLst/>
                <a:latin typeface="Arial" panose="020B0604020202020204" pitchFamily="34" charset="0"/>
                <a:ea typeface="바탕" panose="02030600000101010101" pitchFamily="18" charset="-127"/>
                <a:cs typeface="Times New Roman" panose="02020603050405020304" pitchFamily="18" charset="0"/>
              </a:rPr>
              <a:t> </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submission of a new output to the 105</a:t>
            </a:r>
            <a:r>
              <a:rPr lang="en-US" altLang="ko-KR" sz="1800" baseline="30000" dirty="0">
                <a:effectLst/>
                <a:latin typeface="Arial" panose="020B0604020202020204" pitchFamily="34" charset="0"/>
                <a:ea typeface="바탕" panose="02030600000101010101" pitchFamily="18" charset="-127"/>
                <a:cs typeface="Times New Roman" panose="02020603050405020304" pitchFamily="18" charset="0"/>
              </a:rPr>
              <a:t>th</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 session of Maritime Safety Committee (MSC) </a:t>
            </a: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following the outcome of NCSR 8 with regard to introducing information communication technology at sea. </a:t>
            </a:r>
          </a:p>
          <a:p>
            <a:pPr algn="l">
              <a:tabLst>
                <a:tab pos="540385" algn="l"/>
              </a:tabLst>
            </a:pPr>
            <a:endParaRPr lang="en-GB"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l">
              <a:tabLst>
                <a:tab pos="540385" algn="l"/>
              </a:tabLst>
            </a:pP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We</a:t>
            </a: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 propose the establishment of an IALA/IMO WG as a </a:t>
            </a: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final goal </a:t>
            </a: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to facilitate discussion on new technologies related safety of navigation and communications, which is an era of IALA perspective as well. </a:t>
            </a:r>
          </a:p>
          <a:p>
            <a:pPr algn="l">
              <a:tabLst>
                <a:tab pos="540385" algn="l"/>
              </a:tabLst>
            </a:pPr>
            <a:endParaRPr lang="en-GB"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l">
              <a:tabLst>
                <a:tab pos="540385" algn="l"/>
              </a:tabLst>
            </a:pPr>
            <a:r>
              <a:rPr lang="en-US" altLang="ko-KR" sz="1800" dirty="0">
                <a:effectLst/>
                <a:latin typeface="Arial" panose="020B0604020202020204" pitchFamily="34" charset="0"/>
                <a:ea typeface="바탕" panose="02030600000101010101" pitchFamily="18" charset="-127"/>
                <a:cs typeface="Times New Roman" panose="02020603050405020304" pitchFamily="18" charset="0"/>
              </a:rPr>
              <a:t>In order to establish the WG, we preferentially propose a Correspondence Group be formed to develop terms of reference for the proposed IALA/IMO Joint WG with detailed discussion of the strategic and technological direction of JWG.</a:t>
            </a:r>
            <a:endParaRPr lang="en-GB"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l">
              <a:tabLst>
                <a:tab pos="540385" algn="l"/>
              </a:tabLst>
            </a:pPr>
            <a:endParaRPr lang="en-GB"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l">
              <a:tabLst>
                <a:tab pos="540385" algn="l"/>
              </a:tabLst>
            </a:pP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This presentation covers the brief background, necessity and significance of the proposal. </a:t>
            </a:r>
            <a:endParaRPr lang="ko-KR" altLang="en-US" dirty="0"/>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1</a:t>
            </a:fld>
            <a:endParaRPr lang="ko-KR" altLang="en-US"/>
          </a:p>
        </p:txBody>
      </p:sp>
    </p:spTree>
    <p:extLst>
      <p:ext uri="{BB962C8B-B14F-4D97-AF65-F5344CB8AC3E}">
        <p14:creationId xmlns:p14="http://schemas.microsoft.com/office/powerpoint/2010/main" val="1320775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Most of all, I’d like to say that the proposal is in line with the IALA and IMO vision and related direction.</a:t>
            </a:r>
          </a:p>
          <a:p>
            <a:endParaRPr lang="en-US" altLang="ko-KR" dirty="0"/>
          </a:p>
          <a:p>
            <a:r>
              <a:rPr lang="en-US" altLang="ko-KR" dirty="0"/>
              <a:t>Promoting discussion within both IMO and IALA regarding maritime technology, including the introduction of MASS and maritime communication aligns to strategic vision of IALA on the technological level and IMO’s strategic plan on the regulatory level. </a:t>
            </a:r>
          </a:p>
          <a:p>
            <a:endParaRPr lang="en-US" altLang="ko-KR" dirty="0"/>
          </a:p>
          <a:p>
            <a:r>
              <a:rPr lang="en-US" altLang="ko-KR" dirty="0"/>
              <a:t>IMO’s strategic plan (2018-2023) includes Strategic Direction to “Integrate new and advancing technologies in the regulatory framework”, including approval of regulatory scoping exercise on Maritime Autonomous Surface Ships (MASS),</a:t>
            </a:r>
            <a:r>
              <a:rPr lang="ko-KR" altLang="en-US" dirty="0"/>
              <a:t> </a:t>
            </a:r>
            <a:r>
              <a:rPr lang="en-US" altLang="ko-KR" dirty="0"/>
              <a:t> which requires greater input to IMO on relevant technologies and infrastructure.   </a:t>
            </a:r>
          </a:p>
          <a:p>
            <a:endParaRPr lang="en-US" altLang="ko-KR" dirty="0"/>
          </a:p>
          <a:p>
            <a:r>
              <a:rPr lang="en-US" altLang="ko-KR" dirty="0"/>
              <a:t>Regarding this strategic direction, IMO should be stimulated with recent technological advances and be told more input from an expert organization especially by IALA.</a:t>
            </a:r>
            <a:endParaRPr lang="ko-KR" altLang="en-US" dirty="0"/>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2</a:t>
            </a:fld>
            <a:endParaRPr lang="ko-KR" altLang="en-US"/>
          </a:p>
        </p:txBody>
      </p:sp>
    </p:spTree>
    <p:extLst>
      <p:ext uri="{BB962C8B-B14F-4D97-AF65-F5344CB8AC3E}">
        <p14:creationId xmlns:p14="http://schemas.microsoft.com/office/powerpoint/2010/main" val="2034959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indent="0">
              <a:buNone/>
            </a:pPr>
            <a:r>
              <a:rPr lang="en-US" altLang="ko-KR" dirty="0"/>
              <a:t>At the fifteenth meeting of the Joint IMO/ITU Experts Group on maritime radiocommunication matters, the discussion regarding the development of technical standardization of public mobile broadband networks and their envisaged use for maritime safety communications took place. </a:t>
            </a:r>
          </a:p>
          <a:p>
            <a:pPr marL="0" indent="0">
              <a:buNone/>
            </a:pPr>
            <a:endParaRPr lang="en-US" altLang="ko-KR" dirty="0"/>
          </a:p>
          <a:p>
            <a:pPr marL="0" indent="0">
              <a:buNone/>
            </a:pPr>
            <a:r>
              <a:rPr lang="en-US" altLang="ko-KR" dirty="0"/>
              <a:t>The 8</a:t>
            </a:r>
            <a:r>
              <a:rPr lang="en-US" altLang="ko-KR" baseline="30000" dirty="0"/>
              <a:t>th</a:t>
            </a:r>
            <a:r>
              <a:rPr lang="en-US" altLang="ko-KR" dirty="0"/>
              <a:t> NCSR designated IMO to take proactive stance in the process of 3</a:t>
            </a:r>
            <a:r>
              <a:rPr lang="en-US" altLang="ko-KR" baseline="30000" dirty="0"/>
              <a:t>rd</a:t>
            </a:r>
            <a:r>
              <a:rPr lang="en-US" altLang="ko-KR" dirty="0"/>
              <a:t> Generation Partnership project (3GPP) while inviting IALA to provide information regarding future developments to IMO. </a:t>
            </a:r>
          </a:p>
          <a:p>
            <a:pPr marL="0" indent="0">
              <a:buNone/>
            </a:pPr>
            <a:endParaRPr lang="en-US" altLang="ko-KR" dirty="0"/>
          </a:p>
          <a:p>
            <a:pPr marL="0" indent="0">
              <a:buNone/>
            </a:pPr>
            <a:r>
              <a:rPr lang="en-US" altLang="ko-KR" dirty="0"/>
              <a:t>I believe that both IMO and IALA is tasked to continue monitoring the development of the maritime domains like a use of mobile communication within 3GPP in addition to continued projects surrounding the MASS. </a:t>
            </a:r>
          </a:p>
          <a:p>
            <a:pPr marL="0" indent="0">
              <a:buNone/>
            </a:pPr>
            <a:endParaRPr lang="en-US" altLang="ko-KR" dirty="0"/>
          </a:p>
          <a:p>
            <a:pPr marL="0" indent="0">
              <a:buNone/>
            </a:pPr>
            <a:r>
              <a:rPr lang="en-US" altLang="ko-KR" dirty="0"/>
              <a:t>As greater demand for new technology is expected in the maritime domain considering the status quo, as well as greater need for input from IALA regarding the technical expertise, it is considered that an effective means of communication in the form of a joint working group is necessary.           </a:t>
            </a:r>
          </a:p>
          <a:p>
            <a:pPr marL="0" indent="0">
              <a:buNone/>
            </a:pPr>
            <a:endParaRPr lang="en-US" altLang="ko-KR" dirty="0"/>
          </a:p>
          <a:p>
            <a:pPr marL="0" indent="0">
              <a:buNone/>
            </a:pPr>
            <a:r>
              <a:rPr lang="en-US" altLang="ko-KR" dirty="0"/>
              <a:t>The recent meeting schedules of IMO are delayed due to Covid-19, resulting in pending discussion items and reluctance to accept new outputs, but considering the rapid pace of technological development in mobile communication and MASS technologies and the approaching change of status of IALA as an IGO, urgent effort should be taken to meet the time restrict. </a:t>
            </a:r>
          </a:p>
          <a:p>
            <a:endParaRPr lang="ko-KR" altLang="en-US" dirty="0"/>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3</a:t>
            </a:fld>
            <a:endParaRPr lang="ko-KR" altLang="en-US"/>
          </a:p>
        </p:txBody>
      </p:sp>
    </p:spTree>
    <p:extLst>
      <p:ext uri="{BB962C8B-B14F-4D97-AF65-F5344CB8AC3E}">
        <p14:creationId xmlns:p14="http://schemas.microsoft.com/office/powerpoint/2010/main" val="3236512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sz="1800" dirty="0">
                <a:effectLst/>
                <a:latin typeface="Cambria" panose="02040503050406030204" pitchFamily="18" charset="0"/>
                <a:ea typeface="문체부 바탕체" panose="02030609000101010101" pitchFamily="17" charset="-127"/>
                <a:cs typeface="Arial" panose="020B0604020202020204" pitchFamily="34" charset="0"/>
              </a:rPr>
              <a:t>The purpose of the Joint Working Group is to facilitate Information Communication Technology related work between IMO and IALA and focus the work on developing relevant standard and guidance to the members.</a:t>
            </a:r>
          </a:p>
          <a:p>
            <a:endParaRPr lang="en-US" altLang="ko-KR" sz="1800" dirty="0">
              <a:effectLst/>
              <a:latin typeface="Cambria" panose="02040503050406030204" pitchFamily="18" charset="0"/>
              <a:ea typeface="문체부 바탕체" panose="02030609000101010101" pitchFamily="17" charset="-127"/>
              <a:cs typeface="Arial" panose="020B0604020202020204" pitchFamily="34" charset="0"/>
            </a:endParaRPr>
          </a:p>
          <a:p>
            <a:r>
              <a:rPr lang="en-US" altLang="ko-KR" sz="1800" dirty="0">
                <a:effectLst/>
                <a:latin typeface="Cambria" panose="02040503050406030204" pitchFamily="18" charset="0"/>
                <a:ea typeface="문체부 바탕체" panose="02030609000101010101" pitchFamily="17" charset="-127"/>
                <a:cs typeface="Arial" panose="020B0604020202020204" pitchFamily="34" charset="0"/>
              </a:rPr>
              <a:t>The scope of the tasks of the Joint Working Group will involve periodic discussions regarding relevant technological developments in maritime sector, draft maritime ICT standards and guidelines, and input to MASS projects and MASS-related infrastructure across the technical committees. </a:t>
            </a:r>
          </a:p>
          <a:p>
            <a:endParaRPr lang="en-US" altLang="ko-KR" sz="1800" dirty="0">
              <a:effectLst/>
              <a:latin typeface="Cambria" panose="02040503050406030204" pitchFamily="18" charset="0"/>
              <a:ea typeface="문체부 바탕체" panose="02030609000101010101" pitchFamily="17" charset="-127"/>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800" dirty="0">
                <a:effectLst/>
                <a:latin typeface="Cambria" panose="02040503050406030204" pitchFamily="18" charset="0"/>
                <a:ea typeface="문체부 바탕체" panose="02030609000101010101" pitchFamily="17" charset="-127"/>
                <a:cs typeface="Arial" panose="020B0604020202020204" pitchFamily="34" charset="0"/>
              </a:rPr>
              <a:t>Considering the existing Joint Working Groups within the IMO, it is deemed appropriate to established a Joint Working Group after the transition of IALA as an IGO.  </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800" dirty="0">
              <a:effectLst/>
              <a:latin typeface="Cambria" panose="02040503050406030204" pitchFamily="18" charset="0"/>
              <a:ea typeface="문체부 바탕체" panose="02030609000101010101" pitchFamily="17" charset="-127"/>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800" dirty="0">
                <a:effectLst/>
                <a:latin typeface="Cambria" panose="02040503050406030204" pitchFamily="18" charset="0"/>
                <a:ea typeface="문체부 바탕체" panose="02030609000101010101" pitchFamily="17" charset="-127"/>
                <a:cs typeface="Arial" panose="020B0604020202020204" pitchFamily="34" charset="0"/>
              </a:rPr>
              <a:t>However, to consolidate the change of status within IMO and to fully operate as JWG without delay, establishing a correspondence group as a preliminary step is considered to create a draft terms of reference for the Joint JWG until 2023 and for </a:t>
            </a: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a draft guideline on use of mobile broadband communication technologies as a pilot programme unveiling the practical need of JWG.</a:t>
            </a:r>
            <a:endParaRPr lang="ko-KR" altLang="ko-KR" sz="1800" dirty="0">
              <a:effectLst/>
              <a:latin typeface="Arial" panose="020B0604020202020204" pitchFamily="34" charset="0"/>
              <a:ea typeface="바탕" panose="02030600000101010101" pitchFamily="18" charset="-127"/>
              <a:cs typeface="Times New Roman" panose="02020603050405020304" pitchFamily="18" charset="0"/>
            </a:endParaRPr>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4</a:t>
            </a:fld>
            <a:endParaRPr lang="ko-KR" altLang="en-US"/>
          </a:p>
        </p:txBody>
      </p:sp>
    </p:spTree>
    <p:extLst>
      <p:ext uri="{BB962C8B-B14F-4D97-AF65-F5344CB8AC3E}">
        <p14:creationId xmlns:p14="http://schemas.microsoft.com/office/powerpoint/2010/main" val="2421395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algn="just">
              <a:tabLst>
                <a:tab pos="540385" algn="l"/>
                <a:tab pos="508000" algn="l"/>
              </a:tabLst>
            </a:pP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Considering the technical nature of tasks, as well as the current administrative burden of IMO, it is envisaged that working in partnership with IALA will allow IMO to keep across developments in new technologies, e.g. digitalisation of navigation systems and the standardisation of ICT.</a:t>
            </a:r>
            <a:endParaRPr lang="ko-KR"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just">
              <a:tabLst>
                <a:tab pos="540385" algn="l"/>
                <a:tab pos="508000" algn="l"/>
              </a:tabLst>
            </a:pP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 </a:t>
            </a:r>
            <a:endParaRPr lang="ko-KR" altLang="ko-KR" sz="1800" dirty="0">
              <a:effectLst/>
              <a:latin typeface="Arial" panose="020B0604020202020204" pitchFamily="34" charset="0"/>
              <a:ea typeface="바탕" panose="02030600000101010101" pitchFamily="18" charset="-127"/>
              <a:cs typeface="Times New Roman" panose="02020603050405020304" pitchFamily="18" charset="0"/>
            </a:endParaRPr>
          </a:p>
          <a:p>
            <a:pPr algn="just">
              <a:tabLst>
                <a:tab pos="540385" algn="l"/>
                <a:tab pos="508000" algn="l"/>
              </a:tabLst>
            </a:pP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Establishing a Correspondence Group is a necessary first step to develop </a:t>
            </a:r>
            <a:r>
              <a:rPr lang="en-GB" altLang="ko-KR" sz="1800" dirty="0" err="1">
                <a:effectLst/>
                <a:latin typeface="Arial" panose="020B0604020202020204" pitchFamily="34" charset="0"/>
                <a:ea typeface="바탕" panose="02030600000101010101" pitchFamily="18" charset="-127"/>
                <a:cs typeface="Times New Roman" panose="02020603050405020304" pitchFamily="18" charset="0"/>
              </a:rPr>
              <a:t>ToR</a:t>
            </a:r>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 for the joint IALA/IMO working Group on maritime ICT for the 2022-2023 biennium and to consolidate IALA’s change of status as an IGO from the early stage.</a:t>
            </a:r>
            <a:endParaRPr lang="ko-KR" altLang="ko-KR" sz="1800" dirty="0">
              <a:effectLst/>
              <a:latin typeface="Arial" panose="020B0604020202020204" pitchFamily="34" charset="0"/>
              <a:ea typeface="바탕" panose="02030600000101010101" pitchFamily="18" charset="-127"/>
              <a:cs typeface="Times New Roman" panose="02020603050405020304" pitchFamily="18" charset="0"/>
            </a:endParaRPr>
          </a:p>
          <a:p>
            <a:endParaRPr lang="en-GB" altLang="ko-KR" sz="1800" dirty="0">
              <a:effectLst/>
              <a:latin typeface="Arial" panose="020B0604020202020204" pitchFamily="34" charset="0"/>
              <a:ea typeface="바탕" panose="02030600000101010101" pitchFamily="18" charset="-127"/>
              <a:cs typeface="Times New Roman" panose="02020603050405020304" pitchFamily="18" charset="0"/>
            </a:endParaRPr>
          </a:p>
          <a:p>
            <a:r>
              <a:rPr lang="en-GB" altLang="ko-KR" sz="1800" dirty="0">
                <a:effectLst/>
                <a:latin typeface="Arial" panose="020B0604020202020204" pitchFamily="34" charset="0"/>
                <a:ea typeface="바탕" panose="02030600000101010101" pitchFamily="18" charset="-127"/>
                <a:cs typeface="Times New Roman" panose="02020603050405020304" pitchFamily="18" charset="0"/>
              </a:rPr>
              <a:t>It is envisaged that an IALA/IMO Working Group would usher in a new chapter on marine ICT technologies and make a significant contribution to both IMO and IALA. </a:t>
            </a:r>
            <a:endParaRPr lang="ko-KR" altLang="en-US" dirty="0"/>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5</a:t>
            </a:fld>
            <a:endParaRPr lang="ko-KR" altLang="en-US"/>
          </a:p>
        </p:txBody>
      </p:sp>
    </p:spTree>
    <p:extLst>
      <p:ext uri="{BB962C8B-B14F-4D97-AF65-F5344CB8AC3E}">
        <p14:creationId xmlns:p14="http://schemas.microsoft.com/office/powerpoint/2010/main" val="3527816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As a summary, </a:t>
            </a:r>
          </a:p>
          <a:p>
            <a:endParaRPr lang="en-GB" altLang="ko-KR" sz="1200" dirty="0">
              <a:effectLst/>
              <a:latin typeface="Arial" panose="020B0604020202020204" pitchFamily="34" charset="0"/>
              <a:ea typeface="바탕" panose="02030600000101010101" pitchFamily="18" charset="-127"/>
              <a:cs typeface="Times New Roman" panose="02020603050405020304" pitchFamily="18" charset="0"/>
            </a:endParaRPr>
          </a:p>
          <a:p>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the document proposing a new output to MSC 105 will suggest establishing correspondence group to prepare for a joint IALA/IMO Working Group</a:t>
            </a:r>
          </a:p>
          <a:p>
            <a:endParaRPr lang="en-GB" altLang="ko-KR" sz="1200" dirty="0">
              <a:effectLst/>
              <a:latin typeface="Arial" panose="020B0604020202020204" pitchFamily="34" charset="0"/>
              <a:ea typeface="바탕" panose="02030600000101010101" pitchFamily="18" charset="-127"/>
              <a:cs typeface="Times New Roman" panose="02020603050405020304" pitchFamily="18" charset="0"/>
            </a:endParaRPr>
          </a:p>
          <a:p>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The submission is made based on the issues discussed at the 7</a:t>
            </a:r>
            <a:r>
              <a:rPr lang="en-GB" altLang="ko-KR" sz="1200" baseline="30000" dirty="0">
                <a:effectLst/>
                <a:latin typeface="Arial" panose="020B0604020202020204" pitchFamily="34" charset="0"/>
                <a:ea typeface="바탕" panose="02030600000101010101" pitchFamily="18" charset="-127"/>
                <a:cs typeface="Times New Roman" panose="02020603050405020304" pitchFamily="18" charset="0"/>
              </a:rPr>
              <a:t>th</a:t>
            </a:r>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 and 8</a:t>
            </a:r>
            <a:r>
              <a:rPr lang="en-GB" altLang="ko-KR" sz="1200" baseline="30000" dirty="0">
                <a:effectLst/>
                <a:latin typeface="Arial" panose="020B0604020202020204" pitchFamily="34" charset="0"/>
                <a:ea typeface="바탕" panose="02030600000101010101" pitchFamily="18" charset="-127"/>
                <a:cs typeface="Times New Roman" panose="02020603050405020304" pitchFamily="18" charset="0"/>
              </a:rPr>
              <a:t>th</a:t>
            </a:r>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 sessions of the NCSR.</a:t>
            </a:r>
          </a:p>
          <a:p>
            <a:endParaRPr lang="en-GB" altLang="ko-KR" sz="1200" dirty="0">
              <a:effectLst/>
              <a:latin typeface="Arial" panose="020B0604020202020204" pitchFamily="34" charset="0"/>
              <a:ea typeface="바탕" panose="02030600000101010101" pitchFamily="18" charset="-127"/>
              <a:cs typeface="Times New Roman" panose="02020603050405020304" pitchFamily="18" charset="0"/>
            </a:endParaRPr>
          </a:p>
          <a:p>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A Correspondence Group led by will be required to develop the </a:t>
            </a:r>
            <a:r>
              <a:rPr lang="en-US" altLang="ko-KR" dirty="0"/>
              <a:t>Draft Terms of Reference for the Correspondence Group to prepare Joint IALA/IMO Working Group for a primary mission and also develop the draft guideline on use of mobile broadband communication in Maritime sector.</a:t>
            </a:r>
          </a:p>
          <a:p>
            <a:endParaRPr lang="en-US" altLang="ko-KR" dirty="0"/>
          </a:p>
          <a:p>
            <a:r>
              <a:rPr lang="en-US" altLang="ko-KR" dirty="0"/>
              <a:t>As a preliminary draft in view of procedure, we expect that IALA and cosponsors would submit this new output proposal document to 105</a:t>
            </a:r>
            <a:r>
              <a:rPr lang="en-US" altLang="ko-KR" baseline="30000" dirty="0"/>
              <a:t>th</a:t>
            </a:r>
            <a:r>
              <a:rPr lang="en-US" altLang="ko-KR" dirty="0"/>
              <a:t> MSC in 2022 after official decision of IALA.</a:t>
            </a:r>
          </a:p>
          <a:p>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GB" altLang="ko-KR" sz="1200" dirty="0">
                <a:effectLst/>
                <a:latin typeface="Arial" panose="020B0604020202020204" pitchFamily="34" charset="0"/>
                <a:ea typeface="바탕" panose="02030600000101010101" pitchFamily="18" charset="-127"/>
                <a:cs typeface="Times New Roman" panose="02020603050405020304" pitchFamily="18" charset="0"/>
              </a:rPr>
              <a:t>Finally, the Maritime Safety Committee will be invited to consider the abovementioned proposal and take action, as appropriate.</a:t>
            </a:r>
            <a:endParaRPr lang="ko-KR" altLang="ko-KR" sz="1200" dirty="0">
              <a:effectLst/>
              <a:latin typeface="Arial" panose="020B0604020202020204" pitchFamily="34" charset="0"/>
              <a:ea typeface="바탕" panose="02030600000101010101" pitchFamily="18" charset="-127"/>
              <a:cs typeface="Times New Roman" panose="02020603050405020304" pitchFamily="18" charset="0"/>
            </a:endParaRPr>
          </a:p>
          <a:p>
            <a:endParaRPr lang="ko-KR" altLang="en-US" dirty="0"/>
          </a:p>
          <a:p>
            <a:endParaRPr lang="ko-KR" altLang="en-US" dirty="0"/>
          </a:p>
        </p:txBody>
      </p:sp>
      <p:sp>
        <p:nvSpPr>
          <p:cNvPr id="4" name="슬라이드 번호 개체 틀 3"/>
          <p:cNvSpPr>
            <a:spLocks noGrp="1"/>
          </p:cNvSpPr>
          <p:nvPr>
            <p:ph type="sldNum" sz="quarter" idx="5"/>
          </p:nvPr>
        </p:nvSpPr>
        <p:spPr/>
        <p:txBody>
          <a:bodyPr/>
          <a:lstStyle/>
          <a:p>
            <a:fld id="{CFA6BC2A-E494-4E0A-A28C-5BF4AB97C687}" type="slidenum">
              <a:rPr lang="ko-KR" altLang="en-US" smtClean="0"/>
              <a:t>6</a:t>
            </a:fld>
            <a:endParaRPr lang="ko-KR" altLang="en-US"/>
          </a:p>
        </p:txBody>
      </p:sp>
    </p:spTree>
    <p:extLst>
      <p:ext uri="{BB962C8B-B14F-4D97-AF65-F5344CB8AC3E}">
        <p14:creationId xmlns:p14="http://schemas.microsoft.com/office/powerpoint/2010/main" val="7422118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ko-KR" altLang="en-US"/>
              <a:t>마스터 제목 스타일 편집</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11"/>
          </p:nvPr>
        </p:nvSpPr>
        <p:spPr>
          <a:xfrm>
            <a:off x="1876424" y="5410201"/>
            <a:ext cx="5124886" cy="365125"/>
          </a:xfrm>
        </p:spPr>
        <p:txBody>
          <a:bodyPr/>
          <a:lstStyle/>
          <a:p>
            <a:endParaRPr lang="ko-KR" altLang="en-US"/>
          </a:p>
        </p:txBody>
      </p:sp>
      <p:sp>
        <p:nvSpPr>
          <p:cNvPr id="6" name="Slide Number Placeholder 5"/>
          <p:cNvSpPr>
            <a:spLocks noGrp="1"/>
          </p:cNvSpPr>
          <p:nvPr>
            <p:ph type="sldNum" sz="quarter" idx="12"/>
          </p:nvPr>
        </p:nvSpPr>
        <p:spPr>
          <a:xfrm>
            <a:off x="9896911" y="5410199"/>
            <a:ext cx="771089" cy="365125"/>
          </a:xfrm>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4193962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캡션 있는 파노라마 그림">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873164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제목 및 캡션">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ko-KR" altLang="en-US"/>
              <a:t>마스터 제목 스타일 편집</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1856436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캡션 있는 인용문">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ko-KR" altLang="en-US"/>
              <a:t>마스터 제목 스타일 편집</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543066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명함">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ko-KR" altLang="en-US"/>
              <a:t>마스터 제목 스타일 편집</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948129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열">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ko-KR" altLang="en-US"/>
              <a:t>마스터 제목 스타일 편집</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3" name="Date Placeholder 2"/>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27149510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그림 열 3개">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ko-KR" altLang="en-US"/>
              <a:t>마스터 제목 스타일 편집</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ko-KR" altLang="en-US"/>
              <a:t>그림을 추가하려면 아이콘을 클릭하십시오</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ko-KR" altLang="en-US"/>
              <a:t>그림을 추가하려면 아이콘을 클릭하십시오</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ko-KR" altLang="en-US"/>
              <a:t>그림을 추가하려면 아이콘을 클릭하십시오</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 편집</a:t>
            </a:r>
          </a:p>
        </p:txBody>
      </p:sp>
      <p:sp>
        <p:nvSpPr>
          <p:cNvPr id="3" name="Date Placeholder 2"/>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6920284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ncho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216814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280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44172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ko-KR" altLang="en-US"/>
              <a:t>마스터 제목 스타일 편집</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Date Placeholder 3"/>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2957174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2368349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Content Placeholder 3"/>
          <p:cNvSpPr>
            <a:spLocks noGrp="1"/>
          </p:cNvSpPr>
          <p:nvPr>
            <p:ph sz="half" idx="2"/>
          </p:nvPr>
        </p:nvSpPr>
        <p:spPr>
          <a:xfrm>
            <a:off x="1141410" y="3073397"/>
            <a:ext cx="4878391" cy="2717801"/>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Content Placeholder 5"/>
          <p:cNvSpPr>
            <a:spLocks noGrp="1"/>
          </p:cNvSpPr>
          <p:nvPr>
            <p:ph sz="quarter" idx="4"/>
          </p:nvPr>
        </p:nvSpPr>
        <p:spPr>
          <a:xfrm>
            <a:off x="6172200" y="3073397"/>
            <a:ext cx="4875210" cy="2717801"/>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1774144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386846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3836392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824897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777F6B83-64C4-43FA-95F2-F1D92124025E}" type="datetimeFigureOut">
              <a:rPr lang="ko-KR" altLang="en-US" smtClean="0"/>
              <a:t>2021-09-10</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100866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77F6B83-64C4-43FA-95F2-F1D92124025E}" type="datetimeFigureOut">
              <a:rPr lang="ko-KR" altLang="en-US" smtClean="0"/>
              <a:t>2021-09-10</a:t>
            </a:fld>
            <a:endParaRPr lang="ko-KR" alt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38B937D-4EBF-424A-B533-682453E0A64F}" type="slidenum">
              <a:rPr lang="ko-KR" altLang="en-US" smtClean="0"/>
              <a:t>‹#›</a:t>
            </a:fld>
            <a:endParaRPr lang="ko-KR" altLang="en-US"/>
          </a:p>
        </p:txBody>
      </p:sp>
    </p:spTree>
    <p:extLst>
      <p:ext uri="{BB962C8B-B14F-4D97-AF65-F5344CB8AC3E}">
        <p14:creationId xmlns:p14="http://schemas.microsoft.com/office/powerpoint/2010/main" val="172129662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914400" rtl="0" eaLnBrk="1" latinLnBrk="1"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1"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1"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1"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1"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1"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1"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1"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1"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1"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6E493B5-0B0A-4BAC-B94D-9597DBF18209}"/>
              </a:ext>
            </a:extLst>
          </p:cNvPr>
          <p:cNvSpPr>
            <a:spLocks noGrp="1"/>
          </p:cNvSpPr>
          <p:nvPr>
            <p:ph type="ctrTitle"/>
          </p:nvPr>
        </p:nvSpPr>
        <p:spPr>
          <a:xfrm>
            <a:off x="1876424" y="1122363"/>
            <a:ext cx="9628527" cy="2387600"/>
          </a:xfrm>
        </p:spPr>
        <p:txBody>
          <a:bodyPr>
            <a:noAutofit/>
          </a:bodyPr>
          <a:lstStyle/>
          <a:p>
            <a:r>
              <a:rPr lang="en-US" altLang="ko-KR" sz="4800" b="1" dirty="0">
                <a:solidFill>
                  <a:schemeClr val="bg2">
                    <a:lumMod val="50000"/>
                  </a:schemeClr>
                </a:solidFill>
              </a:rPr>
              <a:t>Proposal</a:t>
            </a:r>
            <a:r>
              <a:rPr lang="ko-KR" altLang="en-US" sz="4800" b="1" dirty="0">
                <a:solidFill>
                  <a:schemeClr val="bg2">
                    <a:lumMod val="50000"/>
                  </a:schemeClr>
                </a:solidFill>
              </a:rPr>
              <a:t> </a:t>
            </a:r>
            <a:r>
              <a:rPr lang="en-US" altLang="ko-KR" sz="4800" b="1" dirty="0">
                <a:solidFill>
                  <a:schemeClr val="bg2">
                    <a:lumMod val="50000"/>
                  </a:schemeClr>
                </a:solidFill>
              </a:rPr>
              <a:t>for the </a:t>
            </a:r>
            <a:br>
              <a:rPr lang="en-US" altLang="ko-KR" sz="4800" b="1" dirty="0">
                <a:solidFill>
                  <a:schemeClr val="bg2">
                    <a:lumMod val="50000"/>
                  </a:schemeClr>
                </a:solidFill>
              </a:rPr>
            </a:br>
            <a:r>
              <a:rPr lang="en-US" altLang="ko-KR" sz="4800" b="1" dirty="0">
                <a:solidFill>
                  <a:schemeClr val="bg2">
                    <a:lumMod val="50000"/>
                  </a:schemeClr>
                </a:solidFill>
              </a:rPr>
              <a:t>Joint IALA/IMO Working Group </a:t>
            </a:r>
            <a:endParaRPr lang="ko-KR" altLang="en-US" sz="4800" b="1" dirty="0">
              <a:solidFill>
                <a:schemeClr val="bg2">
                  <a:lumMod val="50000"/>
                </a:schemeClr>
              </a:solidFill>
            </a:endParaRPr>
          </a:p>
        </p:txBody>
      </p:sp>
      <p:sp>
        <p:nvSpPr>
          <p:cNvPr id="3" name="부제목 2">
            <a:extLst>
              <a:ext uri="{FF2B5EF4-FFF2-40B4-BE49-F238E27FC236}">
                <a16:creationId xmlns:a16="http://schemas.microsoft.com/office/drawing/2014/main" id="{768F172C-85DF-4D18-8986-C9077C6557D3}"/>
              </a:ext>
            </a:extLst>
          </p:cNvPr>
          <p:cNvSpPr>
            <a:spLocks noGrp="1"/>
          </p:cNvSpPr>
          <p:nvPr>
            <p:ph type="subTitle" idx="1"/>
          </p:nvPr>
        </p:nvSpPr>
        <p:spPr>
          <a:xfrm>
            <a:off x="1705328" y="3977903"/>
            <a:ext cx="9552286" cy="1655762"/>
          </a:xfrm>
        </p:spPr>
        <p:txBody>
          <a:bodyPr>
            <a:normAutofit/>
          </a:bodyPr>
          <a:lstStyle/>
          <a:p>
            <a:r>
              <a:rPr lang="en-US" altLang="ko-KR" sz="2400" dirty="0"/>
              <a:t>: Submission of a new output to IMO Maritime Safety Committee</a:t>
            </a:r>
            <a:endParaRPr lang="ko-KR" altLang="en-US" sz="2400" dirty="0"/>
          </a:p>
        </p:txBody>
      </p:sp>
      <p:pic>
        <p:nvPicPr>
          <p:cNvPr id="5" name="그림 4">
            <a:extLst>
              <a:ext uri="{FF2B5EF4-FFF2-40B4-BE49-F238E27FC236}">
                <a16:creationId xmlns:a16="http://schemas.microsoft.com/office/drawing/2014/main" id="{766EC0A9-4643-4512-AA63-064F729DE050}"/>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136661" y="5065599"/>
            <a:ext cx="3918678" cy="926269"/>
          </a:xfrm>
          <a:prstGeom prst="rect">
            <a:avLst/>
          </a:prstGeom>
        </p:spPr>
      </p:pic>
    </p:spTree>
    <p:extLst>
      <p:ext uri="{BB962C8B-B14F-4D97-AF65-F5344CB8AC3E}">
        <p14:creationId xmlns:p14="http://schemas.microsoft.com/office/powerpoint/2010/main" val="3264480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0581193B-7713-411C-B150-0ED30BDD1CAD}"/>
              </a:ext>
            </a:extLst>
          </p:cNvPr>
          <p:cNvSpPr>
            <a:spLocks noGrp="1"/>
          </p:cNvSpPr>
          <p:nvPr>
            <p:ph idx="1"/>
          </p:nvPr>
        </p:nvSpPr>
        <p:spPr>
          <a:xfrm>
            <a:off x="838199" y="2053247"/>
            <a:ext cx="10840453" cy="4382799"/>
          </a:xfrm>
        </p:spPr>
        <p:txBody>
          <a:bodyPr>
            <a:normAutofit fontScale="92500" lnSpcReduction="20000"/>
          </a:bodyPr>
          <a:lstStyle/>
          <a:p>
            <a:r>
              <a:rPr lang="en-US" altLang="ko-KR" b="1" dirty="0"/>
              <a:t>Background </a:t>
            </a:r>
          </a:p>
          <a:p>
            <a:endParaRPr lang="en-US" altLang="ko-KR" dirty="0"/>
          </a:p>
          <a:p>
            <a:r>
              <a:rPr lang="en-US" altLang="ko-KR" dirty="0"/>
              <a:t>IALA Strategic Goals and Policy (PAP41-8.1)</a:t>
            </a:r>
          </a:p>
          <a:p>
            <a:pPr>
              <a:buFontTx/>
              <a:buChar char="-"/>
            </a:pPr>
            <a:r>
              <a:rPr lang="en-US" altLang="ko-KR" dirty="0"/>
              <a:t>Involvement in MASS-related technology and infrastructure (e.g. VTS, 3GPP)</a:t>
            </a:r>
          </a:p>
          <a:p>
            <a:pPr>
              <a:buFontTx/>
              <a:buChar char="-"/>
            </a:pPr>
            <a:endParaRPr lang="en-US" altLang="ko-KR" dirty="0"/>
          </a:p>
          <a:p>
            <a:r>
              <a:rPr lang="en-US" altLang="ko-KR" dirty="0"/>
              <a:t>IMO Strategic Plan (2018 – 2023) </a:t>
            </a:r>
          </a:p>
          <a:p>
            <a:pPr>
              <a:buFontTx/>
              <a:buChar char="-"/>
            </a:pPr>
            <a:r>
              <a:rPr lang="en-US" altLang="ko-KR" dirty="0"/>
              <a:t>SD 5: Enhance global facilitation and security of international trade  </a:t>
            </a:r>
          </a:p>
          <a:p>
            <a:pPr>
              <a:buFontTx/>
              <a:buChar char="-"/>
            </a:pPr>
            <a:r>
              <a:rPr lang="en-US" altLang="ko-KR" dirty="0"/>
              <a:t>“Integrate new and advancing technologies in the regulatory framework”. </a:t>
            </a:r>
          </a:p>
          <a:p>
            <a:pPr>
              <a:buFontTx/>
              <a:buChar char="-"/>
            </a:pPr>
            <a:r>
              <a:rPr lang="en-US" altLang="ko-KR" dirty="0"/>
              <a:t>Regulatory scoping exercise on MASS (MSC 100</a:t>
            </a:r>
            <a:r>
              <a:rPr lang="en-US" altLang="ko-KR" baseline="30000" dirty="0"/>
              <a:t>th</a:t>
            </a:r>
            <a:r>
              <a:rPr lang="en-US" altLang="ko-KR" dirty="0"/>
              <a:t> session) </a:t>
            </a:r>
          </a:p>
        </p:txBody>
      </p:sp>
      <p:sp>
        <p:nvSpPr>
          <p:cNvPr id="6" name="사각형: 둥근 모서리 5">
            <a:extLst>
              <a:ext uri="{FF2B5EF4-FFF2-40B4-BE49-F238E27FC236}">
                <a16:creationId xmlns:a16="http://schemas.microsoft.com/office/drawing/2014/main" id="{A59E5F9E-8B7D-4426-A286-5E2C177A6090}"/>
              </a:ext>
            </a:extLst>
          </p:cNvPr>
          <p:cNvSpPr/>
          <p:nvPr/>
        </p:nvSpPr>
        <p:spPr>
          <a:xfrm>
            <a:off x="8136774" y="2755670"/>
            <a:ext cx="3217026" cy="39069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Technological Level</a:t>
            </a:r>
            <a:endParaRPr lang="ko-KR" altLang="en-US" dirty="0"/>
          </a:p>
        </p:txBody>
      </p:sp>
      <p:sp>
        <p:nvSpPr>
          <p:cNvPr id="7" name="사각형: 둥근 모서리 6">
            <a:extLst>
              <a:ext uri="{FF2B5EF4-FFF2-40B4-BE49-F238E27FC236}">
                <a16:creationId xmlns:a16="http://schemas.microsoft.com/office/drawing/2014/main" id="{773CA810-1E6A-40AA-AE82-73711B1DB1FF}"/>
              </a:ext>
            </a:extLst>
          </p:cNvPr>
          <p:cNvSpPr/>
          <p:nvPr/>
        </p:nvSpPr>
        <p:spPr>
          <a:xfrm>
            <a:off x="8136774" y="4205160"/>
            <a:ext cx="3217026" cy="390698"/>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Regulatory Level</a:t>
            </a:r>
            <a:endParaRPr lang="ko-KR" altLang="en-US" dirty="0"/>
          </a:p>
        </p:txBody>
      </p:sp>
      <p:pic>
        <p:nvPicPr>
          <p:cNvPr id="8" name="그림 7">
            <a:extLst>
              <a:ext uri="{FF2B5EF4-FFF2-40B4-BE49-F238E27FC236}">
                <a16:creationId xmlns:a16="http://schemas.microsoft.com/office/drawing/2014/main" id="{240C419A-5334-4C8B-A5ED-640815F4467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015" y="159678"/>
            <a:ext cx="2219169" cy="524551"/>
          </a:xfrm>
          <a:prstGeom prst="rect">
            <a:avLst/>
          </a:prstGeom>
        </p:spPr>
      </p:pic>
      <p:sp>
        <p:nvSpPr>
          <p:cNvPr id="9" name="제목 8">
            <a:extLst>
              <a:ext uri="{FF2B5EF4-FFF2-40B4-BE49-F238E27FC236}">
                <a16:creationId xmlns:a16="http://schemas.microsoft.com/office/drawing/2014/main" id="{888876D0-02DE-471A-8A24-6D96A5D61284}"/>
              </a:ext>
            </a:extLst>
          </p:cNvPr>
          <p:cNvSpPr>
            <a:spLocks noGrp="1"/>
          </p:cNvSpPr>
          <p:nvPr>
            <p:ph type="title"/>
          </p:nvPr>
        </p:nvSpPr>
        <p:spPr/>
        <p:txBody>
          <a:bodyPr>
            <a:normAutofit/>
          </a:bodyPr>
          <a:lstStyle/>
          <a:p>
            <a:r>
              <a:rPr lang="en-US" altLang="ko-KR" sz="3200" dirty="0"/>
              <a:t>Proposal for the Joint IALA/IMO Working Group</a:t>
            </a:r>
            <a:endParaRPr lang="ko-KR" altLang="en-US" sz="3200" dirty="0"/>
          </a:p>
        </p:txBody>
      </p:sp>
    </p:spTree>
    <p:extLst>
      <p:ext uri="{BB962C8B-B14F-4D97-AF65-F5344CB8AC3E}">
        <p14:creationId xmlns:p14="http://schemas.microsoft.com/office/powerpoint/2010/main" val="1332264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0581193B-7713-411C-B150-0ED30BDD1CAD}"/>
              </a:ext>
            </a:extLst>
          </p:cNvPr>
          <p:cNvSpPr>
            <a:spLocks noGrp="1"/>
          </p:cNvSpPr>
          <p:nvPr>
            <p:ph idx="1"/>
          </p:nvPr>
        </p:nvSpPr>
        <p:spPr>
          <a:xfrm>
            <a:off x="838200" y="2053244"/>
            <a:ext cx="10515600" cy="4382799"/>
          </a:xfrm>
        </p:spPr>
        <p:txBody>
          <a:bodyPr>
            <a:normAutofit fontScale="92500" lnSpcReduction="20000"/>
          </a:bodyPr>
          <a:lstStyle/>
          <a:p>
            <a:r>
              <a:rPr lang="en-US" altLang="ko-KR" b="1" dirty="0"/>
              <a:t>Background </a:t>
            </a:r>
          </a:p>
          <a:p>
            <a:endParaRPr lang="en-US" altLang="ko-KR" dirty="0"/>
          </a:p>
          <a:p>
            <a:r>
              <a:rPr lang="en-US" altLang="ko-KR" dirty="0"/>
              <a:t>15</a:t>
            </a:r>
            <a:r>
              <a:rPr lang="en-US" altLang="ko-KR" baseline="30000" dirty="0"/>
              <a:t>th</a:t>
            </a:r>
            <a:r>
              <a:rPr lang="en-US" altLang="ko-KR" dirty="0"/>
              <a:t> Joint IMO/ITU Experts Group meeting; NCSR 7/INF.6. (Submission by IALA)</a:t>
            </a:r>
          </a:p>
          <a:p>
            <a:pPr>
              <a:buFont typeface="Wingdings" panose="05000000000000000000" pitchFamily="2" charset="2"/>
              <a:buChar char="à"/>
            </a:pPr>
            <a:r>
              <a:rPr lang="en-US" altLang="ko-KR" dirty="0">
                <a:sym typeface="Wingdings" panose="05000000000000000000" pitchFamily="2" charset="2"/>
              </a:rPr>
              <a:t>Technical Standardization of Public Mobile Broadband Networks </a:t>
            </a:r>
          </a:p>
          <a:p>
            <a:pPr>
              <a:buFont typeface="Arial" panose="020B0604020202020204" pitchFamily="34" charset="0"/>
              <a:buChar char="•"/>
            </a:pPr>
            <a:r>
              <a:rPr lang="en-US" altLang="ko-KR" dirty="0"/>
              <a:t>Greater demand for LTE 3GPP technology expected to grow in maritime domain</a:t>
            </a:r>
          </a:p>
          <a:p>
            <a:pPr marL="0" indent="0">
              <a:buNone/>
            </a:pPr>
            <a:r>
              <a:rPr lang="en-US" altLang="ko-KR" dirty="0">
                <a:sym typeface="Wingdings" panose="05000000000000000000" pitchFamily="2" charset="2"/>
              </a:rPr>
              <a:t> I</a:t>
            </a:r>
            <a:r>
              <a:rPr lang="en-US" altLang="ko-KR" dirty="0"/>
              <a:t>nput from IALA to be expected within IMO </a:t>
            </a:r>
          </a:p>
          <a:p>
            <a:r>
              <a:rPr lang="en-US" altLang="ko-KR" dirty="0"/>
              <a:t>Status change of IALA as an IGO </a:t>
            </a:r>
          </a:p>
          <a:p>
            <a:pPr marL="0" indent="0">
              <a:buNone/>
            </a:pPr>
            <a:r>
              <a:rPr lang="en-US" altLang="ko-KR" dirty="0"/>
              <a:t>					</a:t>
            </a:r>
          </a:p>
          <a:p>
            <a:pPr marL="0" indent="0">
              <a:buNone/>
            </a:pPr>
            <a:r>
              <a:rPr lang="en-US" altLang="ko-KR" dirty="0"/>
              <a:t>					</a:t>
            </a:r>
          </a:p>
        </p:txBody>
      </p:sp>
      <p:sp>
        <p:nvSpPr>
          <p:cNvPr id="6" name="TextBox 5">
            <a:extLst>
              <a:ext uri="{FF2B5EF4-FFF2-40B4-BE49-F238E27FC236}">
                <a16:creationId xmlns:a16="http://schemas.microsoft.com/office/drawing/2014/main" id="{1E6281D7-8122-43C6-AB56-41378DA30869}"/>
              </a:ext>
            </a:extLst>
          </p:cNvPr>
          <p:cNvSpPr txBox="1"/>
          <p:nvPr/>
        </p:nvSpPr>
        <p:spPr>
          <a:xfrm>
            <a:off x="1549546" y="5606444"/>
            <a:ext cx="9092907" cy="400110"/>
          </a:xfrm>
          <a:prstGeom prst="rect">
            <a:avLst/>
          </a:prstGeom>
          <a:solidFill>
            <a:schemeClr val="bg2"/>
          </a:solidFill>
          <a:ln>
            <a:solidFill>
              <a:schemeClr val="tx1"/>
            </a:solidFill>
          </a:ln>
        </p:spPr>
        <p:txBody>
          <a:bodyPr wrap="square" rtlCol="0">
            <a:spAutoFit/>
          </a:bodyPr>
          <a:lstStyle/>
          <a:p>
            <a:r>
              <a:rPr lang="en-US" altLang="ko-KR" sz="2000" dirty="0">
                <a:latin typeface="바탕" panose="02030600000101010101" pitchFamily="18" charset="-127"/>
                <a:ea typeface="바탕" panose="02030600000101010101" pitchFamily="18" charset="-127"/>
              </a:rPr>
              <a:t>※</a:t>
            </a:r>
            <a:r>
              <a:rPr lang="en-US" altLang="ko-KR" sz="2000" dirty="0"/>
              <a:t>Establishment of IALA-IMO JWG to meet the specific demand within the ICT field </a:t>
            </a:r>
            <a:endParaRPr lang="ko-KR" altLang="en-US" sz="2000" dirty="0"/>
          </a:p>
        </p:txBody>
      </p:sp>
      <p:pic>
        <p:nvPicPr>
          <p:cNvPr id="8" name="그림 7">
            <a:extLst>
              <a:ext uri="{FF2B5EF4-FFF2-40B4-BE49-F238E27FC236}">
                <a16:creationId xmlns:a16="http://schemas.microsoft.com/office/drawing/2014/main" id="{2EB2135F-54EB-407F-B937-EB6BCC4B6325}"/>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015" y="159678"/>
            <a:ext cx="2219169" cy="524551"/>
          </a:xfrm>
          <a:prstGeom prst="rect">
            <a:avLst/>
          </a:prstGeom>
        </p:spPr>
      </p:pic>
      <p:sp>
        <p:nvSpPr>
          <p:cNvPr id="10" name="제목 8">
            <a:extLst>
              <a:ext uri="{FF2B5EF4-FFF2-40B4-BE49-F238E27FC236}">
                <a16:creationId xmlns:a16="http://schemas.microsoft.com/office/drawing/2014/main" id="{83E50E53-3239-4587-8384-405A5550945C}"/>
              </a:ext>
            </a:extLst>
          </p:cNvPr>
          <p:cNvSpPr>
            <a:spLocks noGrp="1"/>
          </p:cNvSpPr>
          <p:nvPr>
            <p:ph type="title"/>
          </p:nvPr>
        </p:nvSpPr>
        <p:spPr>
          <a:xfrm>
            <a:off x="1141413" y="618518"/>
            <a:ext cx="9905998" cy="1478570"/>
          </a:xfrm>
        </p:spPr>
        <p:txBody>
          <a:bodyPr>
            <a:normAutofit/>
          </a:bodyPr>
          <a:lstStyle/>
          <a:p>
            <a:r>
              <a:rPr lang="en-US" altLang="ko-KR" sz="3200" dirty="0"/>
              <a:t>Proposal for the Joint IALA/IMO Working Group</a:t>
            </a:r>
            <a:endParaRPr lang="ko-KR" altLang="en-US" sz="3200" dirty="0"/>
          </a:p>
        </p:txBody>
      </p:sp>
    </p:spTree>
    <p:extLst>
      <p:ext uri="{BB962C8B-B14F-4D97-AF65-F5344CB8AC3E}">
        <p14:creationId xmlns:p14="http://schemas.microsoft.com/office/powerpoint/2010/main" val="296560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0581193B-7713-411C-B150-0ED30BDD1CAD}"/>
              </a:ext>
            </a:extLst>
          </p:cNvPr>
          <p:cNvSpPr>
            <a:spLocks noGrp="1"/>
          </p:cNvSpPr>
          <p:nvPr>
            <p:ph idx="1"/>
          </p:nvPr>
        </p:nvSpPr>
        <p:spPr>
          <a:xfrm>
            <a:off x="838199" y="2051727"/>
            <a:ext cx="11016293" cy="4351338"/>
          </a:xfrm>
        </p:spPr>
        <p:txBody>
          <a:bodyPr>
            <a:normAutofit fontScale="92500" lnSpcReduction="20000"/>
          </a:bodyPr>
          <a:lstStyle/>
          <a:p>
            <a:r>
              <a:rPr lang="en-US" altLang="ko-KR" b="1" dirty="0"/>
              <a:t>Scope of Joint IALA/IMO Working Group </a:t>
            </a:r>
          </a:p>
          <a:p>
            <a:endParaRPr lang="en-US" altLang="ko-KR" dirty="0"/>
          </a:p>
          <a:p>
            <a:r>
              <a:rPr lang="en-US" altLang="ko-KR" dirty="0"/>
              <a:t>JWG for Information Communication Technology </a:t>
            </a:r>
          </a:p>
          <a:p>
            <a:pPr marL="0" indent="0">
              <a:buNone/>
            </a:pPr>
            <a:r>
              <a:rPr lang="en-US" altLang="ko-KR" dirty="0"/>
              <a:t>Guidelines/standards regarding new maritime technologies </a:t>
            </a:r>
          </a:p>
          <a:p>
            <a:pPr marL="0" indent="0">
              <a:buNone/>
            </a:pPr>
            <a:r>
              <a:rPr lang="en-US" altLang="ko-KR" dirty="0"/>
              <a:t>(e.g. standardization of public mobile broadband communication technology)</a:t>
            </a:r>
          </a:p>
          <a:p>
            <a:pPr marL="0" indent="0">
              <a:buNone/>
            </a:pPr>
            <a:endParaRPr lang="en-US" altLang="ko-KR" dirty="0"/>
          </a:p>
          <a:p>
            <a:pPr marL="0" indent="0">
              <a:buNone/>
            </a:pPr>
            <a:r>
              <a:rPr lang="en-US" altLang="ko-KR" dirty="0"/>
              <a:t>Preliminary base work to be done via correspondence group to:</a:t>
            </a:r>
          </a:p>
          <a:p>
            <a:pPr>
              <a:buFontTx/>
              <a:buChar char="-"/>
            </a:pPr>
            <a:r>
              <a:rPr lang="en-US" altLang="ko-KR" dirty="0"/>
              <a:t>Draft terms of reference for JWG: preliminary step prior to the JWG  </a:t>
            </a:r>
          </a:p>
          <a:p>
            <a:pPr>
              <a:buFontTx/>
              <a:buChar char="-"/>
            </a:pPr>
            <a:r>
              <a:rPr lang="en-US" altLang="ko-KR" dirty="0"/>
              <a:t>Draft guideline on use of mobile broadband communication technology (pilot </a:t>
            </a:r>
            <a:r>
              <a:rPr lang="en-US" altLang="ko-KR" dirty="0" err="1"/>
              <a:t>programme</a:t>
            </a:r>
            <a:r>
              <a:rPr lang="en-US" altLang="ko-KR" dirty="0"/>
              <a:t>)</a:t>
            </a:r>
          </a:p>
          <a:p>
            <a:pPr>
              <a:buFontTx/>
              <a:buChar char="-"/>
            </a:pPr>
            <a:endParaRPr lang="en-US" altLang="ko-KR" dirty="0"/>
          </a:p>
        </p:txBody>
      </p:sp>
      <p:sp>
        <p:nvSpPr>
          <p:cNvPr id="5" name="사각형: 둥근 모서리 4">
            <a:extLst>
              <a:ext uri="{FF2B5EF4-FFF2-40B4-BE49-F238E27FC236}">
                <a16:creationId xmlns:a16="http://schemas.microsoft.com/office/drawing/2014/main" id="{C79364A1-2E5D-4DC1-B142-BE6338C5E4B8}"/>
              </a:ext>
            </a:extLst>
          </p:cNvPr>
          <p:cNvSpPr/>
          <p:nvPr/>
        </p:nvSpPr>
        <p:spPr>
          <a:xfrm>
            <a:off x="7863840" y="2183929"/>
            <a:ext cx="3990653" cy="1112489"/>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b="1" dirty="0"/>
              <a:t>Joint Working Groups within the IMO </a:t>
            </a:r>
          </a:p>
          <a:p>
            <a:pPr algn="ctr"/>
            <a:r>
              <a:rPr lang="en-US" altLang="ko-KR" dirty="0"/>
              <a:t>ICAO-IMO JWG</a:t>
            </a:r>
          </a:p>
          <a:p>
            <a:pPr algn="ctr"/>
            <a:r>
              <a:rPr lang="en-US" altLang="ko-KR" dirty="0"/>
              <a:t>ILO-IMO JWG</a:t>
            </a:r>
          </a:p>
        </p:txBody>
      </p:sp>
      <p:pic>
        <p:nvPicPr>
          <p:cNvPr id="8" name="그림 7">
            <a:extLst>
              <a:ext uri="{FF2B5EF4-FFF2-40B4-BE49-F238E27FC236}">
                <a16:creationId xmlns:a16="http://schemas.microsoft.com/office/drawing/2014/main" id="{745C09BB-03E4-4D1E-AC26-F633C3D2AB72}"/>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015" y="159678"/>
            <a:ext cx="2219169" cy="524551"/>
          </a:xfrm>
          <a:prstGeom prst="rect">
            <a:avLst/>
          </a:prstGeom>
        </p:spPr>
      </p:pic>
      <p:sp>
        <p:nvSpPr>
          <p:cNvPr id="9" name="제목 8">
            <a:extLst>
              <a:ext uri="{FF2B5EF4-FFF2-40B4-BE49-F238E27FC236}">
                <a16:creationId xmlns:a16="http://schemas.microsoft.com/office/drawing/2014/main" id="{74F7DA97-4753-40F9-AFA9-D5AE01FDDED1}"/>
              </a:ext>
            </a:extLst>
          </p:cNvPr>
          <p:cNvSpPr>
            <a:spLocks noGrp="1"/>
          </p:cNvSpPr>
          <p:nvPr>
            <p:ph type="title"/>
          </p:nvPr>
        </p:nvSpPr>
        <p:spPr>
          <a:xfrm>
            <a:off x="1141413" y="618518"/>
            <a:ext cx="9905998" cy="1478570"/>
          </a:xfrm>
        </p:spPr>
        <p:txBody>
          <a:bodyPr>
            <a:normAutofit/>
          </a:bodyPr>
          <a:lstStyle/>
          <a:p>
            <a:r>
              <a:rPr lang="en-US" altLang="ko-KR" sz="3200" dirty="0"/>
              <a:t>Proposal for the Joint IALA/IMO Working Group</a:t>
            </a:r>
            <a:endParaRPr lang="ko-KR" altLang="en-US" sz="3200" dirty="0"/>
          </a:p>
        </p:txBody>
      </p:sp>
    </p:spTree>
    <p:extLst>
      <p:ext uri="{BB962C8B-B14F-4D97-AF65-F5344CB8AC3E}">
        <p14:creationId xmlns:p14="http://schemas.microsoft.com/office/powerpoint/2010/main" val="3668274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0581193B-7713-411C-B150-0ED30BDD1CAD}"/>
              </a:ext>
            </a:extLst>
          </p:cNvPr>
          <p:cNvSpPr>
            <a:spLocks noGrp="1"/>
          </p:cNvSpPr>
          <p:nvPr>
            <p:ph idx="1"/>
          </p:nvPr>
        </p:nvSpPr>
        <p:spPr>
          <a:xfrm>
            <a:off x="838199" y="1901825"/>
            <a:ext cx="11170187" cy="4351338"/>
          </a:xfrm>
        </p:spPr>
        <p:txBody>
          <a:bodyPr>
            <a:normAutofit lnSpcReduction="10000"/>
          </a:bodyPr>
          <a:lstStyle/>
          <a:p>
            <a:endParaRPr lang="en-US" altLang="ko-KR" dirty="0"/>
          </a:p>
          <a:p>
            <a:endParaRPr lang="en-US" altLang="ko-KR" dirty="0"/>
          </a:p>
          <a:p>
            <a:endParaRPr lang="en-US" altLang="ko-KR" dirty="0"/>
          </a:p>
          <a:p>
            <a:pPr marL="0" indent="0">
              <a:buNone/>
            </a:pPr>
            <a:endParaRPr lang="en-US" altLang="ko-KR" dirty="0"/>
          </a:p>
          <a:p>
            <a:r>
              <a:rPr lang="en-US" altLang="ko-KR" dirty="0"/>
              <a:t>Constant and anchored means of partnership between IMO and IALA</a:t>
            </a:r>
          </a:p>
          <a:p>
            <a:r>
              <a:rPr lang="en-US" altLang="ko-KR" dirty="0"/>
              <a:t>Efficient and constructive administrative management regarding maritime ICT  </a:t>
            </a:r>
          </a:p>
          <a:p>
            <a:r>
              <a:rPr lang="en-US" altLang="ko-KR" dirty="0"/>
              <a:t>Concentrated and focused communication of IALA’s Viewpoint on relevant matters </a:t>
            </a:r>
          </a:p>
          <a:p>
            <a:r>
              <a:rPr lang="en-US" altLang="ko-KR" dirty="0"/>
              <a:t>Consolidation of Changed Organizational Status as an IGO</a:t>
            </a:r>
            <a:r>
              <a:rPr lang="ko-KR" altLang="en-US" dirty="0"/>
              <a:t> </a:t>
            </a:r>
            <a:endParaRPr lang="en-US" altLang="ko-KR" dirty="0"/>
          </a:p>
          <a:p>
            <a:pPr marL="0" indent="0">
              <a:buNone/>
            </a:pPr>
            <a:endParaRPr lang="en-US" altLang="ko-KR" dirty="0"/>
          </a:p>
        </p:txBody>
      </p:sp>
      <p:sp>
        <p:nvSpPr>
          <p:cNvPr id="5" name="사각형: 둥근 모서리 4">
            <a:extLst>
              <a:ext uri="{FF2B5EF4-FFF2-40B4-BE49-F238E27FC236}">
                <a16:creationId xmlns:a16="http://schemas.microsoft.com/office/drawing/2014/main" id="{972089D7-A035-46A9-80DB-FF371DD545D4}"/>
              </a:ext>
            </a:extLst>
          </p:cNvPr>
          <p:cNvSpPr/>
          <p:nvPr/>
        </p:nvSpPr>
        <p:spPr>
          <a:xfrm>
            <a:off x="1628293" y="2544895"/>
            <a:ext cx="3990653" cy="553219"/>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IALA-IMO Correspondence Group</a:t>
            </a:r>
          </a:p>
        </p:txBody>
      </p:sp>
      <p:sp>
        <p:nvSpPr>
          <p:cNvPr id="6" name="사각형: 둥근 모서리 5">
            <a:extLst>
              <a:ext uri="{FF2B5EF4-FFF2-40B4-BE49-F238E27FC236}">
                <a16:creationId xmlns:a16="http://schemas.microsoft.com/office/drawing/2014/main" id="{A61E7447-0D9F-4270-A7CA-40243884EE93}"/>
              </a:ext>
            </a:extLst>
          </p:cNvPr>
          <p:cNvSpPr/>
          <p:nvPr/>
        </p:nvSpPr>
        <p:spPr>
          <a:xfrm>
            <a:off x="6562014" y="2544894"/>
            <a:ext cx="3990653" cy="553219"/>
          </a:xfrm>
          <a:prstGeom prst="round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t>IALA-IMO Joint Working Group</a:t>
            </a:r>
          </a:p>
        </p:txBody>
      </p:sp>
      <p:sp>
        <p:nvSpPr>
          <p:cNvPr id="2" name="화살표: 오른쪽 1">
            <a:extLst>
              <a:ext uri="{FF2B5EF4-FFF2-40B4-BE49-F238E27FC236}">
                <a16:creationId xmlns:a16="http://schemas.microsoft.com/office/drawing/2014/main" id="{279FA8E4-A80A-4E81-B9B0-E23D074C7799}"/>
              </a:ext>
            </a:extLst>
          </p:cNvPr>
          <p:cNvSpPr/>
          <p:nvPr/>
        </p:nvSpPr>
        <p:spPr>
          <a:xfrm>
            <a:off x="5849957" y="2677098"/>
            <a:ext cx="539826" cy="29745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8" name="TextBox 7">
            <a:extLst>
              <a:ext uri="{FF2B5EF4-FFF2-40B4-BE49-F238E27FC236}">
                <a16:creationId xmlns:a16="http://schemas.microsoft.com/office/drawing/2014/main" id="{1B969418-FEB4-4E53-8E10-D294F209D676}"/>
              </a:ext>
            </a:extLst>
          </p:cNvPr>
          <p:cNvSpPr txBox="1"/>
          <p:nvPr/>
        </p:nvSpPr>
        <p:spPr>
          <a:xfrm>
            <a:off x="5734451" y="2090158"/>
            <a:ext cx="770837" cy="400110"/>
          </a:xfrm>
          <a:prstGeom prst="rect">
            <a:avLst/>
          </a:prstGeom>
          <a:noFill/>
        </p:spPr>
        <p:txBody>
          <a:bodyPr wrap="square" rtlCol="0">
            <a:spAutoFit/>
          </a:bodyPr>
          <a:lstStyle/>
          <a:p>
            <a:r>
              <a:rPr lang="en-US" altLang="ko-KR" sz="2000" dirty="0"/>
              <a:t>2023</a:t>
            </a:r>
            <a:endParaRPr lang="ko-KR" altLang="en-US" sz="2000" dirty="0"/>
          </a:p>
        </p:txBody>
      </p:sp>
      <p:pic>
        <p:nvPicPr>
          <p:cNvPr id="10" name="그림 9">
            <a:extLst>
              <a:ext uri="{FF2B5EF4-FFF2-40B4-BE49-F238E27FC236}">
                <a16:creationId xmlns:a16="http://schemas.microsoft.com/office/drawing/2014/main" id="{6ADC6CAB-9B01-414F-9499-C0D26AC160C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015" y="159678"/>
            <a:ext cx="2219169" cy="524551"/>
          </a:xfrm>
          <a:prstGeom prst="rect">
            <a:avLst/>
          </a:prstGeom>
        </p:spPr>
      </p:pic>
      <p:sp>
        <p:nvSpPr>
          <p:cNvPr id="11" name="제목 8">
            <a:extLst>
              <a:ext uri="{FF2B5EF4-FFF2-40B4-BE49-F238E27FC236}">
                <a16:creationId xmlns:a16="http://schemas.microsoft.com/office/drawing/2014/main" id="{8FA43876-5C30-447B-9E44-EE8984185E96}"/>
              </a:ext>
            </a:extLst>
          </p:cNvPr>
          <p:cNvSpPr>
            <a:spLocks noGrp="1"/>
          </p:cNvSpPr>
          <p:nvPr>
            <p:ph type="title"/>
          </p:nvPr>
        </p:nvSpPr>
        <p:spPr>
          <a:xfrm>
            <a:off x="1141413" y="618518"/>
            <a:ext cx="9905998" cy="1478570"/>
          </a:xfrm>
        </p:spPr>
        <p:txBody>
          <a:bodyPr>
            <a:normAutofit/>
          </a:bodyPr>
          <a:lstStyle/>
          <a:p>
            <a:r>
              <a:rPr lang="en-US" altLang="ko-KR" sz="3200" dirty="0"/>
              <a:t>Proposal for the Joint IALA/IMO Working Group</a:t>
            </a:r>
            <a:endParaRPr lang="ko-KR" altLang="en-US" sz="3200" dirty="0"/>
          </a:p>
        </p:txBody>
      </p:sp>
    </p:spTree>
    <p:extLst>
      <p:ext uri="{BB962C8B-B14F-4D97-AF65-F5344CB8AC3E}">
        <p14:creationId xmlns:p14="http://schemas.microsoft.com/office/powerpoint/2010/main" val="2422775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0581193B-7713-411C-B150-0ED30BDD1CAD}"/>
              </a:ext>
            </a:extLst>
          </p:cNvPr>
          <p:cNvSpPr>
            <a:spLocks noGrp="1"/>
          </p:cNvSpPr>
          <p:nvPr>
            <p:ph idx="1"/>
          </p:nvPr>
        </p:nvSpPr>
        <p:spPr>
          <a:xfrm>
            <a:off x="838200" y="2055938"/>
            <a:ext cx="10515600" cy="4351338"/>
          </a:xfrm>
        </p:spPr>
        <p:txBody>
          <a:bodyPr/>
          <a:lstStyle/>
          <a:p>
            <a:r>
              <a:rPr lang="en-US" altLang="ko-KR" b="1" dirty="0"/>
              <a:t>Submission of new output proposal to MSC 105</a:t>
            </a:r>
          </a:p>
          <a:p>
            <a:endParaRPr lang="en-US" altLang="ko-KR" dirty="0"/>
          </a:p>
          <a:p>
            <a:r>
              <a:rPr lang="en-US" altLang="ko-KR" dirty="0"/>
              <a:t>Proposal for the establishment of Correspondence Group to prepare Joint IALA/IMO Working Group on new technologies </a:t>
            </a:r>
          </a:p>
          <a:p>
            <a:pPr marL="0" indent="0">
              <a:buNone/>
            </a:pPr>
            <a:r>
              <a:rPr lang="en-US" altLang="ko-KR" dirty="0"/>
              <a:t>   (e.g. Maritime Information Communication Technology) </a:t>
            </a:r>
          </a:p>
          <a:p>
            <a:pPr marL="0" indent="0">
              <a:buNone/>
            </a:pPr>
            <a:r>
              <a:rPr lang="en-US" altLang="ko-KR" dirty="0"/>
              <a:t> </a:t>
            </a:r>
          </a:p>
          <a:p>
            <a:r>
              <a:rPr lang="en-US" altLang="ko-KR" dirty="0"/>
              <a:t>Draft Terms of Reference for the Correspondence Group to Prepare Joint IALA/IMO Working Group on Maritime Information Communication Technology  </a:t>
            </a:r>
            <a:endParaRPr lang="ko-KR" altLang="en-US" dirty="0"/>
          </a:p>
        </p:txBody>
      </p:sp>
      <p:pic>
        <p:nvPicPr>
          <p:cNvPr id="6" name="그림 5">
            <a:extLst>
              <a:ext uri="{FF2B5EF4-FFF2-40B4-BE49-F238E27FC236}">
                <a16:creationId xmlns:a16="http://schemas.microsoft.com/office/drawing/2014/main" id="{6F6CC28B-8E1C-47E7-A30A-3DD2552B94D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015" y="159678"/>
            <a:ext cx="2219169" cy="524551"/>
          </a:xfrm>
          <a:prstGeom prst="rect">
            <a:avLst/>
          </a:prstGeom>
        </p:spPr>
      </p:pic>
      <p:sp>
        <p:nvSpPr>
          <p:cNvPr id="8" name="제목 8">
            <a:extLst>
              <a:ext uri="{FF2B5EF4-FFF2-40B4-BE49-F238E27FC236}">
                <a16:creationId xmlns:a16="http://schemas.microsoft.com/office/drawing/2014/main" id="{294EED2B-E64E-46BD-941E-6CF0D8DAB0F1}"/>
              </a:ext>
            </a:extLst>
          </p:cNvPr>
          <p:cNvSpPr>
            <a:spLocks noGrp="1"/>
          </p:cNvSpPr>
          <p:nvPr>
            <p:ph type="title"/>
          </p:nvPr>
        </p:nvSpPr>
        <p:spPr>
          <a:xfrm>
            <a:off x="1141413" y="618518"/>
            <a:ext cx="9905998" cy="1478570"/>
          </a:xfrm>
        </p:spPr>
        <p:txBody>
          <a:bodyPr>
            <a:normAutofit/>
          </a:bodyPr>
          <a:lstStyle/>
          <a:p>
            <a:r>
              <a:rPr lang="en-US" altLang="ko-KR" sz="3200" dirty="0"/>
              <a:t>New output proposal for the IALA/IMO CG</a:t>
            </a:r>
            <a:endParaRPr lang="ko-KR" altLang="en-US" sz="3200" dirty="0"/>
          </a:p>
        </p:txBody>
      </p:sp>
    </p:spTree>
    <p:extLst>
      <p:ext uri="{BB962C8B-B14F-4D97-AF65-F5344CB8AC3E}">
        <p14:creationId xmlns:p14="http://schemas.microsoft.com/office/powerpoint/2010/main" val="1311643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173D5"/>
        </a:solidFill>
        <a:effectLst/>
      </p:bgPr>
    </p:bg>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6E493B5-0B0A-4BAC-B94D-9597DBF18209}"/>
              </a:ext>
            </a:extLst>
          </p:cNvPr>
          <p:cNvSpPr>
            <a:spLocks noGrp="1"/>
          </p:cNvSpPr>
          <p:nvPr>
            <p:ph type="ctrTitle"/>
          </p:nvPr>
        </p:nvSpPr>
        <p:spPr>
          <a:xfrm>
            <a:off x="2475807" y="2191302"/>
            <a:ext cx="6409114" cy="1739347"/>
          </a:xfrm>
        </p:spPr>
        <p:txBody>
          <a:bodyPr>
            <a:noAutofit/>
          </a:bodyPr>
          <a:lstStyle/>
          <a:p>
            <a:r>
              <a:rPr lang="en-US" altLang="ko-KR" sz="4800" b="1" dirty="0">
                <a:solidFill>
                  <a:schemeClr val="bg2">
                    <a:lumMod val="20000"/>
                    <a:lumOff val="80000"/>
                  </a:schemeClr>
                </a:solidFill>
              </a:rPr>
              <a:t>Thank You</a:t>
            </a:r>
            <a:endParaRPr lang="ko-KR" altLang="en-US" sz="4800" b="1" dirty="0">
              <a:solidFill>
                <a:schemeClr val="bg2">
                  <a:lumMod val="20000"/>
                  <a:lumOff val="80000"/>
                </a:schemeClr>
              </a:solidFill>
            </a:endParaRPr>
          </a:p>
        </p:txBody>
      </p:sp>
      <p:pic>
        <p:nvPicPr>
          <p:cNvPr id="3" name="그림 2">
            <a:extLst>
              <a:ext uri="{FF2B5EF4-FFF2-40B4-BE49-F238E27FC236}">
                <a16:creationId xmlns:a16="http://schemas.microsoft.com/office/drawing/2014/main" id="{1C275C80-3C5D-48D0-A79C-01EAC36CC0E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89126" y="3119749"/>
            <a:ext cx="3430599" cy="810900"/>
          </a:xfrm>
          <a:prstGeom prst="rect">
            <a:avLst/>
          </a:prstGeom>
        </p:spPr>
      </p:pic>
    </p:spTree>
    <p:extLst>
      <p:ext uri="{BB962C8B-B14F-4D97-AF65-F5344CB8AC3E}">
        <p14:creationId xmlns:p14="http://schemas.microsoft.com/office/powerpoint/2010/main" val="26770084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회로">
  <a:themeElements>
    <a:clrScheme name="회로">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회로">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회로">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TM04033919[[fn=회로]]</Template>
  <TotalTime>0</TotalTime>
  <Words>1330</Words>
  <Application>Microsoft Office PowerPoint</Application>
  <PresentationFormat>Widescreen</PresentationFormat>
  <Paragraphs>110</Paragraphs>
  <Slides>7</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바탕</vt:lpstr>
      <vt:lpstr>맑은 고딕</vt:lpstr>
      <vt:lpstr>Arial</vt:lpstr>
      <vt:lpstr>Cambria</vt:lpstr>
      <vt:lpstr>Tw Cen MT</vt:lpstr>
      <vt:lpstr>Wingdings</vt:lpstr>
      <vt:lpstr>회로</vt:lpstr>
      <vt:lpstr>Proposal for the  Joint IALA/IMO Working Group </vt:lpstr>
      <vt:lpstr>Proposal for the Joint IALA/IMO Working Group</vt:lpstr>
      <vt:lpstr>Proposal for the Joint IALA/IMO Working Group</vt:lpstr>
      <vt:lpstr>Proposal for the Joint IALA/IMO Working Group</vt:lpstr>
      <vt:lpstr>Proposal for the Joint IALA/IMO Working Group</vt:lpstr>
      <vt:lpstr>New output proposal for the IALA/IMO CG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the  Joint IMO/IALA Working Group </dc:title>
  <dc:creator>김호윤(공공리더십과정의연계전공)</dc:creator>
  <cp:lastModifiedBy>Tom Southall</cp:lastModifiedBy>
  <cp:revision>34</cp:revision>
  <dcterms:created xsi:type="dcterms:W3CDTF">2021-08-04T02:40:57Z</dcterms:created>
  <dcterms:modified xsi:type="dcterms:W3CDTF">2021-09-10T14:25:00Z</dcterms:modified>
</cp:coreProperties>
</file>