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944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563D1-18FA-8C4B-A4AE-9B98B9E7003A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8B7CA7-77F7-F44F-99EA-A7C98A072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3903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FF3882-A32B-D746-86C7-1CC84346392F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0C890C-A472-7948-BD88-E407CB589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6766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Merck</a:t>
            </a:r>
            <a:r>
              <a:rPr lang="en-GB" baseline="0" dirty="0" smtClean="0"/>
              <a:t> – no mention of drugs. Marriott – no mention of hotels. Both allow wide range of future activity but have a core value.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918BA9-583C-4DE8-9566-D338047CFA1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8110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Remember</a:t>
            </a:r>
            <a:r>
              <a:rPr lang="en-GB" baseline="0" dirty="0" smtClean="0"/>
              <a:t> – will it last 100 years?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918BA9-583C-4DE8-9566-D338047CFA1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170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Focus on e-</a:t>
            </a:r>
            <a:r>
              <a:rPr lang="en-GB" dirty="0" err="1" smtClean="0"/>
              <a:t>Nav</a:t>
            </a:r>
            <a:r>
              <a:rPr lang="en-GB" dirty="0" smtClean="0"/>
              <a:t> STM Cloud.</a:t>
            </a:r>
            <a:r>
              <a:rPr lang="en-GB" baseline="0" dirty="0" smtClean="0"/>
              <a:t> However some also extend to traditional </a:t>
            </a:r>
            <a:r>
              <a:rPr lang="en-GB" baseline="0" dirty="0" err="1" smtClean="0"/>
              <a:t>AtoN</a:t>
            </a:r>
            <a:r>
              <a:rPr lang="en-GB" baseline="0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918BA9-583C-4DE8-9566-D338047CFA1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81758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Note the expectation of STM, but PREPARATION.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918BA9-583C-4DE8-9566-D338047CFA1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098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Similar to SV1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918BA9-583C-4DE8-9566-D338047CFA1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092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BA2ED-DF9A-C24B-895B-B0E32F770B7C}" type="datetime1">
              <a:rPr lang="en-GB" smtClean="0"/>
              <a:t>2013-05-15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2A227-1C62-724F-9FEF-D142D349515B}" type="datetime1">
              <a:rPr lang="en-GB" smtClean="0"/>
              <a:t>2013-05-15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0FFA5-1F70-E44D-B549-DB436E39E37E}" type="datetime1">
              <a:rPr lang="en-GB" smtClean="0"/>
              <a:t>2013-05-15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37FEF-530E-3A4C-94AD-BD5BBD3C5984}" type="datetime1">
              <a:rPr lang="en-GB" smtClean="0"/>
              <a:t>2013-05-15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373364"/>
            <a:ext cx="8042276" cy="874477"/>
          </a:xfrm>
        </p:spPr>
        <p:txBody>
          <a:bodyPr/>
          <a:lstStyle>
            <a:lvl1pPr algn="l">
              <a:defRPr sz="4000"/>
            </a:lvl1pPr>
          </a:lstStyle>
          <a:p>
            <a:r>
              <a:rPr lang="en-GB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562100"/>
            <a:ext cx="8042276" cy="4966163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  <a:lvl3pPr marL="1257300" indent="-368300">
              <a:buFont typeface="Wingdings" pitchFamily="2" charset="2"/>
              <a:buChar char="§"/>
              <a:defRPr/>
            </a:lvl3pPr>
            <a:lvl4pPr marL="1612900" indent="-390525">
              <a:buFont typeface="Wingdings" pitchFamily="2" charset="2"/>
              <a:buChar char="§"/>
              <a:defRPr/>
            </a:lvl4pPr>
            <a:lvl5pPr>
              <a:defRPr/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858C6-69AB-1145-8EF4-A524A9202A50}" type="datetime1">
              <a:rPr lang="en-GB" smtClean="0"/>
              <a:t>2013-05-15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8FCB2-25F3-3945-AC13-08B8A2FDA2A4}" type="datetime1">
              <a:rPr lang="en-GB" smtClean="0"/>
              <a:t>2013-05-15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CC6E1-3427-8944-9942-1FFB97295B14}" type="datetime1">
              <a:rPr lang="en-GB" smtClean="0"/>
              <a:t>2013-05-15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75B16-9D16-4249-8FA5-F000000160CB}" type="datetime1">
              <a:rPr lang="en-GB" smtClean="0"/>
              <a:t>2013-05-15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AB5C6-0889-524D-A569-FBF0BB1F5160}" type="datetime1">
              <a:rPr lang="en-GB" smtClean="0"/>
              <a:t>2013-05-15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961BF-7332-9542-B8C9-1643117A0A45}" type="datetime1">
              <a:rPr lang="en-GB" smtClean="0"/>
              <a:t>2013-05-15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663BD-DA36-8047-BACF-7DA0D6B40E20}" type="datetime1">
              <a:rPr lang="en-GB" smtClean="0"/>
              <a:t>2013-05-15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459FD-2BCE-6242-B3CA-E6053C70B859}" type="datetime1">
              <a:rPr lang="en-GB" smtClean="0"/>
              <a:t>2013-05-15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87447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GB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299038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D7CC913-58D1-234B-A90A-B8AC254180FB}" type="datetime1">
              <a:rPr lang="en-GB" smtClean="0"/>
              <a:t>2013-05-15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85CF3216-CAFE-F04D-8201-583F3982750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logo aism reg.jpg"/>
          <p:cNvPicPr>
            <a:picLocks noChangeAspect="1"/>
          </p:cNvPicPr>
          <p:nvPr/>
        </p:nvPicPr>
        <p:blipFill rotWithShape="1">
          <a:blip r:embed="rId14">
            <a:alphaModFix am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67" t="20305" r="15076" b="23518"/>
          <a:stretch/>
        </p:blipFill>
        <p:spPr>
          <a:xfrm>
            <a:off x="2362200" y="1117599"/>
            <a:ext cx="4263129" cy="470632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533400" indent="-53340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00000"/>
        <a:buFont typeface="Wingdings" pitchFamily="2" charset="2"/>
        <a:buChar char="§"/>
        <a:defRPr sz="24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1pPr>
      <a:lvl2pPr marL="901700" indent="-36830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" charset="2"/>
        <a:buChar char="§"/>
        <a:defRPr sz="22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2pPr>
      <a:lvl3pPr marL="1257300" indent="-3683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" pitchFamily="2" charset="2"/>
        <a:buChar char="§"/>
        <a:defRPr sz="20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3pPr>
      <a:lvl4pPr marL="1508125" indent="-2857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" pitchFamily="2" charset="2"/>
        <a:buChar char="§"/>
        <a:defRPr sz="18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4pPr>
      <a:lvl5pPr marL="1968500" indent="-3746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Lucida Grande"/>
        <a:buChar char="-"/>
        <a:defRPr sz="1800" kern="120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Image 3" descr="essaipowerpoin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546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857500" y="527238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dirty="0"/>
              <a:t>Progress Report by the Secretariat</a:t>
            </a:r>
          </a:p>
          <a:p>
            <a:pPr algn="ctr"/>
            <a:r>
              <a:rPr lang="en-GB" dirty="0"/>
              <a:t>To</a:t>
            </a:r>
          </a:p>
          <a:p>
            <a:pPr algn="ctr"/>
            <a:r>
              <a:rPr lang="en-GB" dirty="0"/>
              <a:t>Council Meeting 55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256246" y="2305049"/>
            <a:ext cx="6498158" cy="172486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chemeClr val="tx1"/>
                </a:solidFill>
              </a:rPr>
              <a:t>Development of an IALA Strategy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0906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355226"/>
            <a:ext cx="8042276" cy="874477"/>
          </a:xfrm>
        </p:spPr>
        <p:txBody>
          <a:bodyPr/>
          <a:lstStyle/>
          <a:p>
            <a:r>
              <a:rPr lang="en-GB" dirty="0" smtClean="0"/>
              <a:t>Purpose of IALA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4546848" cy="5112568"/>
          </a:xfrm>
        </p:spPr>
        <p:txBody>
          <a:bodyPr>
            <a:normAutofit fontScale="40000" lnSpcReduction="20000"/>
          </a:bodyPr>
          <a:lstStyle/>
          <a:p>
            <a:r>
              <a:rPr lang="en-GB" sz="4400" dirty="0"/>
              <a:t>100 year Vision</a:t>
            </a:r>
          </a:p>
          <a:p>
            <a:pPr lvl="1"/>
            <a:r>
              <a:rPr lang="en-GB" sz="4000" dirty="0"/>
              <a:t>Jim Collins, Harvard Business Review article “Building Your Company’s Vision,” by Collins and </a:t>
            </a:r>
            <a:r>
              <a:rPr lang="en-GB" sz="4000" dirty="0" err="1"/>
              <a:t>Porras</a:t>
            </a:r>
            <a:endParaRPr lang="en-GB" sz="4000" dirty="0"/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lvl="1"/>
            <a:r>
              <a:rPr lang="en-GB" sz="4000" dirty="0" smtClean="0"/>
              <a:t>“Big </a:t>
            </a:r>
            <a:r>
              <a:rPr lang="en-GB" sz="4000" dirty="0"/>
              <a:t>Hairy Audacious Goal”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3" t="16743" r="20948" b="8621"/>
          <a:stretch/>
        </p:blipFill>
        <p:spPr>
          <a:xfrm rot="5400000">
            <a:off x="4962815" y="2586319"/>
            <a:ext cx="4248472" cy="383149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845679"/>
            <a:ext cx="3320040" cy="3103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24850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" y="590550"/>
            <a:ext cx="8382001" cy="771525"/>
          </a:xfrm>
        </p:spPr>
        <p:txBody>
          <a:bodyPr/>
          <a:lstStyle/>
          <a:p>
            <a:r>
              <a:rPr lang="en-GB" dirty="0" smtClean="0"/>
              <a:t>Jim Collins – Core Value or Purpose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9750"/>
            <a:ext cx="8229600" cy="4853136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If you were to start a new organization, would you build it around this core </a:t>
            </a:r>
            <a:r>
              <a:rPr lang="en-GB" dirty="0" smtClean="0"/>
              <a:t>value?</a:t>
            </a:r>
          </a:p>
          <a:p>
            <a:r>
              <a:rPr lang="en-GB" dirty="0"/>
              <a:t>Would you want your organization to continue to stand for this core value 100 years into the future</a:t>
            </a:r>
            <a:r>
              <a:rPr lang="en-GB" dirty="0" smtClean="0"/>
              <a:t>, no </a:t>
            </a:r>
            <a:r>
              <a:rPr lang="en-GB" dirty="0"/>
              <a:t>matter what changes occur in the outside world</a:t>
            </a:r>
            <a:r>
              <a:rPr lang="en-GB" dirty="0" smtClean="0"/>
              <a:t>?</a:t>
            </a:r>
          </a:p>
          <a:p>
            <a:endParaRPr lang="en-GB" dirty="0" smtClean="0"/>
          </a:p>
          <a:p>
            <a:r>
              <a:rPr lang="en-GB" dirty="0"/>
              <a:t>Merck </a:t>
            </a:r>
            <a:endParaRPr lang="en-GB" dirty="0" smtClean="0"/>
          </a:p>
          <a:p>
            <a:pPr lvl="1"/>
            <a:r>
              <a:rPr lang="en-GB" dirty="0" smtClean="0"/>
              <a:t>To </a:t>
            </a:r>
            <a:r>
              <a:rPr lang="en-GB" dirty="0"/>
              <a:t>preserve and improve human </a:t>
            </a:r>
            <a:r>
              <a:rPr lang="en-GB" dirty="0" smtClean="0"/>
              <a:t>life</a:t>
            </a:r>
          </a:p>
          <a:p>
            <a:r>
              <a:rPr lang="en-GB" dirty="0"/>
              <a:t>McKinsey </a:t>
            </a:r>
            <a:endParaRPr lang="en-GB" dirty="0" smtClean="0"/>
          </a:p>
          <a:p>
            <a:pPr lvl="1"/>
            <a:r>
              <a:rPr lang="en-GB" dirty="0" smtClean="0"/>
              <a:t>To </a:t>
            </a:r>
            <a:r>
              <a:rPr lang="en-GB" dirty="0"/>
              <a:t>help leading corporations and governments be more </a:t>
            </a:r>
            <a:r>
              <a:rPr lang="en-GB" dirty="0" smtClean="0"/>
              <a:t>successful</a:t>
            </a:r>
          </a:p>
          <a:p>
            <a:r>
              <a:rPr lang="en-GB" dirty="0" err="1"/>
              <a:t>Telecare</a:t>
            </a:r>
            <a:r>
              <a:rPr lang="en-GB" dirty="0"/>
              <a:t> </a:t>
            </a:r>
            <a:endParaRPr lang="en-GB" dirty="0" smtClean="0"/>
          </a:p>
          <a:p>
            <a:pPr lvl="1"/>
            <a:r>
              <a:rPr lang="en-GB" dirty="0" smtClean="0"/>
              <a:t>To </a:t>
            </a:r>
            <a:r>
              <a:rPr lang="en-GB" dirty="0"/>
              <a:t>help people with mental impairments realize their full </a:t>
            </a:r>
            <a:r>
              <a:rPr lang="en-GB" dirty="0" smtClean="0"/>
              <a:t>potential</a:t>
            </a:r>
          </a:p>
          <a:p>
            <a:r>
              <a:rPr lang="en-GB" dirty="0" smtClean="0"/>
              <a:t>Marriott</a:t>
            </a:r>
          </a:p>
          <a:p>
            <a:pPr lvl="1"/>
            <a:r>
              <a:rPr lang="en-GB" dirty="0" smtClean="0"/>
              <a:t>To </a:t>
            </a:r>
            <a:r>
              <a:rPr lang="en-GB" dirty="0"/>
              <a:t>make people away from home feel they are among friends and really wanted</a:t>
            </a:r>
          </a:p>
        </p:txBody>
      </p:sp>
    </p:spTree>
    <p:extLst>
      <p:ext uri="{BB962C8B-B14F-4D97-AF65-F5344CB8AC3E}">
        <p14:creationId xmlns:p14="http://schemas.microsoft.com/office/powerpoint/2010/main" val="2044879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525" y="581025"/>
            <a:ext cx="8042276" cy="791553"/>
          </a:xfrm>
        </p:spPr>
        <p:txBody>
          <a:bodyPr/>
          <a:lstStyle/>
          <a:p>
            <a:r>
              <a:rPr lang="en-GB" dirty="0" smtClean="0"/>
              <a:t>12-Year Goals and “Base Camp”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67372"/>
            <a:ext cx="4546848" cy="4129979"/>
          </a:xfrm>
        </p:spPr>
        <p:txBody>
          <a:bodyPr>
            <a:normAutofit/>
          </a:bodyPr>
          <a:lstStyle/>
          <a:p>
            <a:r>
              <a:rPr lang="en-GB" dirty="0" smtClean="0"/>
              <a:t>Goals</a:t>
            </a:r>
          </a:p>
          <a:p>
            <a:pPr lvl="1"/>
            <a:r>
              <a:rPr lang="en-GB" dirty="0" smtClean="0"/>
              <a:t>Three IALA work periods</a:t>
            </a:r>
          </a:p>
          <a:p>
            <a:endParaRPr lang="en-GB" dirty="0" smtClean="0"/>
          </a:p>
          <a:p>
            <a:r>
              <a:rPr lang="en-GB" dirty="0" smtClean="0"/>
              <a:t>“ Base Camp”</a:t>
            </a:r>
          </a:p>
          <a:p>
            <a:pPr lvl="1"/>
            <a:r>
              <a:rPr lang="en-GB" dirty="0" smtClean="0"/>
              <a:t>2014-18 objectives</a:t>
            </a:r>
          </a:p>
          <a:p>
            <a:pPr lvl="1"/>
            <a:r>
              <a:rPr lang="en-GB" dirty="0" smtClean="0"/>
              <a:t>70% expectation of success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3" t="16743" r="20948" b="8621"/>
          <a:stretch/>
        </p:blipFill>
        <p:spPr>
          <a:xfrm rot="5400000">
            <a:off x="4943765" y="2675863"/>
            <a:ext cx="4248472" cy="3831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8211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950" y="526676"/>
            <a:ext cx="8042276" cy="874477"/>
          </a:xfrm>
        </p:spPr>
        <p:txBody>
          <a:bodyPr/>
          <a:lstStyle/>
          <a:p>
            <a:r>
              <a:rPr lang="en-GB" dirty="0" smtClean="0"/>
              <a:t>Outcome - Purpose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725" y="2242013"/>
            <a:ext cx="8042276" cy="434340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From the three groups</a:t>
            </a:r>
          </a:p>
          <a:p>
            <a:pPr lvl="1"/>
            <a:r>
              <a:rPr lang="en-GB" dirty="0" smtClean="0"/>
              <a:t>Successful voyages, sustainable planet</a:t>
            </a:r>
          </a:p>
          <a:p>
            <a:pPr lvl="1"/>
            <a:r>
              <a:rPr lang="en-GB" dirty="0" smtClean="0"/>
              <a:t>Improving maritime aids to navigation for the benefit of all</a:t>
            </a:r>
          </a:p>
          <a:p>
            <a:pPr lvl="1"/>
            <a:r>
              <a:rPr lang="en-GB" dirty="0" smtClean="0"/>
              <a:t>The safe efficient and sustainable movement of vessels through innovation and harmonisation of marine aids to navigation systems</a:t>
            </a:r>
          </a:p>
          <a:p>
            <a:endParaRPr lang="en-GB" dirty="0" smtClean="0"/>
          </a:p>
          <a:p>
            <a:r>
              <a:rPr lang="en-GB" dirty="0" smtClean="0"/>
              <a:t>From SV1</a:t>
            </a:r>
          </a:p>
          <a:p>
            <a:pPr lvl="1"/>
            <a:r>
              <a:rPr lang="en-GB" dirty="0" smtClean="0"/>
              <a:t>To enable the safe and efficient movement of ships across the globe by harmonising and improving the use and future development of marine aids to navigation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2164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623398"/>
            <a:ext cx="8042276" cy="810604"/>
          </a:xfrm>
        </p:spPr>
        <p:txBody>
          <a:bodyPr>
            <a:normAutofit/>
          </a:bodyPr>
          <a:lstStyle/>
          <a:p>
            <a:r>
              <a:rPr lang="en-GB" dirty="0" smtClean="0"/>
              <a:t>Outcome, 12-Year Goals – Groups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200" y="1752600"/>
            <a:ext cx="8042276" cy="4861388"/>
          </a:xfrm>
        </p:spPr>
        <p:txBody>
          <a:bodyPr>
            <a:normAutofit/>
          </a:bodyPr>
          <a:lstStyle/>
          <a:p>
            <a:r>
              <a:rPr lang="en-GB" dirty="0" smtClean="0"/>
              <a:t>Tools for managing navigation</a:t>
            </a:r>
          </a:p>
          <a:p>
            <a:pPr lvl="1"/>
            <a:r>
              <a:rPr lang="en-GB" dirty="0" smtClean="0"/>
              <a:t>Technical issues related to e-navigation have been resolved, enabling sea traffic management</a:t>
            </a:r>
          </a:p>
          <a:p>
            <a:pPr lvl="1"/>
            <a:r>
              <a:rPr lang="en-GB" dirty="0" smtClean="0"/>
              <a:t>Delivered foundation of communications and data structure for sea traffic management, next generation navigation, and future maritime transport</a:t>
            </a:r>
          </a:p>
          <a:p>
            <a:pPr lvl="1"/>
            <a:r>
              <a:rPr lang="en-GB" dirty="0" smtClean="0"/>
              <a:t>IALA has defined the Maritime Cloud, the MSP is well defined, and enhanced </a:t>
            </a:r>
            <a:r>
              <a:rPr lang="en-GB" dirty="0" err="1" smtClean="0"/>
              <a:t>AtoN</a:t>
            </a:r>
            <a:r>
              <a:rPr lang="en-GB" dirty="0" smtClean="0"/>
              <a:t> services and being delivered through the Cloud</a:t>
            </a:r>
          </a:p>
          <a:p>
            <a:pPr lvl="1"/>
            <a:r>
              <a:rPr lang="en-GB" dirty="0" smtClean="0"/>
              <a:t>Dynamic risk control through implementation of STM in choke points has made the mariner’s task easier and enhanced safety in more congested waters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07235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544814"/>
            <a:ext cx="8042276" cy="874477"/>
          </a:xfrm>
        </p:spPr>
        <p:txBody>
          <a:bodyPr/>
          <a:lstStyle/>
          <a:p>
            <a:r>
              <a:rPr lang="en-GB" dirty="0" smtClean="0"/>
              <a:t>Goals – From SV1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150" y="2213438"/>
            <a:ext cx="8042276" cy="4343400"/>
          </a:xfrm>
        </p:spPr>
        <p:txBody>
          <a:bodyPr/>
          <a:lstStyle/>
          <a:p>
            <a:r>
              <a:rPr lang="en-GB" dirty="0" smtClean="0"/>
              <a:t>Tools for managing navigation</a:t>
            </a:r>
          </a:p>
          <a:p>
            <a:pPr lvl="1"/>
            <a:r>
              <a:rPr lang="en-GB" dirty="0" smtClean="0"/>
              <a:t>G1. To harmonise global marine visual and electronic aids to navigation signalling, including vessel traffic services</a:t>
            </a:r>
          </a:p>
          <a:p>
            <a:pPr lvl="1"/>
            <a:r>
              <a:rPr lang="en-GB" dirty="0" smtClean="0"/>
              <a:t>G2. To prepare IALA members for the development and expansion of sea traffic management into international waters</a:t>
            </a:r>
          </a:p>
        </p:txBody>
      </p:sp>
    </p:spTree>
    <p:extLst>
      <p:ext uri="{BB962C8B-B14F-4D97-AF65-F5344CB8AC3E}">
        <p14:creationId xmlns:p14="http://schemas.microsoft.com/office/powerpoint/2010/main" val="14631996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475" y="552451"/>
            <a:ext cx="8042276" cy="933449"/>
          </a:xfrm>
        </p:spPr>
        <p:txBody>
          <a:bodyPr/>
          <a:lstStyle/>
          <a:p>
            <a:r>
              <a:rPr lang="en-GB" dirty="0" smtClean="0"/>
              <a:t>Outcome, 12-Year Goals – Groups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1675" y="2213438"/>
            <a:ext cx="8042276" cy="4343400"/>
          </a:xfrm>
        </p:spPr>
        <p:txBody>
          <a:bodyPr>
            <a:normAutofit/>
          </a:bodyPr>
          <a:lstStyle/>
          <a:p>
            <a:r>
              <a:rPr lang="en-GB" dirty="0" smtClean="0"/>
              <a:t>Raised capacity, standards and effectiveness</a:t>
            </a:r>
          </a:p>
          <a:p>
            <a:pPr lvl="1"/>
            <a:r>
              <a:rPr lang="en-GB" dirty="0" smtClean="0"/>
              <a:t>Implementation of IALA standards world-wide has been achieved via the WWA</a:t>
            </a:r>
          </a:p>
          <a:p>
            <a:pPr lvl="1"/>
            <a:r>
              <a:rPr lang="en-GB" dirty="0" smtClean="0"/>
              <a:t>Raised capacity and standards in the developing world</a:t>
            </a:r>
          </a:p>
          <a:p>
            <a:pPr lvl="1"/>
            <a:r>
              <a:rPr lang="en-GB" dirty="0" smtClean="0"/>
              <a:t>Demonstrated effectiveness – agreed metrics, risk assessment</a:t>
            </a:r>
          </a:p>
          <a:p>
            <a:r>
              <a:rPr lang="en-GB" dirty="0" smtClean="0"/>
              <a:t>From SV1</a:t>
            </a:r>
          </a:p>
          <a:p>
            <a:pPr lvl="1"/>
            <a:r>
              <a:rPr lang="en-GB" dirty="0" smtClean="0"/>
              <a:t>G3. To raise the global quality of aids to navigation services</a:t>
            </a:r>
          </a:p>
        </p:txBody>
      </p:sp>
    </p:spTree>
    <p:extLst>
      <p:ext uri="{BB962C8B-B14F-4D97-AF65-F5344CB8AC3E}">
        <p14:creationId xmlns:p14="http://schemas.microsoft.com/office/powerpoint/2010/main" val="24399524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457200"/>
            <a:ext cx="8543926" cy="962025"/>
          </a:xfrm>
        </p:spPr>
        <p:txBody>
          <a:bodyPr/>
          <a:lstStyle/>
          <a:p>
            <a:r>
              <a:rPr lang="en-GB" dirty="0" smtClean="0"/>
              <a:t>Outcome, 12-Year Goals – Groups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475" y="2270588"/>
            <a:ext cx="8042276" cy="434340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IALA role and profile</a:t>
            </a:r>
          </a:p>
          <a:p>
            <a:pPr lvl="1"/>
            <a:r>
              <a:rPr lang="en-GB" dirty="0" smtClean="0"/>
              <a:t>All maritime nations have signed the new IALA international agreement</a:t>
            </a:r>
          </a:p>
          <a:p>
            <a:pPr lvl="1"/>
            <a:r>
              <a:rPr lang="en-GB" dirty="0" smtClean="0"/>
              <a:t>Profile, recognition, acceptance</a:t>
            </a:r>
          </a:p>
          <a:p>
            <a:pPr lvl="1"/>
            <a:r>
              <a:rPr lang="en-GB" dirty="0" smtClean="0"/>
              <a:t>IALA is functioning as an IGO with extended membership including all IMO member states making IALA the principal standard setting body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From SV1</a:t>
            </a:r>
          </a:p>
          <a:p>
            <a:pPr lvl="1"/>
            <a:r>
              <a:rPr lang="en-GB" dirty="0" smtClean="0"/>
              <a:t>G4. To raise the international profile and professionalism of IALA</a:t>
            </a:r>
          </a:p>
        </p:txBody>
      </p:sp>
    </p:spTree>
    <p:extLst>
      <p:ext uri="{BB962C8B-B14F-4D97-AF65-F5344CB8AC3E}">
        <p14:creationId xmlns:p14="http://schemas.microsoft.com/office/powerpoint/2010/main" val="20969470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42448"/>
            <a:ext cx="8134351" cy="924903"/>
          </a:xfrm>
        </p:spPr>
        <p:txBody>
          <a:bodyPr/>
          <a:lstStyle/>
          <a:p>
            <a:r>
              <a:rPr lang="en-GB" dirty="0" smtClean="0"/>
              <a:t>Outcome, Base Camp – Group 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475" y="2335104"/>
            <a:ext cx="8042276" cy="4343400"/>
          </a:xfrm>
        </p:spPr>
        <p:txBody>
          <a:bodyPr/>
          <a:lstStyle/>
          <a:p>
            <a:r>
              <a:rPr lang="en-GB" dirty="0" smtClean="0"/>
              <a:t>Communications and data structure for STM</a:t>
            </a:r>
          </a:p>
          <a:p>
            <a:pPr lvl="1"/>
            <a:r>
              <a:rPr lang="en-GB" dirty="0" smtClean="0"/>
              <a:t>Regional and national demonstrators in place</a:t>
            </a:r>
          </a:p>
          <a:p>
            <a:pPr lvl="2"/>
            <a:r>
              <a:rPr lang="en-GB" dirty="0" smtClean="0"/>
              <a:t>Two STM in operation, Baltic and Australia</a:t>
            </a:r>
          </a:p>
          <a:p>
            <a:pPr lvl="1"/>
            <a:r>
              <a:rPr lang="en-GB" dirty="0" smtClean="0"/>
              <a:t>Exchange formats/protocols in place and accepted</a:t>
            </a:r>
          </a:p>
          <a:p>
            <a:pPr lvl="2"/>
            <a:r>
              <a:rPr lang="en-GB" dirty="0" smtClean="0"/>
              <a:t>S-100</a:t>
            </a:r>
          </a:p>
          <a:p>
            <a:pPr lvl="2"/>
            <a:r>
              <a:rPr lang="en-GB" dirty="0" smtClean="0"/>
              <a:t>MSP</a:t>
            </a:r>
          </a:p>
          <a:p>
            <a:pPr lvl="2"/>
            <a:r>
              <a:rPr lang="en-GB" dirty="0" smtClean="0"/>
              <a:t>V-145</a:t>
            </a:r>
          </a:p>
          <a:p>
            <a:pPr lvl="2"/>
            <a:r>
              <a:rPr lang="en-GB" dirty="0" smtClean="0"/>
              <a:t>VDES</a:t>
            </a:r>
            <a:endParaRPr lang="en-GB" dirty="0"/>
          </a:p>
        </p:txBody>
      </p:sp>
      <p:pic>
        <p:nvPicPr>
          <p:cNvPr id="8194" name="Picture 2" descr="C:\Users\Michael D Card\Pictures\IMG_041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62" t="25600" r="35745" b="9278"/>
          <a:stretch/>
        </p:blipFill>
        <p:spPr bwMode="auto">
          <a:xfrm>
            <a:off x="7308304" y="4797152"/>
            <a:ext cx="1629105" cy="1881352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4347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Outcome, Base Camp – Group 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IALA role and profile</a:t>
            </a:r>
          </a:p>
          <a:p>
            <a:pPr lvl="1"/>
            <a:r>
              <a:rPr lang="en-GB" dirty="0" smtClean="0"/>
              <a:t>Change of legal status of IALA</a:t>
            </a:r>
          </a:p>
          <a:p>
            <a:pPr lvl="1"/>
            <a:r>
              <a:rPr lang="en-GB" dirty="0" smtClean="0"/>
              <a:t>Increase national membership by 10%</a:t>
            </a:r>
          </a:p>
          <a:p>
            <a:pPr lvl="1"/>
            <a:r>
              <a:rPr lang="en-GB" dirty="0" smtClean="0"/>
              <a:t>Establish framework for public engagement</a:t>
            </a:r>
          </a:p>
          <a:p>
            <a:pPr lvl="1"/>
            <a:r>
              <a:rPr lang="en-GB" dirty="0" smtClean="0"/>
              <a:t>Restructure IALA documentation, move to standards</a:t>
            </a:r>
            <a:endParaRPr lang="en-GB" dirty="0"/>
          </a:p>
        </p:txBody>
      </p:sp>
      <p:pic>
        <p:nvPicPr>
          <p:cNvPr id="6146" name="Picture 2" descr="C:\Users\Michael D Card\Pictures\IMG_041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16" t="26118" r="28134" b="17985"/>
          <a:stretch/>
        </p:blipFill>
        <p:spPr bwMode="auto">
          <a:xfrm rot="10800000">
            <a:off x="6588224" y="4869160"/>
            <a:ext cx="2259725" cy="1765738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6033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544814"/>
            <a:ext cx="8042276" cy="874477"/>
          </a:xfrm>
        </p:spPr>
        <p:txBody>
          <a:bodyPr/>
          <a:lstStyle/>
          <a:p>
            <a:pPr algn="l"/>
            <a:r>
              <a:rPr lang="en-GB" sz="4000" dirty="0"/>
              <a:t>Report of Council 54, Item 8.2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2724150"/>
            <a:ext cx="8042276" cy="2918288"/>
          </a:xfrm>
        </p:spPr>
        <p:txBody>
          <a:bodyPr/>
          <a:lstStyle/>
          <a:p>
            <a:r>
              <a:rPr lang="en-GB" i="1" dirty="0" smtClean="0"/>
              <a:t>Instruction to the Secretariat</a:t>
            </a:r>
          </a:p>
          <a:p>
            <a:pPr lvl="1"/>
            <a:r>
              <a:rPr lang="en-GB" i="1" dirty="0" smtClean="0"/>
              <a:t>The </a:t>
            </a:r>
            <a:r>
              <a:rPr lang="en-GB" i="1" dirty="0"/>
              <a:t>Secretariat is requested to start the process for developing IALA’s strategy, clarifying any terminology used and provide a timeline, circulating the results to the Council by e-mail.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61995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Outcome, Base Camp – Group 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Cloud and IGO goals</a:t>
            </a:r>
          </a:p>
          <a:p>
            <a:pPr lvl="1"/>
            <a:r>
              <a:rPr lang="en-GB" dirty="0" smtClean="0"/>
              <a:t>Restructure Committees</a:t>
            </a:r>
          </a:p>
          <a:p>
            <a:pPr lvl="2"/>
            <a:r>
              <a:rPr lang="en-GB" dirty="0" smtClean="0"/>
              <a:t>Innovation, VTS, </a:t>
            </a:r>
            <a:r>
              <a:rPr lang="en-GB" dirty="0" err="1" smtClean="0"/>
              <a:t>AtoN</a:t>
            </a:r>
            <a:r>
              <a:rPr lang="en-GB" dirty="0" smtClean="0"/>
              <a:t> improvement, Data and communications</a:t>
            </a:r>
          </a:p>
          <a:p>
            <a:pPr lvl="1"/>
            <a:r>
              <a:rPr lang="en-GB" dirty="0" smtClean="0"/>
              <a:t>Restructure documentary process</a:t>
            </a:r>
          </a:p>
          <a:p>
            <a:pPr lvl="2"/>
            <a:r>
              <a:rPr lang="en-GB" dirty="0" smtClean="0"/>
              <a:t>Standards (IEC style?), Recommendations, Wiki</a:t>
            </a:r>
          </a:p>
          <a:p>
            <a:pPr lvl="1"/>
            <a:r>
              <a:rPr lang="en-GB" dirty="0" smtClean="0"/>
              <a:t>Cloud</a:t>
            </a:r>
          </a:p>
          <a:p>
            <a:pPr lvl="2"/>
            <a:r>
              <a:rPr lang="en-GB" dirty="0" smtClean="0"/>
              <a:t>Coordination of test beds (harmonise)</a:t>
            </a:r>
          </a:p>
          <a:p>
            <a:pPr lvl="2"/>
            <a:r>
              <a:rPr lang="en-GB" dirty="0" smtClean="0"/>
              <a:t>Regional partnership development</a:t>
            </a:r>
          </a:p>
          <a:p>
            <a:pPr lvl="2"/>
            <a:r>
              <a:rPr lang="en-GB" dirty="0" smtClean="0"/>
              <a:t>Emerging technologies and concept</a:t>
            </a:r>
          </a:p>
          <a:p>
            <a:pPr lvl="2"/>
            <a:r>
              <a:rPr lang="en-GB" dirty="0" smtClean="0"/>
              <a:t>Product specifications</a:t>
            </a:r>
          </a:p>
          <a:p>
            <a:pPr lvl="2"/>
            <a:r>
              <a:rPr lang="en-GB" dirty="0" smtClean="0"/>
              <a:t>STM concept development, technical and policy</a:t>
            </a:r>
          </a:p>
          <a:p>
            <a:pPr lvl="1"/>
            <a:r>
              <a:rPr lang="en-GB" dirty="0" smtClean="0"/>
              <a:t>IGO</a:t>
            </a:r>
          </a:p>
          <a:p>
            <a:pPr lvl="2"/>
            <a:r>
              <a:rPr lang="en-GB" dirty="0" smtClean="0"/>
              <a:t>Members sign, HQ agreement, WWA benefits, closer to IMO, non EU staff at IALA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84513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Outcome, Base Camp – Group 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WWA</a:t>
            </a:r>
          </a:p>
          <a:p>
            <a:pPr lvl="1"/>
            <a:r>
              <a:rPr lang="en-GB" dirty="0" smtClean="0"/>
              <a:t>Sustainable funding</a:t>
            </a:r>
          </a:p>
          <a:p>
            <a:pPr lvl="1"/>
            <a:r>
              <a:rPr lang="en-GB" dirty="0" smtClean="0"/>
              <a:t>Raise WWA profile</a:t>
            </a:r>
          </a:p>
          <a:p>
            <a:pPr lvl="2"/>
            <a:r>
              <a:rPr lang="en-GB" dirty="0" smtClean="0"/>
              <a:t>Highlight benefits to world trade</a:t>
            </a:r>
          </a:p>
          <a:p>
            <a:pPr lvl="1"/>
            <a:r>
              <a:rPr lang="en-GB" dirty="0" smtClean="0"/>
              <a:t>Recognition and adoption of IALA standards</a:t>
            </a:r>
          </a:p>
          <a:p>
            <a:pPr lvl="1"/>
            <a:r>
              <a:rPr lang="en-GB" dirty="0" smtClean="0"/>
              <a:t>Work with IMO to reach and help developing countries</a:t>
            </a:r>
            <a:endParaRPr lang="en-GB" dirty="0"/>
          </a:p>
        </p:txBody>
      </p:sp>
      <p:pic>
        <p:nvPicPr>
          <p:cNvPr id="5122" name="Picture 2" descr="C:\Users\Michael D Card\Pictures\IMG_04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732239" y="5049179"/>
            <a:ext cx="2195735" cy="1646801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8834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Outcome, Base Camp – Group Z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e-Navigation and STM</a:t>
            </a:r>
          </a:p>
          <a:p>
            <a:pPr lvl="1"/>
            <a:r>
              <a:rPr lang="en-GB" dirty="0" smtClean="0"/>
              <a:t>Communications</a:t>
            </a:r>
          </a:p>
          <a:p>
            <a:pPr lvl="2"/>
            <a:r>
              <a:rPr lang="en-GB" dirty="0" smtClean="0"/>
              <a:t>Phase 1 – existing technology, AIS and VDE</a:t>
            </a:r>
          </a:p>
          <a:p>
            <a:pPr lvl="2"/>
            <a:r>
              <a:rPr lang="en-GB" dirty="0" smtClean="0"/>
              <a:t>Phase 2 – e-</a:t>
            </a:r>
            <a:r>
              <a:rPr lang="en-GB" dirty="0" err="1" smtClean="0"/>
              <a:t>Nav</a:t>
            </a:r>
            <a:r>
              <a:rPr lang="en-GB" dirty="0" smtClean="0"/>
              <a:t> spreads, higher capacity data links, coastal networks, satellite links away from coast</a:t>
            </a:r>
          </a:p>
          <a:p>
            <a:pPr lvl="2"/>
            <a:r>
              <a:rPr lang="en-GB" dirty="0" smtClean="0"/>
              <a:t>IALA to develop plan for agreement at IMO, ITU</a:t>
            </a:r>
          </a:p>
          <a:p>
            <a:pPr lvl="1"/>
            <a:r>
              <a:rPr lang="en-GB" dirty="0" smtClean="0"/>
              <a:t>Data</a:t>
            </a:r>
          </a:p>
          <a:p>
            <a:pPr lvl="2"/>
            <a:r>
              <a:rPr lang="en-GB" dirty="0" smtClean="0"/>
              <a:t>Common maritime data structure</a:t>
            </a:r>
          </a:p>
          <a:p>
            <a:pPr lvl="2"/>
            <a:r>
              <a:rPr lang="en-GB" dirty="0" smtClean="0"/>
              <a:t>IALA as domain owner – VTS, </a:t>
            </a:r>
            <a:r>
              <a:rPr lang="en-GB" dirty="0" err="1" smtClean="0"/>
              <a:t>AtoN</a:t>
            </a:r>
            <a:r>
              <a:rPr lang="en-GB" dirty="0" smtClean="0"/>
              <a:t>, AIS etc.</a:t>
            </a:r>
          </a:p>
          <a:p>
            <a:pPr lvl="1"/>
            <a:r>
              <a:rPr lang="en-GB" dirty="0" smtClean="0"/>
              <a:t>e-</a:t>
            </a:r>
            <a:r>
              <a:rPr lang="en-GB" dirty="0" err="1" smtClean="0"/>
              <a:t>Nav</a:t>
            </a:r>
            <a:endParaRPr lang="en-GB" dirty="0" smtClean="0"/>
          </a:p>
          <a:p>
            <a:pPr lvl="2"/>
            <a:r>
              <a:rPr lang="en-GB" dirty="0" smtClean="0"/>
              <a:t>Resilient PNT, forum, </a:t>
            </a:r>
          </a:p>
          <a:p>
            <a:pPr lvl="1"/>
            <a:r>
              <a:rPr lang="en-GB" dirty="0" smtClean="0"/>
              <a:t>STM</a:t>
            </a:r>
          </a:p>
          <a:p>
            <a:pPr lvl="2"/>
            <a:r>
              <a:rPr lang="en-GB" dirty="0" smtClean="0"/>
              <a:t>Lay foundations to make concept globally accepted</a:t>
            </a:r>
          </a:p>
          <a:p>
            <a:pPr lvl="2"/>
            <a:r>
              <a:rPr lang="en-GB" dirty="0" smtClean="0"/>
              <a:t>Establish operator requirements</a:t>
            </a:r>
          </a:p>
          <a:p>
            <a:pPr lvl="2"/>
            <a:endParaRPr lang="en-GB" dirty="0"/>
          </a:p>
        </p:txBody>
      </p:sp>
      <p:pic>
        <p:nvPicPr>
          <p:cNvPr id="7170" name="Picture 2" descr="C:\Users\Michael D Card\Pictures\IMG_041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73" t="20299" r="3996" b="41183"/>
          <a:stretch/>
        </p:blipFill>
        <p:spPr bwMode="auto">
          <a:xfrm>
            <a:off x="7092280" y="5649692"/>
            <a:ext cx="1915086" cy="1071536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40976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 to Date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SV1 and CS1 created</a:t>
            </a:r>
          </a:p>
          <a:p>
            <a:r>
              <a:rPr lang="en-GB" dirty="0" smtClean="0"/>
              <a:t>PAP ideas developed</a:t>
            </a:r>
          </a:p>
          <a:p>
            <a:pPr lvl="1"/>
            <a:r>
              <a:rPr lang="en-GB" dirty="0" smtClean="0"/>
              <a:t>Supporting and complementing SV1</a:t>
            </a:r>
          </a:p>
          <a:p>
            <a:r>
              <a:rPr lang="en-GB" dirty="0" smtClean="0"/>
              <a:t>Higher level thinking</a:t>
            </a:r>
          </a:p>
          <a:p>
            <a:pPr lvl="1"/>
            <a:r>
              <a:rPr lang="en-GB" dirty="0" smtClean="0"/>
              <a:t>As encouraged by Ireland, Australia</a:t>
            </a:r>
          </a:p>
          <a:p>
            <a:pPr lvl="1"/>
            <a:r>
              <a:rPr lang="en-GB" dirty="0" smtClean="0"/>
              <a:t>And facilitated by BP of Denmark</a:t>
            </a:r>
          </a:p>
          <a:p>
            <a:r>
              <a:rPr lang="en-GB" dirty="0" smtClean="0"/>
              <a:t>Sufficient for the Secretariat to now generate SV2 and one or two versions of CS2</a:t>
            </a:r>
          </a:p>
          <a:p>
            <a:pPr lvl="1"/>
            <a:r>
              <a:rPr lang="en-GB" dirty="0" smtClean="0"/>
              <a:t>With input from today’s discussion also</a:t>
            </a:r>
          </a:p>
        </p:txBody>
      </p:sp>
      <p:pic>
        <p:nvPicPr>
          <p:cNvPr id="5" name="Picture 2" descr="C:\Users\Michael D Card\Pictures\IMG_04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380312" y="5517232"/>
            <a:ext cx="1595669" cy="1196752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33324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Road Map v2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Following the direction of Council 54 the Secretariat will next: -</a:t>
            </a:r>
          </a:p>
          <a:p>
            <a:pPr lvl="1"/>
            <a:r>
              <a:rPr lang="en-GB" dirty="0"/>
              <a:t>G</a:t>
            </a:r>
            <a:r>
              <a:rPr lang="en-GB" dirty="0" smtClean="0"/>
              <a:t>enerate SV2 Vision/Purpose and Goals</a:t>
            </a:r>
          </a:p>
          <a:p>
            <a:pPr lvl="1"/>
            <a:r>
              <a:rPr lang="en-GB" dirty="0" smtClean="0"/>
              <a:t>Create Strategies, with PAP</a:t>
            </a:r>
          </a:p>
          <a:p>
            <a:pPr lvl="1"/>
            <a:r>
              <a:rPr lang="en-GB" dirty="0" smtClean="0"/>
              <a:t>Create CS2</a:t>
            </a:r>
          </a:p>
          <a:p>
            <a:pPr lvl="1"/>
            <a:r>
              <a:rPr lang="en-GB" dirty="0" smtClean="0"/>
              <a:t>Task PAP with the Work Plan</a:t>
            </a:r>
          </a:p>
          <a:p>
            <a:pPr lvl="1"/>
            <a:r>
              <a:rPr lang="en-GB" dirty="0" smtClean="0"/>
              <a:t>Keep Council members informed by email of the results of the above</a:t>
            </a:r>
          </a:p>
          <a:p>
            <a:pPr lvl="2"/>
            <a:r>
              <a:rPr lang="en-GB" dirty="0" smtClean="0"/>
              <a:t>Per Council 54 Strategy Group meeting</a:t>
            </a:r>
          </a:p>
          <a:p>
            <a:pPr lvl="1"/>
            <a:r>
              <a:rPr lang="en-GB" dirty="0" smtClean="0"/>
              <a:t>Maintain the Road Map from PAP-26 onward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5923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4294967295"/>
          </p:nvPr>
        </p:nvSpPr>
        <p:spPr>
          <a:xfrm>
            <a:off x="1419225" y="3298825"/>
            <a:ext cx="6499225" cy="917575"/>
          </a:xfrm>
        </p:spPr>
        <p:txBody>
          <a:bodyPr/>
          <a:lstStyle/>
          <a:p>
            <a:pPr marL="0" indent="0" algn="ctr">
              <a:buNone/>
            </a:pPr>
            <a:r>
              <a:rPr lang="en-GB" b="1" dirty="0" smtClean="0">
                <a:solidFill>
                  <a:schemeClr val="tx1"/>
                </a:solidFill>
              </a:rPr>
              <a:t>END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236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3059832" y="346838"/>
            <a:ext cx="5688632" cy="6149163"/>
            <a:chOff x="0" y="0"/>
            <a:chExt cx="5137498" cy="5553118"/>
          </a:xfrm>
        </p:grpSpPr>
        <p:sp>
          <p:nvSpPr>
            <p:cNvPr id="3" name="Text Box 26"/>
            <p:cNvSpPr txBox="1"/>
            <p:nvPr/>
          </p:nvSpPr>
          <p:spPr>
            <a:xfrm>
              <a:off x="0" y="2564164"/>
              <a:ext cx="1533525" cy="2959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kern="1200">
                  <a:solidFill>
                    <a:srgbClr val="000000"/>
                  </a:solidFill>
                  <a:effectLst/>
                  <a:latin typeface="Arial"/>
                  <a:ea typeface="MS Mincho"/>
                  <a:cs typeface="Times New Roman"/>
                </a:rPr>
                <a:t>Secretariat / PAP</a:t>
              </a:r>
              <a:endParaRPr lang="en-GB" sz="1000">
                <a:effectLst/>
                <a:latin typeface="Times"/>
                <a:ea typeface="MS Mincho"/>
                <a:cs typeface="Times New Roman"/>
              </a:endParaRPr>
            </a:p>
          </p:txBody>
        </p:sp>
        <p:sp>
          <p:nvSpPr>
            <p:cNvPr id="4" name="Text Box 27"/>
            <p:cNvSpPr txBox="1"/>
            <p:nvPr/>
          </p:nvSpPr>
          <p:spPr>
            <a:xfrm>
              <a:off x="2429811" y="542177"/>
              <a:ext cx="670375" cy="307789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kern="1200" dirty="0">
                  <a:solidFill>
                    <a:schemeClr val="tx2"/>
                  </a:solidFill>
                  <a:latin typeface="Arial"/>
                  <a:ea typeface="MS Mincho"/>
                  <a:cs typeface="Times New Roman"/>
                </a:rPr>
                <a:t>Vision</a:t>
              </a:r>
              <a:endParaRPr lang="en-GB" sz="1000" dirty="0">
                <a:solidFill>
                  <a:schemeClr val="tx2"/>
                </a:solidFill>
                <a:latin typeface="Times"/>
                <a:ea typeface="MS Mincho"/>
                <a:cs typeface="Times New Roman"/>
              </a:endParaRPr>
            </a:p>
          </p:txBody>
        </p:sp>
        <p:sp>
          <p:nvSpPr>
            <p:cNvPr id="5" name="Text Box 50"/>
            <p:cNvSpPr txBox="1"/>
            <p:nvPr/>
          </p:nvSpPr>
          <p:spPr>
            <a:xfrm>
              <a:off x="240520" y="0"/>
              <a:ext cx="1010307" cy="3077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u="sng" kern="1200" dirty="0">
                  <a:solidFill>
                    <a:schemeClr val="tx2"/>
                  </a:solidFill>
                  <a:effectLst/>
                  <a:latin typeface="Arial"/>
                  <a:ea typeface="MS Mincho"/>
                  <a:cs typeface="Times New Roman"/>
                </a:rPr>
                <a:t>Drafted by</a:t>
              </a:r>
              <a:endParaRPr lang="en-GB" sz="1000" u="sng" dirty="0">
                <a:solidFill>
                  <a:schemeClr val="tx2"/>
                </a:solidFill>
                <a:effectLst/>
                <a:latin typeface="Times"/>
                <a:ea typeface="MS Mincho"/>
                <a:cs typeface="Times New Roman"/>
              </a:endParaRPr>
            </a:p>
          </p:txBody>
        </p:sp>
        <p:sp>
          <p:nvSpPr>
            <p:cNvPr id="6" name="Text Box 51"/>
            <p:cNvSpPr txBox="1"/>
            <p:nvPr/>
          </p:nvSpPr>
          <p:spPr>
            <a:xfrm>
              <a:off x="3947638" y="0"/>
              <a:ext cx="1189860" cy="3077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u="sng" kern="1200" dirty="0">
                  <a:solidFill>
                    <a:schemeClr val="tx2"/>
                  </a:solidFill>
                  <a:effectLst/>
                  <a:latin typeface="Arial"/>
                  <a:ea typeface="MS Mincho"/>
                  <a:cs typeface="Times New Roman"/>
                </a:rPr>
                <a:t>Approved by</a:t>
              </a:r>
              <a:endParaRPr lang="en-GB" sz="1000" u="sng" dirty="0">
                <a:solidFill>
                  <a:schemeClr val="tx2"/>
                </a:solidFill>
                <a:effectLst/>
                <a:latin typeface="Times"/>
                <a:ea typeface="MS Mincho"/>
                <a:cs typeface="Times New Roman"/>
              </a:endParaRPr>
            </a:p>
          </p:txBody>
        </p:sp>
        <p:sp>
          <p:nvSpPr>
            <p:cNvPr id="7" name="Text Box 52"/>
            <p:cNvSpPr txBox="1"/>
            <p:nvPr/>
          </p:nvSpPr>
          <p:spPr>
            <a:xfrm>
              <a:off x="4209082" y="581303"/>
              <a:ext cx="775970" cy="2959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kern="1200">
                  <a:solidFill>
                    <a:srgbClr val="000000"/>
                  </a:solidFill>
                  <a:effectLst/>
                  <a:latin typeface="Arial"/>
                  <a:ea typeface="MS Mincho"/>
                  <a:cs typeface="Times New Roman"/>
                </a:rPr>
                <a:t>Council</a:t>
              </a:r>
              <a:endParaRPr lang="en-GB" sz="1000">
                <a:effectLst/>
                <a:latin typeface="Times"/>
                <a:ea typeface="MS Mincho"/>
                <a:cs typeface="Times New Roman"/>
              </a:endParaRPr>
            </a:p>
          </p:txBody>
        </p:sp>
        <p:sp>
          <p:nvSpPr>
            <p:cNvPr id="8" name="Text Box 53"/>
            <p:cNvSpPr txBox="1"/>
            <p:nvPr/>
          </p:nvSpPr>
          <p:spPr>
            <a:xfrm>
              <a:off x="244166" y="581279"/>
              <a:ext cx="1080939" cy="295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kern="1200" dirty="0">
                  <a:solidFill>
                    <a:srgbClr val="000000"/>
                  </a:solidFill>
                  <a:effectLst/>
                  <a:latin typeface="Arial"/>
                  <a:ea typeface="MS Mincho"/>
                  <a:cs typeface="Times New Roman"/>
                </a:rPr>
                <a:t>Secretariat</a:t>
              </a:r>
              <a:endParaRPr lang="en-GB" sz="1000" dirty="0">
                <a:effectLst/>
                <a:latin typeface="Times"/>
                <a:ea typeface="MS Mincho"/>
                <a:cs typeface="Times New Roman"/>
              </a:endParaRPr>
            </a:p>
          </p:txBody>
        </p:sp>
        <p:sp>
          <p:nvSpPr>
            <p:cNvPr id="9" name="Text Box 54"/>
            <p:cNvSpPr txBox="1"/>
            <p:nvPr/>
          </p:nvSpPr>
          <p:spPr>
            <a:xfrm>
              <a:off x="2289598" y="1528597"/>
              <a:ext cx="960609" cy="307789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kern="1200" dirty="0">
                  <a:solidFill>
                    <a:schemeClr val="tx2"/>
                  </a:solidFill>
                  <a:effectLst/>
                  <a:latin typeface="Arial"/>
                  <a:ea typeface="MS Mincho"/>
                  <a:cs typeface="Times New Roman"/>
                </a:rPr>
                <a:t>3-4 Goals</a:t>
              </a:r>
              <a:endParaRPr lang="en-GB" sz="1000" dirty="0">
                <a:solidFill>
                  <a:schemeClr val="tx2"/>
                </a:solidFill>
                <a:effectLst/>
                <a:latin typeface="Times"/>
                <a:ea typeface="MS Mincho"/>
                <a:cs typeface="Times New Roman"/>
              </a:endParaRPr>
            </a:p>
          </p:txBody>
        </p:sp>
        <p:sp>
          <p:nvSpPr>
            <p:cNvPr id="10" name="Text Box 55"/>
            <p:cNvSpPr txBox="1"/>
            <p:nvPr/>
          </p:nvSpPr>
          <p:spPr>
            <a:xfrm>
              <a:off x="2180126" y="2468166"/>
              <a:ext cx="1178638" cy="523241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kern="1200" dirty="0">
                  <a:solidFill>
                    <a:schemeClr val="tx2"/>
                  </a:solidFill>
                  <a:effectLst/>
                  <a:latin typeface="Arial"/>
                  <a:ea typeface="MS Mincho"/>
                  <a:cs typeface="Times New Roman"/>
                </a:rPr>
                <a:t>Strategies</a:t>
              </a:r>
              <a:endParaRPr lang="en-GB" sz="1000" dirty="0">
                <a:solidFill>
                  <a:schemeClr val="tx2"/>
                </a:solidFill>
                <a:effectLst/>
                <a:latin typeface="Times"/>
                <a:ea typeface="MS Mincho"/>
                <a:cs typeface="Times New Roman"/>
              </a:endParaRPr>
            </a:p>
            <a:p>
              <a:pPr algn="ctr">
                <a:spcAft>
                  <a:spcPts val="0"/>
                </a:spcAft>
              </a:pPr>
              <a:r>
                <a:rPr lang="en-GB" sz="1400" kern="1200" dirty="0">
                  <a:solidFill>
                    <a:schemeClr val="tx2"/>
                  </a:solidFill>
                  <a:effectLst/>
                  <a:latin typeface="Arial"/>
                  <a:ea typeface="MS Mincho"/>
                  <a:cs typeface="Times New Roman"/>
                </a:rPr>
                <a:t>3-4 per </a:t>
              </a:r>
              <a:r>
                <a:rPr lang="en-GB" sz="1400" kern="1200" dirty="0" smtClean="0">
                  <a:solidFill>
                    <a:schemeClr val="tx2"/>
                  </a:solidFill>
                  <a:effectLst/>
                  <a:latin typeface="Arial"/>
                  <a:ea typeface="MS Mincho"/>
                  <a:cs typeface="Times New Roman"/>
                </a:rPr>
                <a:t>Goal</a:t>
              </a:r>
              <a:endParaRPr lang="en-GB" sz="1000" dirty="0">
                <a:solidFill>
                  <a:schemeClr val="tx2"/>
                </a:solidFill>
                <a:effectLst/>
                <a:latin typeface="Times"/>
                <a:ea typeface="MS Mincho"/>
                <a:cs typeface="Times New Roman"/>
              </a:endParaRPr>
            </a:p>
          </p:txBody>
        </p:sp>
        <p:sp>
          <p:nvSpPr>
            <p:cNvPr id="11" name="Text Box 56"/>
            <p:cNvSpPr txBox="1"/>
            <p:nvPr/>
          </p:nvSpPr>
          <p:spPr>
            <a:xfrm>
              <a:off x="2247919" y="3660826"/>
              <a:ext cx="1008640" cy="307789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kern="1200" dirty="0">
                  <a:solidFill>
                    <a:schemeClr val="tx2"/>
                  </a:solidFill>
                  <a:effectLst/>
                  <a:latin typeface="Arial"/>
                  <a:ea typeface="MS Mincho"/>
                  <a:cs typeface="Times New Roman"/>
                </a:rPr>
                <a:t>Work Plan</a:t>
              </a:r>
              <a:endParaRPr lang="en-GB" sz="1000" dirty="0">
                <a:solidFill>
                  <a:schemeClr val="tx2"/>
                </a:solidFill>
                <a:effectLst/>
                <a:latin typeface="Times"/>
                <a:ea typeface="MS Mincho"/>
                <a:cs typeface="Times New Roman"/>
              </a:endParaRPr>
            </a:p>
          </p:txBody>
        </p:sp>
        <p:sp>
          <p:nvSpPr>
            <p:cNvPr id="12" name="Text Box 57"/>
            <p:cNvSpPr txBox="1"/>
            <p:nvPr/>
          </p:nvSpPr>
          <p:spPr>
            <a:xfrm>
              <a:off x="1126538" y="5239497"/>
              <a:ext cx="1140163" cy="307789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kern="1200" dirty="0">
                  <a:solidFill>
                    <a:schemeClr val="tx2"/>
                  </a:solidFill>
                  <a:effectLst/>
                  <a:latin typeface="Arial"/>
                  <a:ea typeface="MS Mincho"/>
                  <a:cs typeface="Times New Roman"/>
                </a:rPr>
                <a:t>Committees</a:t>
              </a:r>
              <a:endParaRPr lang="en-GB" sz="1000" dirty="0">
                <a:solidFill>
                  <a:schemeClr val="tx2"/>
                </a:solidFill>
                <a:effectLst/>
                <a:latin typeface="Times"/>
                <a:ea typeface="MS Mincho"/>
                <a:cs typeface="Times New Roman"/>
              </a:endParaRPr>
            </a:p>
          </p:txBody>
        </p:sp>
        <p:cxnSp>
          <p:nvCxnSpPr>
            <p:cNvPr id="13" name="Straight Arrow Connector 12"/>
            <p:cNvCxnSpPr>
              <a:stCxn id="4" idx="2"/>
            </p:cNvCxnSpPr>
            <p:nvPr/>
          </p:nvCxnSpPr>
          <p:spPr>
            <a:xfrm>
              <a:off x="2764998" y="849967"/>
              <a:ext cx="9936" cy="678850"/>
            </a:xfrm>
            <a:prstGeom prst="straightConnector1">
              <a:avLst/>
            </a:prstGeom>
            <a:ln w="9525" cmpd="sng"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9" idx="2"/>
            </p:cNvCxnSpPr>
            <p:nvPr/>
          </p:nvCxnSpPr>
          <p:spPr>
            <a:xfrm>
              <a:off x="2769903" y="1836387"/>
              <a:ext cx="5031" cy="631930"/>
            </a:xfrm>
            <a:prstGeom prst="straightConnector1">
              <a:avLst/>
            </a:prstGeom>
            <a:ln w="9525" cmpd="sng"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10" idx="2"/>
            </p:cNvCxnSpPr>
            <p:nvPr/>
          </p:nvCxnSpPr>
          <p:spPr>
            <a:xfrm>
              <a:off x="2769445" y="2991407"/>
              <a:ext cx="5489" cy="670093"/>
            </a:xfrm>
            <a:prstGeom prst="straightConnector1">
              <a:avLst/>
            </a:prstGeom>
            <a:ln w="9525" cmpd="sng"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11" idx="2"/>
            </p:cNvCxnSpPr>
            <p:nvPr/>
          </p:nvCxnSpPr>
          <p:spPr>
            <a:xfrm flipH="1">
              <a:off x="1697694" y="3968615"/>
              <a:ext cx="1054546" cy="1271201"/>
            </a:xfrm>
            <a:prstGeom prst="straightConnector1">
              <a:avLst/>
            </a:prstGeom>
            <a:ln w="9525" cmpd="sng"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11" idx="2"/>
            </p:cNvCxnSpPr>
            <p:nvPr/>
          </p:nvCxnSpPr>
          <p:spPr>
            <a:xfrm>
              <a:off x="2752239" y="3968615"/>
              <a:ext cx="851699" cy="1277034"/>
            </a:xfrm>
            <a:prstGeom prst="straightConnector1">
              <a:avLst/>
            </a:prstGeom>
            <a:ln w="9525" cmpd="sng">
              <a:solidFill>
                <a:srgbClr val="000000"/>
              </a:solidFill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2269049" y="5393922"/>
              <a:ext cx="788879" cy="5833"/>
            </a:xfrm>
            <a:prstGeom prst="straightConnector1">
              <a:avLst/>
            </a:prstGeom>
            <a:ln w="9525" cmpd="sng"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 Box 64"/>
            <p:cNvSpPr txBox="1"/>
            <p:nvPr/>
          </p:nvSpPr>
          <p:spPr>
            <a:xfrm>
              <a:off x="244166" y="1543506"/>
              <a:ext cx="1119685" cy="295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kern="1200">
                  <a:solidFill>
                    <a:srgbClr val="000000"/>
                  </a:solidFill>
                  <a:effectLst/>
                  <a:latin typeface="Arial"/>
                  <a:ea typeface="MS Mincho"/>
                  <a:cs typeface="Times New Roman"/>
                </a:rPr>
                <a:t>Secretariat</a:t>
              </a:r>
              <a:endParaRPr lang="en-GB" sz="1000">
                <a:effectLst/>
                <a:latin typeface="Times"/>
                <a:ea typeface="MS Mincho"/>
                <a:cs typeface="Times New Roman"/>
              </a:endParaRPr>
            </a:p>
          </p:txBody>
        </p:sp>
        <p:sp>
          <p:nvSpPr>
            <p:cNvPr id="20" name="Text Box 65"/>
            <p:cNvSpPr txBox="1"/>
            <p:nvPr/>
          </p:nvSpPr>
          <p:spPr>
            <a:xfrm>
              <a:off x="508840" y="3745973"/>
              <a:ext cx="525780" cy="2959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kern="1200">
                  <a:solidFill>
                    <a:srgbClr val="000000"/>
                  </a:solidFill>
                  <a:effectLst/>
                  <a:latin typeface="Arial"/>
                  <a:ea typeface="MS Mincho"/>
                  <a:cs typeface="Times New Roman"/>
                </a:rPr>
                <a:t>PAP</a:t>
              </a:r>
              <a:endParaRPr lang="en-GB" sz="1000">
                <a:effectLst/>
                <a:latin typeface="Times"/>
                <a:ea typeface="MS Mincho"/>
                <a:cs typeface="Times New Roman"/>
              </a:endParaRPr>
            </a:p>
          </p:txBody>
        </p:sp>
        <p:sp>
          <p:nvSpPr>
            <p:cNvPr id="21" name="Text Box 66"/>
            <p:cNvSpPr txBox="1"/>
            <p:nvPr/>
          </p:nvSpPr>
          <p:spPr>
            <a:xfrm>
              <a:off x="4209082" y="1543570"/>
              <a:ext cx="775970" cy="2959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kern="1200">
                  <a:solidFill>
                    <a:srgbClr val="000000"/>
                  </a:solidFill>
                  <a:effectLst/>
                  <a:latin typeface="Arial"/>
                  <a:ea typeface="MS Mincho"/>
                  <a:cs typeface="Times New Roman"/>
                </a:rPr>
                <a:t>Council</a:t>
              </a:r>
              <a:endParaRPr lang="en-GB" sz="1000">
                <a:effectLst/>
                <a:latin typeface="Times"/>
                <a:ea typeface="MS Mincho"/>
                <a:cs typeface="Times New Roman"/>
              </a:endParaRPr>
            </a:p>
          </p:txBody>
        </p:sp>
        <p:sp>
          <p:nvSpPr>
            <p:cNvPr id="22" name="Text Box 67"/>
            <p:cNvSpPr txBox="1"/>
            <p:nvPr/>
          </p:nvSpPr>
          <p:spPr>
            <a:xfrm>
              <a:off x="4209082" y="2564164"/>
              <a:ext cx="775970" cy="2959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kern="1200">
                  <a:solidFill>
                    <a:srgbClr val="000000"/>
                  </a:solidFill>
                  <a:effectLst/>
                  <a:latin typeface="Arial"/>
                  <a:ea typeface="MS Mincho"/>
                  <a:cs typeface="Times New Roman"/>
                </a:rPr>
                <a:t>Council</a:t>
              </a:r>
              <a:endParaRPr lang="en-GB" sz="1000">
                <a:effectLst/>
                <a:latin typeface="Times"/>
                <a:ea typeface="MS Mincho"/>
                <a:cs typeface="Times New Roman"/>
              </a:endParaRPr>
            </a:p>
          </p:txBody>
        </p:sp>
        <p:sp>
          <p:nvSpPr>
            <p:cNvPr id="23" name="Text Box 68"/>
            <p:cNvSpPr txBox="1"/>
            <p:nvPr/>
          </p:nvSpPr>
          <p:spPr>
            <a:xfrm>
              <a:off x="4209082" y="3745973"/>
              <a:ext cx="775970" cy="2959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kern="1200">
                  <a:solidFill>
                    <a:srgbClr val="000000"/>
                  </a:solidFill>
                  <a:effectLst/>
                  <a:latin typeface="Arial"/>
                  <a:ea typeface="MS Mincho"/>
                  <a:cs typeface="Times New Roman"/>
                </a:rPr>
                <a:t>Council</a:t>
              </a:r>
              <a:endParaRPr lang="en-GB" sz="1000">
                <a:effectLst/>
                <a:latin typeface="Times"/>
                <a:ea typeface="MS Mincho"/>
                <a:cs typeface="Times New Roman"/>
              </a:endParaRPr>
            </a:p>
          </p:txBody>
        </p:sp>
        <p:sp>
          <p:nvSpPr>
            <p:cNvPr id="24" name="Text Box 69"/>
            <p:cNvSpPr txBox="1"/>
            <p:nvPr/>
          </p:nvSpPr>
          <p:spPr>
            <a:xfrm>
              <a:off x="3057643" y="5245329"/>
              <a:ext cx="1090465" cy="307789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kern="1200" dirty="0">
                  <a:solidFill>
                    <a:schemeClr val="tx2"/>
                  </a:solidFill>
                  <a:effectLst/>
                  <a:latin typeface="Arial"/>
                  <a:ea typeface="MS Mincho"/>
                  <a:cs typeface="Times New Roman"/>
                </a:rPr>
                <a:t>Documents</a:t>
              </a:r>
              <a:endParaRPr lang="en-GB" sz="1000" dirty="0">
                <a:solidFill>
                  <a:schemeClr val="tx2"/>
                </a:solidFill>
                <a:effectLst/>
                <a:latin typeface="Times"/>
                <a:ea typeface="MS Mincho"/>
                <a:cs typeface="Times New Roman"/>
              </a:endParaRPr>
            </a:p>
          </p:txBody>
        </p:sp>
      </p:grpSp>
      <p:sp>
        <p:nvSpPr>
          <p:cNvPr id="25" name="Title 24"/>
          <p:cNvSpPr>
            <a:spLocks noGrp="1"/>
          </p:cNvSpPr>
          <p:nvPr>
            <p:ph type="title"/>
          </p:nvPr>
        </p:nvSpPr>
        <p:spPr>
          <a:xfrm>
            <a:off x="457200" y="274637"/>
            <a:ext cx="2386608" cy="3310706"/>
          </a:xfrm>
        </p:spPr>
        <p:txBody>
          <a:bodyPr>
            <a:normAutofit/>
          </a:bodyPr>
          <a:lstStyle/>
          <a:p>
            <a:pPr algn="l"/>
            <a:r>
              <a:rPr lang="en-GB" sz="4000" dirty="0" smtClean="0"/>
              <a:t>Council</a:t>
            </a:r>
            <a:br>
              <a:rPr lang="en-GB" sz="4000" dirty="0" smtClean="0"/>
            </a:br>
            <a:r>
              <a:rPr lang="en-GB" sz="4000" dirty="0" smtClean="0"/>
              <a:t>Strategy Meeting 2012-12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107091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536201"/>
            <a:ext cx="8042276" cy="874477"/>
          </a:xfrm>
        </p:spPr>
        <p:txBody>
          <a:bodyPr/>
          <a:lstStyle/>
          <a:p>
            <a:r>
              <a:rPr lang="en-GB" dirty="0" smtClean="0"/>
              <a:t>Initial Action by Secretariat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625" y="2194388"/>
            <a:ext cx="8042276" cy="4343400"/>
          </a:xfrm>
        </p:spPr>
        <p:txBody>
          <a:bodyPr>
            <a:normAutofit/>
          </a:bodyPr>
          <a:lstStyle/>
          <a:p>
            <a:r>
              <a:rPr lang="en-GB" dirty="0" smtClean="0"/>
              <a:t>Completed: -</a:t>
            </a:r>
          </a:p>
          <a:p>
            <a:pPr lvl="1"/>
            <a:r>
              <a:rPr lang="en-GB" dirty="0" smtClean="0"/>
              <a:t>Time line / road map</a:t>
            </a:r>
          </a:p>
          <a:p>
            <a:pPr lvl="1"/>
            <a:r>
              <a:rPr lang="en-GB" dirty="0" smtClean="0"/>
              <a:t>First draft Strategic Vision SV1</a:t>
            </a:r>
          </a:p>
          <a:p>
            <a:pPr lvl="2"/>
            <a:r>
              <a:rPr lang="en-GB" dirty="0" smtClean="0"/>
              <a:t>Vision</a:t>
            </a:r>
          </a:p>
          <a:p>
            <a:pPr lvl="2"/>
            <a:r>
              <a:rPr lang="en-GB" dirty="0" smtClean="0"/>
              <a:t>Strategies</a:t>
            </a:r>
          </a:p>
          <a:p>
            <a:pPr lvl="2"/>
            <a:r>
              <a:rPr lang="en-GB" dirty="0" smtClean="0"/>
              <a:t>Tasks</a:t>
            </a:r>
          </a:p>
          <a:p>
            <a:pPr lvl="2"/>
            <a:r>
              <a:rPr lang="en-GB" dirty="0" smtClean="0"/>
              <a:t>A separate work-sheet showed the previous Strategy Group work meshing perfectly into SV1</a:t>
            </a:r>
          </a:p>
          <a:p>
            <a:pPr lvl="1"/>
            <a:r>
              <a:rPr lang="en-GB" dirty="0" smtClean="0"/>
              <a:t>First draft Committee Structure CS1</a:t>
            </a:r>
          </a:p>
        </p:txBody>
      </p:sp>
    </p:spTree>
    <p:extLst>
      <p:ext uri="{BB962C8B-B14F-4D97-AF65-F5344CB8AC3E}">
        <p14:creationId xmlns:p14="http://schemas.microsoft.com/office/powerpoint/2010/main" val="2411619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" y="544814"/>
            <a:ext cx="8042276" cy="874477"/>
          </a:xfrm>
        </p:spPr>
        <p:txBody>
          <a:bodyPr/>
          <a:lstStyle/>
          <a:p>
            <a:r>
              <a:rPr lang="en-GB" dirty="0" smtClean="0"/>
              <a:t>First Consultation with PAP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2194388"/>
            <a:ext cx="8042276" cy="4343400"/>
          </a:xfrm>
        </p:spPr>
        <p:txBody>
          <a:bodyPr>
            <a:normAutofit/>
          </a:bodyPr>
          <a:lstStyle/>
          <a:p>
            <a:r>
              <a:rPr lang="en-GB" dirty="0" smtClean="0"/>
              <a:t>Planning meeting </a:t>
            </a:r>
            <a:r>
              <a:rPr lang="en-GB" sz="2400" dirty="0"/>
              <a:t>(2013-04-05)</a:t>
            </a:r>
          </a:p>
          <a:p>
            <a:pPr lvl="1"/>
            <a:r>
              <a:rPr lang="en-GB" dirty="0" smtClean="0"/>
              <a:t>SG, DSG</a:t>
            </a:r>
          </a:p>
          <a:p>
            <a:pPr lvl="1"/>
            <a:r>
              <a:rPr lang="en-GB" dirty="0" smtClean="0"/>
              <a:t>Mr </a:t>
            </a:r>
            <a:r>
              <a:rPr lang="en-GB" dirty="0" err="1" smtClean="0"/>
              <a:t>Bjørn</a:t>
            </a:r>
            <a:r>
              <a:rPr lang="en-GB" dirty="0" smtClean="0"/>
              <a:t> Pedersen, DMA</a:t>
            </a:r>
          </a:p>
          <a:p>
            <a:pPr lvl="2"/>
            <a:r>
              <a:rPr lang="en-GB" dirty="0" smtClean="0"/>
              <a:t>To be facilitator for the PAP strategy meeting</a:t>
            </a:r>
          </a:p>
          <a:p>
            <a:r>
              <a:rPr lang="en-GB" dirty="0" smtClean="0"/>
              <a:t>Strategy meeting for PAP</a:t>
            </a:r>
          </a:p>
          <a:p>
            <a:pPr lvl="1"/>
            <a:r>
              <a:rPr lang="en-GB" dirty="0" smtClean="0"/>
              <a:t>2013-04-29 and 30</a:t>
            </a:r>
          </a:p>
          <a:p>
            <a:pPr lvl="1"/>
            <a:r>
              <a:rPr lang="en-GB" dirty="0" smtClean="0"/>
              <a:t>Council invited</a:t>
            </a:r>
          </a:p>
          <a:p>
            <a:pPr lvl="1"/>
            <a:r>
              <a:rPr lang="en-GB" dirty="0" smtClean="0"/>
              <a:t>Denmark and Ireland represented</a:t>
            </a:r>
          </a:p>
          <a:p>
            <a:pPr lvl="1"/>
            <a:r>
              <a:rPr lang="en-GB" dirty="0" smtClean="0"/>
              <a:t>Australia, Canada, Ireland – email input</a:t>
            </a:r>
            <a:endParaRPr lang="en-GB" dirty="0"/>
          </a:p>
        </p:txBody>
      </p:sp>
      <p:pic>
        <p:nvPicPr>
          <p:cNvPr id="3074" name="Picture 2" descr="C:\Users\Michael D Card\Pictures\IMG_041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94" t="15146" r="52697" b="22115"/>
          <a:stretch/>
        </p:blipFill>
        <p:spPr bwMode="auto">
          <a:xfrm rot="10800000">
            <a:off x="7308304" y="4089297"/>
            <a:ext cx="1622846" cy="2596589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327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552451"/>
            <a:ext cx="8042276" cy="125827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Objectives for First Consultation with PAP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2194388"/>
            <a:ext cx="8042276" cy="4343400"/>
          </a:xfrm>
        </p:spPr>
        <p:txBody>
          <a:bodyPr/>
          <a:lstStyle/>
          <a:p>
            <a:r>
              <a:rPr lang="en-GB" dirty="0" smtClean="0"/>
              <a:t>Initial objectives</a:t>
            </a:r>
          </a:p>
          <a:p>
            <a:pPr lvl="1"/>
            <a:r>
              <a:rPr lang="en-GB" dirty="0" smtClean="0"/>
              <a:t>Strategic Vision SV2, with SV1 as stimulus</a:t>
            </a:r>
          </a:p>
          <a:p>
            <a:pPr lvl="1"/>
            <a:r>
              <a:rPr lang="en-GB" dirty="0" smtClean="0"/>
              <a:t>Committee Structure CS2, working from CS1</a:t>
            </a:r>
          </a:p>
          <a:p>
            <a:r>
              <a:rPr lang="en-GB" dirty="0" smtClean="0"/>
              <a:t>Revised objective, SG-DSG-BP</a:t>
            </a:r>
          </a:p>
          <a:p>
            <a:pPr lvl="1"/>
            <a:r>
              <a:rPr lang="en-GB" dirty="0" smtClean="0"/>
              <a:t>Higher level discussion: -</a:t>
            </a:r>
          </a:p>
          <a:p>
            <a:pPr lvl="2"/>
            <a:r>
              <a:rPr lang="en-GB" dirty="0"/>
              <a:t>The Strategic Environment for IALA</a:t>
            </a:r>
          </a:p>
          <a:p>
            <a:pPr lvl="2"/>
            <a:r>
              <a:rPr lang="en-GB" dirty="0"/>
              <a:t>The </a:t>
            </a:r>
            <a:r>
              <a:rPr lang="en-GB" dirty="0" smtClean="0"/>
              <a:t>Needs </a:t>
            </a:r>
            <a:r>
              <a:rPr lang="en-GB" dirty="0"/>
              <a:t>of IALA’s members</a:t>
            </a:r>
          </a:p>
          <a:p>
            <a:pPr lvl="2"/>
            <a:r>
              <a:rPr lang="en-GB" dirty="0"/>
              <a:t>The Challenges for marine </a:t>
            </a:r>
            <a:r>
              <a:rPr lang="en-GB" dirty="0" smtClean="0"/>
              <a:t>transportation</a:t>
            </a:r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9509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552451"/>
            <a:ext cx="8042276" cy="130408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Format for First Meeting</a:t>
            </a:r>
            <a:br>
              <a:rPr lang="en-GB" dirty="0" smtClean="0"/>
            </a:br>
            <a:r>
              <a:rPr lang="en-GB" dirty="0" smtClean="0"/>
              <a:t>of Strategy Group and PAP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5950" y="2175338"/>
            <a:ext cx="8042276" cy="4343400"/>
          </a:xfrm>
        </p:spPr>
        <p:txBody>
          <a:bodyPr/>
          <a:lstStyle/>
          <a:p>
            <a:r>
              <a:rPr lang="en-GB" dirty="0" smtClean="0"/>
              <a:t>2013-04-29 and 20</a:t>
            </a:r>
          </a:p>
          <a:p>
            <a:r>
              <a:rPr lang="en-GB" dirty="0" smtClean="0"/>
              <a:t>Presentations</a:t>
            </a:r>
          </a:p>
          <a:p>
            <a:pPr lvl="1"/>
            <a:r>
              <a:rPr lang="en-GB" dirty="0" smtClean="0"/>
              <a:t>Strategic environment and challenges</a:t>
            </a:r>
          </a:p>
          <a:p>
            <a:r>
              <a:rPr lang="en-GB" dirty="0" smtClean="0"/>
              <a:t>Group work to examine: -</a:t>
            </a:r>
          </a:p>
          <a:p>
            <a:pPr lvl="1"/>
            <a:r>
              <a:rPr lang="en-GB" dirty="0" smtClean="0"/>
              <a:t>Purpose of IALA</a:t>
            </a:r>
          </a:p>
          <a:p>
            <a:pPr lvl="1"/>
            <a:r>
              <a:rPr lang="en-GB" dirty="0" smtClean="0"/>
              <a:t>Goals, medium term</a:t>
            </a:r>
          </a:p>
          <a:p>
            <a:pPr lvl="1"/>
            <a:r>
              <a:rPr lang="en-GB" dirty="0" smtClean="0"/>
              <a:t>Objectives, 4-years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051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469526"/>
            <a:ext cx="8042276" cy="874477"/>
          </a:xfrm>
        </p:spPr>
        <p:txBody>
          <a:bodyPr/>
          <a:lstStyle/>
          <a:p>
            <a:r>
              <a:rPr lang="en-GB" dirty="0" smtClean="0"/>
              <a:t>Presentations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0700"/>
            <a:ext cx="8229600" cy="4709120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Gary Prosser (IALA)</a:t>
            </a:r>
          </a:p>
          <a:p>
            <a:pPr lvl="1"/>
            <a:r>
              <a:rPr lang="en-GB" dirty="0" smtClean="0"/>
              <a:t>IALA’s operating environment, constraints, audience, effectiveness</a:t>
            </a:r>
          </a:p>
          <a:p>
            <a:r>
              <a:rPr lang="en-GB" dirty="0" smtClean="0"/>
              <a:t>Michael Skov (Denmark, ANM)</a:t>
            </a:r>
          </a:p>
          <a:p>
            <a:pPr lvl="1"/>
            <a:r>
              <a:rPr lang="en-GB" dirty="0" smtClean="0"/>
              <a:t>Challenges </a:t>
            </a:r>
            <a:r>
              <a:rPr lang="en-GB" dirty="0"/>
              <a:t>for national authorities</a:t>
            </a:r>
          </a:p>
          <a:p>
            <a:r>
              <a:rPr lang="en-GB" dirty="0"/>
              <a:t>Phil </a:t>
            </a:r>
            <a:r>
              <a:rPr lang="en-GB" dirty="0" smtClean="0"/>
              <a:t>Day (Scotland, ANM)</a:t>
            </a:r>
          </a:p>
          <a:p>
            <a:pPr lvl="1"/>
            <a:r>
              <a:rPr lang="en-GB" dirty="0" smtClean="0"/>
              <a:t>Challenges </a:t>
            </a:r>
            <a:r>
              <a:rPr lang="en-GB" dirty="0"/>
              <a:t>for mariners and sea transport</a:t>
            </a:r>
          </a:p>
          <a:p>
            <a:r>
              <a:rPr lang="en-GB" dirty="0"/>
              <a:t>Tuncay </a:t>
            </a:r>
            <a:r>
              <a:rPr lang="en-GB" dirty="0" smtClean="0"/>
              <a:t>Cehreli (Turkey, VTS)</a:t>
            </a:r>
          </a:p>
          <a:p>
            <a:pPr lvl="1"/>
            <a:r>
              <a:rPr lang="en-GB" dirty="0" smtClean="0"/>
              <a:t>Challenges </a:t>
            </a:r>
            <a:r>
              <a:rPr lang="en-GB" dirty="0"/>
              <a:t>for VTS</a:t>
            </a:r>
          </a:p>
          <a:p>
            <a:r>
              <a:rPr lang="en-GB" dirty="0"/>
              <a:t>Nick </a:t>
            </a:r>
            <a:r>
              <a:rPr lang="en-GB" dirty="0" smtClean="0"/>
              <a:t>Ward (UK, e-</a:t>
            </a:r>
            <a:r>
              <a:rPr lang="en-GB" dirty="0" err="1" smtClean="0"/>
              <a:t>Nav</a:t>
            </a:r>
            <a:r>
              <a:rPr lang="en-GB" dirty="0"/>
              <a:t>)</a:t>
            </a:r>
            <a:endParaRPr lang="en-GB" dirty="0" smtClean="0"/>
          </a:p>
          <a:p>
            <a:pPr lvl="1"/>
            <a:r>
              <a:rPr lang="en-GB" dirty="0" smtClean="0"/>
              <a:t>Challenges </a:t>
            </a:r>
            <a:r>
              <a:rPr lang="en-GB" dirty="0"/>
              <a:t>for e-Navigation </a:t>
            </a:r>
          </a:p>
          <a:p>
            <a:r>
              <a:rPr lang="en-GB" dirty="0"/>
              <a:t>Omar Frits </a:t>
            </a:r>
            <a:r>
              <a:rPr lang="en-GB" dirty="0" smtClean="0"/>
              <a:t>Eriksson (Denmark, EEP)</a:t>
            </a:r>
          </a:p>
          <a:p>
            <a:pPr lvl="1"/>
            <a:r>
              <a:rPr lang="en-GB" dirty="0" smtClean="0"/>
              <a:t>Sea </a:t>
            </a:r>
            <a:r>
              <a:rPr lang="en-GB" dirty="0"/>
              <a:t>traffic management</a:t>
            </a:r>
          </a:p>
          <a:p>
            <a:r>
              <a:rPr lang="en-GB" dirty="0"/>
              <a:t>Lars </a:t>
            </a:r>
            <a:r>
              <a:rPr lang="en-GB" dirty="0" err="1" smtClean="0"/>
              <a:t>Mansner</a:t>
            </a:r>
            <a:r>
              <a:rPr lang="en-GB" dirty="0" smtClean="0"/>
              <a:t> (Finland, IMC)</a:t>
            </a:r>
            <a:endParaRPr lang="en-GB" dirty="0"/>
          </a:p>
          <a:p>
            <a:pPr lvl="1"/>
            <a:r>
              <a:rPr lang="en-GB" dirty="0" smtClean="0"/>
              <a:t>Challenges </a:t>
            </a:r>
            <a:r>
              <a:rPr lang="en-GB" dirty="0"/>
              <a:t>for IALA industrial members</a:t>
            </a:r>
          </a:p>
          <a:p>
            <a:endParaRPr lang="en-GB" dirty="0"/>
          </a:p>
        </p:txBody>
      </p:sp>
      <p:pic>
        <p:nvPicPr>
          <p:cNvPr id="4098" name="Picture 2" descr="C:\Users\Michael D Card\Pictures\IMG_04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959170"/>
            <a:ext cx="2147731" cy="1610798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6806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419271"/>
            <a:ext cx="8042276" cy="874477"/>
          </a:xfrm>
        </p:spPr>
        <p:txBody>
          <a:bodyPr/>
          <a:lstStyle/>
          <a:p>
            <a:r>
              <a:rPr lang="en-GB" dirty="0" smtClean="0"/>
              <a:t>Group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3250704" cy="4277072"/>
          </a:xfrm>
        </p:spPr>
        <p:txBody>
          <a:bodyPr>
            <a:normAutofit/>
          </a:bodyPr>
          <a:lstStyle/>
          <a:p>
            <a:r>
              <a:rPr lang="en-GB" dirty="0" smtClean="0"/>
              <a:t>Purpose </a:t>
            </a:r>
          </a:p>
          <a:p>
            <a:endParaRPr lang="en-GB" dirty="0" smtClean="0"/>
          </a:p>
          <a:p>
            <a:r>
              <a:rPr lang="en-GB" dirty="0" smtClean="0"/>
              <a:t>Goals</a:t>
            </a:r>
          </a:p>
          <a:p>
            <a:endParaRPr lang="en-GB" dirty="0" smtClean="0"/>
          </a:p>
          <a:p>
            <a:r>
              <a:rPr lang="en-GB" dirty="0" smtClean="0"/>
              <a:t>“ Base Camp”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3" t="16743" r="20948" b="8621"/>
          <a:stretch/>
        </p:blipFill>
        <p:spPr>
          <a:xfrm rot="5400000">
            <a:off x="3975571" y="1667679"/>
            <a:ext cx="5290562" cy="477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3783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ALA specimen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</TotalTime>
  <Words>1233</Words>
  <Application>Microsoft Office PowerPoint</Application>
  <PresentationFormat>On-screen Show (4:3)</PresentationFormat>
  <Paragraphs>227</Paragraphs>
  <Slides>25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IALA specimen</vt:lpstr>
      <vt:lpstr>PowerPoint Presentation</vt:lpstr>
      <vt:lpstr>Report of Council 54, Item 8.2</vt:lpstr>
      <vt:lpstr>Council Strategy Meeting 2012-12</vt:lpstr>
      <vt:lpstr>Initial Action by Secretariat</vt:lpstr>
      <vt:lpstr>First Consultation with PAP</vt:lpstr>
      <vt:lpstr>Objectives for First Consultation with PAP</vt:lpstr>
      <vt:lpstr>Format for First Meeting of Strategy Group and PAP</vt:lpstr>
      <vt:lpstr>Presentations</vt:lpstr>
      <vt:lpstr>Group Work</vt:lpstr>
      <vt:lpstr>Purpose of IALA</vt:lpstr>
      <vt:lpstr>Jim Collins – Core Value or Purpose</vt:lpstr>
      <vt:lpstr>12-Year Goals and “Base Camp”</vt:lpstr>
      <vt:lpstr>Outcome - Purpose</vt:lpstr>
      <vt:lpstr>Outcome, 12-Year Goals – Groups</vt:lpstr>
      <vt:lpstr>Goals – From SV1</vt:lpstr>
      <vt:lpstr>Outcome, 12-Year Goals – Groups</vt:lpstr>
      <vt:lpstr>Outcome, 12-Year Goals – Groups</vt:lpstr>
      <vt:lpstr>Outcome, Base Camp – Group X</vt:lpstr>
      <vt:lpstr>Outcome, Base Camp – Group X</vt:lpstr>
      <vt:lpstr>Outcome, Base Camp – Group Y</vt:lpstr>
      <vt:lpstr>Outcome, Base Camp – Group Y</vt:lpstr>
      <vt:lpstr>Outcome, Base Camp – Group Z</vt:lpstr>
      <vt:lpstr>Result to Date</vt:lpstr>
      <vt:lpstr>Road Map v2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Hadley</dc:creator>
  <cp:lastModifiedBy>Michael D Card</cp:lastModifiedBy>
  <cp:revision>12</cp:revision>
  <dcterms:created xsi:type="dcterms:W3CDTF">2011-11-05T06:02:33Z</dcterms:created>
  <dcterms:modified xsi:type="dcterms:W3CDTF">2013-05-15T14:27:26Z</dcterms:modified>
</cp:coreProperties>
</file>